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 y="-3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1" y="533400"/>
            <a:ext cx="8077199" cy="5909310"/>
          </a:xfrm>
          <a:prstGeom prst="rect">
            <a:avLst/>
          </a:prstGeom>
          <a:noFill/>
        </p:spPr>
        <p:txBody>
          <a:bodyPr wrap="square" rtlCol="0">
            <a:spAutoFit/>
          </a:bodyPr>
          <a:lstStyle/>
          <a:p>
            <a:pPr indent="-400050"/>
            <a:r>
              <a:rPr lang="en-GB" dirty="0" smtClean="0"/>
              <a:t>1 (</a:t>
            </a:r>
            <a:r>
              <a:rPr lang="en-GB" dirty="0" err="1" smtClean="0"/>
              <a:t>i</a:t>
            </a:r>
            <a:r>
              <a:rPr lang="en-GB" dirty="0" smtClean="0"/>
              <a:t>) With reference to the arrowed sections of the picture, explain the contribution to this illusion made by the retina’s response to light of varying intensity.  Name the retinal process involved.  Identify two other factors in the composition of the picture or its description that increase the power of the illusion. [4]</a:t>
            </a:r>
          </a:p>
          <a:p>
            <a:pPr marL="400050" indent="-400050">
              <a:buAutoNum type="romanLcParenBoth"/>
            </a:pPr>
            <a:endParaRPr lang="en-GB" dirty="0" smtClean="0"/>
          </a:p>
          <a:p>
            <a:pPr marL="400050" indent="-400050">
              <a:buAutoNum type="romanLcParenBoth"/>
            </a:pPr>
            <a:endParaRPr lang="en-GB" dirty="0" smtClean="0"/>
          </a:p>
          <a:p>
            <a:pPr marL="400050" indent="-400050">
              <a:buAutoNum type="romanLcParenBoth"/>
            </a:pPr>
            <a:endParaRPr lang="en-GB" dirty="0" smtClean="0"/>
          </a:p>
          <a:p>
            <a:pPr marL="400050" indent="-400050">
              <a:buAutoNum type="romanLcParenBoth"/>
            </a:pPr>
            <a:endParaRPr lang="en-GB" dirty="0" smtClean="0"/>
          </a:p>
          <a:p>
            <a:pPr marL="400050" indent="-400050">
              <a:buAutoNum type="romanLcParenBoth"/>
            </a:pPr>
            <a:endParaRPr lang="en-GB" dirty="0" smtClean="0"/>
          </a:p>
          <a:p>
            <a:pPr marL="400050" indent="-400050">
              <a:buAutoNum type="romanLcParenBoth"/>
            </a:pPr>
            <a:endParaRPr lang="en-GB" dirty="0" smtClean="0"/>
          </a:p>
          <a:p>
            <a:pPr marL="400050" indent="-400050">
              <a:buAutoNum type="romanLcParenBoth"/>
            </a:pPr>
            <a:endParaRPr lang="en-GB" dirty="0" smtClean="0"/>
          </a:p>
          <a:p>
            <a:r>
              <a:rPr lang="en-GB" dirty="0" smtClean="0"/>
              <a:t>(ii) Illusions alter our perception of what is real so deconstructing them requires careful consideration.  How would you</a:t>
            </a:r>
          </a:p>
          <a:p>
            <a:r>
              <a:rPr lang="en-GB" i="1" dirty="0" smtClean="0"/>
              <a:t>(a) Show</a:t>
            </a:r>
            <a:r>
              <a:rPr lang="en-GB" dirty="0" smtClean="0"/>
              <a:t> to someone else etc [2]</a:t>
            </a:r>
          </a:p>
          <a:p>
            <a:endParaRPr lang="en-GB" dirty="0" smtClean="0"/>
          </a:p>
          <a:p>
            <a:endParaRPr lang="en-GB" dirty="0" smtClean="0"/>
          </a:p>
          <a:p>
            <a:endParaRPr lang="en-GB" dirty="0" smtClean="0"/>
          </a:p>
          <a:p>
            <a:r>
              <a:rPr lang="en-GB" i="1" dirty="0" smtClean="0"/>
              <a:t>(b) Prove </a:t>
            </a:r>
            <a:r>
              <a:rPr lang="en-GB" dirty="0" smtClean="0"/>
              <a:t>to someone else etc [2]</a:t>
            </a:r>
          </a:p>
          <a:p>
            <a:endParaRPr lang="en-GB" dirty="0" smtClean="0"/>
          </a:p>
          <a:p>
            <a:endParaRPr lang="en-GB" dirty="0" smtClean="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533400"/>
            <a:ext cx="7924799" cy="6186309"/>
          </a:xfrm>
          <a:prstGeom prst="rect">
            <a:avLst/>
          </a:prstGeom>
          <a:noFill/>
        </p:spPr>
        <p:txBody>
          <a:bodyPr wrap="square" rtlCol="0">
            <a:spAutoFit/>
          </a:bodyPr>
          <a:lstStyle/>
          <a:p>
            <a:r>
              <a:rPr lang="en-GB" dirty="0" smtClean="0"/>
              <a:t>(iii) The men of </a:t>
            </a:r>
            <a:r>
              <a:rPr lang="en-GB" dirty="0" err="1" smtClean="0"/>
              <a:t>Farawayland</a:t>
            </a:r>
            <a:r>
              <a:rPr lang="en-GB" dirty="0" smtClean="0"/>
              <a:t> also wear skirts during important ceremonies but theirs have light green and dark green stripes.  Unfortunately, the person who looks after the costumes has </a:t>
            </a:r>
            <a:r>
              <a:rPr lang="en-GB" dirty="0" err="1" smtClean="0"/>
              <a:t>deuteranomaly</a:t>
            </a:r>
            <a:r>
              <a:rPr lang="en-GB" dirty="0" smtClean="0"/>
              <a:t> and in 2014 almost caused an embarrassing incident by issuing men’s skirts to some women and vice versa.</a:t>
            </a:r>
          </a:p>
          <a:p>
            <a:r>
              <a:rPr lang="en-GB" dirty="0" smtClean="0"/>
              <a:t>(a) Explain </a:t>
            </a:r>
            <a:r>
              <a:rPr lang="en-GB" dirty="0" err="1" smtClean="0"/>
              <a:t>deuteranomaly</a:t>
            </a:r>
            <a:r>
              <a:rPr lang="en-GB" dirty="0" smtClean="0"/>
              <a:t> at the retinal level. [2]</a:t>
            </a:r>
          </a:p>
          <a:p>
            <a:endParaRPr lang="en-GB" dirty="0" smtClean="0"/>
          </a:p>
          <a:p>
            <a:endParaRPr lang="en-GB" dirty="0" smtClean="0"/>
          </a:p>
          <a:p>
            <a:endParaRPr lang="en-GB" dirty="0" smtClean="0"/>
          </a:p>
          <a:p>
            <a:endParaRPr lang="en-GB" dirty="0" smtClean="0"/>
          </a:p>
          <a:p>
            <a:r>
              <a:rPr lang="en-GB" dirty="0" smtClean="0"/>
              <a:t>(b) Name, and explain at the retinal level, a second condition that could have led to the same mistake being made by someone else. [2]</a:t>
            </a:r>
          </a:p>
          <a:p>
            <a:endParaRPr lang="en-GB" dirty="0" smtClean="0"/>
          </a:p>
          <a:p>
            <a:endParaRPr lang="en-GB" dirty="0" smtClean="0"/>
          </a:p>
          <a:p>
            <a:endParaRPr lang="en-GB" dirty="0" smtClean="0"/>
          </a:p>
          <a:p>
            <a:endParaRPr lang="en-GB" dirty="0" smtClean="0"/>
          </a:p>
          <a:p>
            <a:r>
              <a:rPr lang="en-GB" dirty="0" smtClean="0"/>
              <a:t>(c) Assuming all of </a:t>
            </a:r>
            <a:r>
              <a:rPr lang="en-GB" dirty="0" err="1" smtClean="0"/>
              <a:t>Farawayland’s</a:t>
            </a:r>
            <a:r>
              <a:rPr lang="en-GB" dirty="0" smtClean="0"/>
              <a:t> inhabitants watch the ceremony, what proportion of the audience would hardly have noticed the mistake? [2]</a:t>
            </a:r>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838200"/>
            <a:ext cx="8153400" cy="5632311"/>
          </a:xfrm>
          <a:prstGeom prst="rect">
            <a:avLst/>
          </a:prstGeom>
          <a:noFill/>
        </p:spPr>
        <p:txBody>
          <a:bodyPr wrap="square" rtlCol="0">
            <a:spAutoFit/>
          </a:bodyPr>
          <a:lstStyle/>
          <a:p>
            <a:r>
              <a:rPr lang="en-GB" dirty="0" smtClean="0"/>
              <a:t>(iv) Skirts are made from wool dyed to make the differently coloured panels.  The photo on Sir David’s laptop, on the other hand, is made from individual pixels.  Contrast the processes that lead to the colours seen in these two situations. [3]</a:t>
            </a:r>
          </a:p>
          <a:p>
            <a:endParaRPr lang="en-GB" dirty="0" smtClean="0"/>
          </a:p>
          <a:p>
            <a:endParaRPr lang="en-GB" dirty="0" smtClean="0"/>
          </a:p>
          <a:p>
            <a:endParaRPr lang="en-GB" dirty="0" smtClean="0"/>
          </a:p>
          <a:p>
            <a:endParaRPr lang="en-GB" dirty="0" smtClean="0"/>
          </a:p>
          <a:p>
            <a:endParaRPr lang="en-GB" dirty="0" smtClean="0"/>
          </a:p>
          <a:p>
            <a:r>
              <a:rPr lang="en-GB" dirty="0" smtClean="0"/>
              <a:t>(v) Considering the photos on Sir David’s laptop, mark on a diagram of the RGB colour space </a:t>
            </a:r>
            <a:r>
              <a:rPr lang="en-GB" b="1" dirty="0" smtClean="0"/>
              <a:t>or</a:t>
            </a:r>
            <a:r>
              <a:rPr lang="en-GB" dirty="0" smtClean="0"/>
              <a:t> the HSV colour space, the planes on which we would find the colours comprising the women’s and men’s skirts. [3]</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2862322"/>
          </a:xfrm>
          <a:prstGeom prst="rect">
            <a:avLst/>
          </a:prstGeom>
          <a:noFill/>
        </p:spPr>
        <p:txBody>
          <a:bodyPr wrap="square" rtlCol="0">
            <a:spAutoFit/>
          </a:bodyPr>
          <a:lstStyle/>
          <a:p>
            <a:r>
              <a:rPr lang="en-GB" dirty="0" smtClean="0"/>
              <a:t>2 (</a:t>
            </a:r>
            <a:r>
              <a:rPr lang="en-GB" dirty="0" err="1" smtClean="0"/>
              <a:t>i</a:t>
            </a:r>
            <a:r>
              <a:rPr lang="en-GB" dirty="0" smtClean="0"/>
              <a:t>) Show, using sketches, how a ‘parallel coordinates’ visualization is constructed from multivariate data. [2]</a:t>
            </a:r>
          </a:p>
          <a:p>
            <a:endParaRPr lang="en-GB" dirty="0" smtClean="0"/>
          </a:p>
          <a:p>
            <a:endParaRPr lang="en-GB" dirty="0" smtClean="0"/>
          </a:p>
          <a:p>
            <a:endParaRPr lang="en-GB" dirty="0" smtClean="0"/>
          </a:p>
          <a:p>
            <a:endParaRPr lang="en-GB" dirty="0" smtClean="0"/>
          </a:p>
          <a:p>
            <a:endParaRPr lang="en-GB" dirty="0" smtClean="0"/>
          </a:p>
          <a:p>
            <a:r>
              <a:rPr lang="en-GB" dirty="0" smtClean="0"/>
              <a:t>(ii) Plot the data in the table </a:t>
            </a:r>
            <a:r>
              <a:rPr lang="en-GB" dirty="0" smtClean="0"/>
              <a:t>(not shown here) on </a:t>
            </a:r>
            <a:r>
              <a:rPr lang="en-GB" dirty="0" smtClean="0"/>
              <a:t>the template provided.  Be sure to put your student number on the template and attach it to your script for collection later. [4]</a:t>
            </a:r>
            <a:endParaRPr lang="en-GB" dirty="0"/>
          </a:p>
        </p:txBody>
      </p:sp>
      <p:grpSp>
        <p:nvGrpSpPr>
          <p:cNvPr id="3" name="Group 2"/>
          <p:cNvGrpSpPr/>
          <p:nvPr/>
        </p:nvGrpSpPr>
        <p:grpSpPr>
          <a:xfrm>
            <a:off x="2286000" y="3657600"/>
            <a:ext cx="3886200" cy="2855160"/>
            <a:chOff x="1600200" y="2297668"/>
            <a:chExt cx="5257800" cy="3862864"/>
          </a:xfrm>
        </p:grpSpPr>
        <p:cxnSp>
          <p:nvCxnSpPr>
            <p:cNvPr id="4" name="Straight Connector 3"/>
            <p:cNvCxnSpPr/>
            <p:nvPr/>
          </p:nvCxnSpPr>
          <p:spPr>
            <a:xfrm>
              <a:off x="18288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4036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9784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5532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00200" y="5791200"/>
              <a:ext cx="418704" cy="369332"/>
            </a:xfrm>
            <a:prstGeom prst="rect">
              <a:avLst/>
            </a:prstGeom>
            <a:noFill/>
          </p:spPr>
          <p:txBody>
            <a:bodyPr wrap="none" rtlCol="0">
              <a:spAutoFit/>
            </a:bodyPr>
            <a:lstStyle/>
            <a:p>
              <a:r>
                <a:rPr lang="en-GB" dirty="0" smtClean="0"/>
                <a:t>15</a:t>
              </a:r>
              <a:endParaRPr lang="en-GB" dirty="0"/>
            </a:p>
          </p:txBody>
        </p:sp>
        <p:sp>
          <p:nvSpPr>
            <p:cNvPr id="9" name="TextBox 8"/>
            <p:cNvSpPr txBox="1"/>
            <p:nvPr/>
          </p:nvSpPr>
          <p:spPr>
            <a:xfrm>
              <a:off x="1600200" y="2297668"/>
              <a:ext cx="418704" cy="369332"/>
            </a:xfrm>
            <a:prstGeom prst="rect">
              <a:avLst/>
            </a:prstGeom>
            <a:noFill/>
          </p:spPr>
          <p:txBody>
            <a:bodyPr wrap="none" rtlCol="0">
              <a:spAutoFit/>
            </a:bodyPr>
            <a:lstStyle/>
            <a:p>
              <a:r>
                <a:rPr lang="en-GB" dirty="0" smtClean="0"/>
                <a:t>45</a:t>
              </a:r>
              <a:endParaRPr lang="en-GB" dirty="0"/>
            </a:p>
          </p:txBody>
        </p:sp>
        <p:sp>
          <p:nvSpPr>
            <p:cNvPr id="10" name="TextBox 9"/>
            <p:cNvSpPr txBox="1"/>
            <p:nvPr/>
          </p:nvSpPr>
          <p:spPr>
            <a:xfrm>
              <a:off x="3181548" y="5791200"/>
              <a:ext cx="535724" cy="369332"/>
            </a:xfrm>
            <a:prstGeom prst="rect">
              <a:avLst/>
            </a:prstGeom>
            <a:noFill/>
          </p:spPr>
          <p:txBody>
            <a:bodyPr wrap="none" rtlCol="0">
              <a:spAutoFit/>
            </a:bodyPr>
            <a:lstStyle/>
            <a:p>
              <a:r>
                <a:rPr lang="en-GB" dirty="0" smtClean="0"/>
                <a:t>200</a:t>
              </a:r>
              <a:endParaRPr lang="en-GB" dirty="0"/>
            </a:p>
          </p:txBody>
        </p:sp>
        <p:sp>
          <p:nvSpPr>
            <p:cNvPr id="11" name="TextBox 10"/>
            <p:cNvSpPr txBox="1"/>
            <p:nvPr/>
          </p:nvSpPr>
          <p:spPr>
            <a:xfrm>
              <a:off x="3181548" y="2297668"/>
              <a:ext cx="535724" cy="369332"/>
            </a:xfrm>
            <a:prstGeom prst="rect">
              <a:avLst/>
            </a:prstGeom>
            <a:noFill/>
          </p:spPr>
          <p:txBody>
            <a:bodyPr wrap="none" rtlCol="0">
              <a:spAutoFit/>
            </a:bodyPr>
            <a:lstStyle/>
            <a:p>
              <a:r>
                <a:rPr lang="en-GB" dirty="0" smtClean="0"/>
                <a:t>400</a:t>
              </a:r>
              <a:endParaRPr lang="en-GB" dirty="0"/>
            </a:p>
          </p:txBody>
        </p:sp>
        <p:sp>
          <p:nvSpPr>
            <p:cNvPr id="12" name="TextBox 11"/>
            <p:cNvSpPr txBox="1"/>
            <p:nvPr/>
          </p:nvSpPr>
          <p:spPr>
            <a:xfrm>
              <a:off x="4762896" y="5791200"/>
              <a:ext cx="535724" cy="369332"/>
            </a:xfrm>
            <a:prstGeom prst="rect">
              <a:avLst/>
            </a:prstGeom>
            <a:noFill/>
          </p:spPr>
          <p:txBody>
            <a:bodyPr wrap="none" rtlCol="0">
              <a:spAutoFit/>
            </a:bodyPr>
            <a:lstStyle/>
            <a:p>
              <a:r>
                <a:rPr lang="en-GB" dirty="0" smtClean="0"/>
                <a:t>120</a:t>
              </a:r>
              <a:endParaRPr lang="en-GB" dirty="0"/>
            </a:p>
          </p:txBody>
        </p:sp>
        <p:sp>
          <p:nvSpPr>
            <p:cNvPr id="13" name="TextBox 12"/>
            <p:cNvSpPr txBox="1"/>
            <p:nvPr/>
          </p:nvSpPr>
          <p:spPr>
            <a:xfrm>
              <a:off x="4762896" y="2297668"/>
              <a:ext cx="535724" cy="369332"/>
            </a:xfrm>
            <a:prstGeom prst="rect">
              <a:avLst/>
            </a:prstGeom>
            <a:noFill/>
          </p:spPr>
          <p:txBody>
            <a:bodyPr wrap="none" rtlCol="0">
              <a:spAutoFit/>
            </a:bodyPr>
            <a:lstStyle/>
            <a:p>
              <a:r>
                <a:rPr lang="en-GB" dirty="0" smtClean="0"/>
                <a:t>480</a:t>
              </a:r>
              <a:endParaRPr lang="en-GB" dirty="0"/>
            </a:p>
          </p:txBody>
        </p:sp>
        <p:sp>
          <p:nvSpPr>
            <p:cNvPr id="14" name="TextBox 13"/>
            <p:cNvSpPr txBox="1"/>
            <p:nvPr/>
          </p:nvSpPr>
          <p:spPr>
            <a:xfrm>
              <a:off x="6439296" y="5791200"/>
              <a:ext cx="418704" cy="369332"/>
            </a:xfrm>
            <a:prstGeom prst="rect">
              <a:avLst/>
            </a:prstGeom>
            <a:noFill/>
          </p:spPr>
          <p:txBody>
            <a:bodyPr wrap="none" rtlCol="0">
              <a:spAutoFit/>
            </a:bodyPr>
            <a:lstStyle/>
            <a:p>
              <a:r>
                <a:rPr lang="en-GB" dirty="0" smtClean="0"/>
                <a:t>20</a:t>
              </a:r>
              <a:endParaRPr lang="en-GB" dirty="0"/>
            </a:p>
          </p:txBody>
        </p:sp>
        <p:sp>
          <p:nvSpPr>
            <p:cNvPr id="15" name="TextBox 14"/>
            <p:cNvSpPr txBox="1"/>
            <p:nvPr/>
          </p:nvSpPr>
          <p:spPr>
            <a:xfrm>
              <a:off x="6286896" y="2297668"/>
              <a:ext cx="418704" cy="369332"/>
            </a:xfrm>
            <a:prstGeom prst="rect">
              <a:avLst/>
            </a:prstGeom>
            <a:noFill/>
          </p:spPr>
          <p:txBody>
            <a:bodyPr wrap="none" rtlCol="0">
              <a:spAutoFit/>
            </a:bodyPr>
            <a:lstStyle/>
            <a:p>
              <a:r>
                <a:rPr lang="en-GB" dirty="0" smtClean="0"/>
                <a:t>60</a:t>
              </a:r>
              <a:endParaRPr lang="en-GB"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77200" cy="6186309"/>
          </a:xfrm>
          <a:prstGeom prst="rect">
            <a:avLst/>
          </a:prstGeom>
          <a:noFill/>
        </p:spPr>
        <p:txBody>
          <a:bodyPr wrap="square" rtlCol="0">
            <a:spAutoFit/>
          </a:bodyPr>
          <a:lstStyle/>
          <a:p>
            <a:r>
              <a:rPr lang="en-GB" dirty="0" smtClean="0"/>
              <a:t>(iii) Describe what is meant by ‘brushing and linking’ in information visualization. Illustrate its use in the parallel coordinates technique by describing the steps needed to simultaneously identify </a:t>
            </a:r>
            <a:r>
              <a:rPr lang="en-GB" b="1" dirty="0" smtClean="0"/>
              <a:t>only</a:t>
            </a:r>
            <a:r>
              <a:rPr lang="en-GB" dirty="0" smtClean="0"/>
              <a:t> the rows contained within the strong border in the table.  Mark these data objects on your plot. [5]</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(iv) As it is normally employed, the parallel coordinates technique chiefly gives attribute visibility, as opposed to object visibility.  Define the terms </a:t>
            </a:r>
            <a:r>
              <a:rPr lang="en-GB" i="1" dirty="0" smtClean="0"/>
              <a:t>attribute visibility</a:t>
            </a:r>
            <a:r>
              <a:rPr lang="en-GB" dirty="0" smtClean="0"/>
              <a:t> and </a:t>
            </a:r>
            <a:r>
              <a:rPr lang="en-GB" i="1" dirty="0" smtClean="0"/>
              <a:t>object visibility.</a:t>
            </a:r>
            <a:r>
              <a:rPr lang="en-GB" dirty="0" smtClean="0"/>
              <a:t> Describe two multivariate data visualization techniques that chiefly give object visibility. [4]</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229600" cy="3139321"/>
          </a:xfrm>
          <a:prstGeom prst="rect">
            <a:avLst/>
          </a:prstGeom>
          <a:noFill/>
        </p:spPr>
        <p:txBody>
          <a:bodyPr wrap="square" rtlCol="0">
            <a:spAutoFit/>
          </a:bodyPr>
          <a:lstStyle/>
          <a:p>
            <a:r>
              <a:rPr lang="en-GB" dirty="0" smtClean="0"/>
              <a:t>The variables ‘Running cost’ and ‘Number of consultants’ share an approximate relationship that is not immediately evident on the template plot.  Identify the relationship and describe how it could be emphasised visually.  Include a sketch.  What requirement does this place on the technique’s implementer? [5]</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533400"/>
            <a:ext cx="7543800" cy="5909310"/>
          </a:xfrm>
          <a:prstGeom prst="rect">
            <a:avLst/>
          </a:prstGeom>
          <a:noFill/>
        </p:spPr>
        <p:txBody>
          <a:bodyPr wrap="square" rtlCol="0">
            <a:spAutoFit/>
          </a:bodyPr>
          <a:lstStyle/>
          <a:p>
            <a:r>
              <a:rPr lang="en-GB" dirty="0" smtClean="0"/>
              <a:t>3 (</a:t>
            </a:r>
            <a:r>
              <a:rPr lang="en-GB" dirty="0" err="1" smtClean="0"/>
              <a:t>i</a:t>
            </a:r>
            <a:r>
              <a:rPr lang="en-GB" dirty="0" smtClean="0"/>
              <a:t>) Name each of the visualization techniques A – D and match each one, with reasons, to one of the data tables a – d. [8]</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001000" cy="3970318"/>
          </a:xfrm>
          <a:prstGeom prst="rect">
            <a:avLst/>
          </a:prstGeom>
          <a:noFill/>
        </p:spPr>
        <p:txBody>
          <a:bodyPr wrap="square" rtlCol="0">
            <a:spAutoFit/>
          </a:bodyPr>
          <a:lstStyle/>
          <a:p>
            <a:r>
              <a:rPr lang="en-GB" dirty="0" smtClean="0"/>
              <a:t>(ii) For each of the data tables a – d, identify, with reasons, the dimension and type of the independent variable(s) i.e. whether 1D, 2D or 3D, ordinal, aggregated or nominal. [4]</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(iii) Devise and sketch a visualization for data table d that shows the variables as given, </a:t>
            </a:r>
            <a:r>
              <a:rPr lang="en-GB" i="1" dirty="0" smtClean="0"/>
              <a:t>plus</a:t>
            </a:r>
            <a:r>
              <a:rPr lang="en-GB" dirty="0" smtClean="0"/>
              <a:t> each employee’s gross income, i.e. their income </a:t>
            </a:r>
            <a:r>
              <a:rPr lang="en-GB" i="1" dirty="0" smtClean="0"/>
              <a:t>before</a:t>
            </a:r>
            <a:r>
              <a:rPr lang="en-GB" dirty="0" smtClean="0"/>
              <a:t> tax deduction. Compare its effectiveness with the visualization you originally chose for this data, in (</a:t>
            </a:r>
            <a:r>
              <a:rPr lang="en-GB" dirty="0" err="1" smtClean="0"/>
              <a:t>i</a:t>
            </a:r>
            <a:r>
              <a:rPr lang="en-GB" dirty="0" smtClean="0"/>
              <a:t>). [2]</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533400"/>
            <a:ext cx="8077200" cy="5909310"/>
          </a:xfrm>
          <a:prstGeom prst="rect">
            <a:avLst/>
          </a:prstGeom>
          <a:noFill/>
        </p:spPr>
        <p:txBody>
          <a:bodyPr wrap="square" rtlCol="0">
            <a:spAutoFit/>
          </a:bodyPr>
          <a:lstStyle/>
          <a:p>
            <a:r>
              <a:rPr lang="en-GB" dirty="0" smtClean="0"/>
              <a:t>(iv) Describe a total of </a:t>
            </a:r>
            <a:r>
              <a:rPr lang="en-GB" i="1" dirty="0" smtClean="0"/>
              <a:t>four</a:t>
            </a:r>
            <a:r>
              <a:rPr lang="en-GB" dirty="0" smtClean="0"/>
              <a:t> different ways you could use colour in visualizations A and D.  What advantages or disadvantages arise in each case? [4]</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(v) Identify and critique two alternative visualization techniques, one to replace A and one to replace D, that could be applied to the data you matched A and D with originally, in (</a:t>
            </a:r>
            <a:r>
              <a:rPr lang="en-GB" dirty="0" err="1" smtClean="0"/>
              <a:t>i</a:t>
            </a:r>
            <a:r>
              <a:rPr lang="en-GB" dirty="0" smtClean="0"/>
              <a:t>). [2]</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766</Words>
  <Application>Microsoft Office PowerPoint</Application>
  <PresentationFormat>On-screen Show (4:3)</PresentationFormat>
  <Paragraphs>122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Helen Wright</dc:creator>
  <cp:lastModifiedBy>Helen Wright</cp:lastModifiedBy>
  <cp:revision>10</cp:revision>
  <dcterms:created xsi:type="dcterms:W3CDTF">2006-08-16T00:00:00Z</dcterms:created>
  <dcterms:modified xsi:type="dcterms:W3CDTF">2016-05-12T10:49:18Z</dcterms:modified>
</cp:coreProperties>
</file>