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7" r:id="rId3"/>
    <p:sldId id="268" r:id="rId4"/>
    <p:sldId id="276" r:id="rId5"/>
    <p:sldId id="269" r:id="rId6"/>
    <p:sldId id="263" r:id="rId7"/>
    <p:sldId id="270" r:id="rId8"/>
    <p:sldId id="271" r:id="rId9"/>
    <p:sldId id="272" r:id="rId10"/>
    <p:sldId id="273" r:id="rId11"/>
    <p:sldId id="274" r:id="rId12"/>
    <p:sldId id="27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2430" y="-66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5572" y="930166"/>
            <a:ext cx="7173311" cy="4247317"/>
          </a:xfrm>
          <a:prstGeom prst="rect">
            <a:avLst/>
          </a:prstGeom>
          <a:noFill/>
        </p:spPr>
        <p:txBody>
          <a:bodyPr wrap="square" rtlCol="0">
            <a:spAutoFit/>
          </a:bodyPr>
          <a:lstStyle/>
          <a:p>
            <a:r>
              <a:rPr lang="en-GB" dirty="0" smtClean="0"/>
              <a:t>1 Derek </a:t>
            </a:r>
            <a:r>
              <a:rPr lang="en-GB" dirty="0"/>
              <a:t>is helping his little boy Damien with his latest ‘Painting by Numbers’ set but they think they haven’t been given enough different shades of grey (colours numbered 2-4 on the key, A) to complete the picture as it appears on the box lid (B</a:t>
            </a:r>
            <a:r>
              <a:rPr lang="en-GB" dirty="0" smtClean="0"/>
              <a:t>).</a:t>
            </a:r>
          </a:p>
          <a:p>
            <a:endParaRPr lang="en-GB" dirty="0"/>
          </a:p>
          <a:p>
            <a:endParaRPr lang="en-GB" dirty="0" smtClean="0"/>
          </a:p>
          <a:p>
            <a:endParaRPr lang="en-GB" dirty="0" smtClean="0"/>
          </a:p>
          <a:p>
            <a:endParaRPr lang="en-GB" dirty="0"/>
          </a:p>
          <a:p>
            <a:endParaRPr lang="en-GB" dirty="0" smtClean="0"/>
          </a:p>
          <a:p>
            <a:r>
              <a:rPr lang="en-GB" dirty="0"/>
              <a:t>Referring to the numbers in the key and the apparent colours on the box, how would Derek describe his concerns about the painting set to the manufacturer</a:t>
            </a:r>
            <a:r>
              <a:rPr lang="en-GB" dirty="0" smtClean="0"/>
              <a:t>? [2]</a:t>
            </a:r>
          </a:p>
          <a:p>
            <a:endParaRPr lang="en-GB" dirty="0" smtClean="0"/>
          </a:p>
          <a:p>
            <a:r>
              <a:rPr lang="en-GB" b="1" i="1" dirty="0"/>
              <a:t>References the </a:t>
            </a:r>
            <a:r>
              <a:rPr lang="en-GB" b="1" i="1" dirty="0" smtClean="0"/>
              <a:t>phenomenon in the visual </a:t>
            </a:r>
            <a:r>
              <a:rPr lang="en-GB" b="1" i="1" dirty="0"/>
              <a:t>hypothesis lab</a:t>
            </a:r>
            <a:r>
              <a:rPr lang="en-GB" b="1" i="1" dirty="0" smtClean="0"/>
              <a:t>. State </a:t>
            </a:r>
            <a:r>
              <a:rPr lang="en-GB" b="1" i="1" dirty="0"/>
              <a:t>what illusion is referred </a:t>
            </a:r>
            <a:r>
              <a:rPr lang="en-GB" b="1" i="1" dirty="0" smtClean="0"/>
              <a:t>to (the ‘concern’).  </a:t>
            </a:r>
          </a:p>
        </p:txBody>
      </p:sp>
      <p:pic>
        <p:nvPicPr>
          <p:cNvPr id="3" name="Picture 2"/>
          <p:cNvPicPr>
            <a:picLocks noChangeAspect="1" noChangeArrowheads="1"/>
          </p:cNvPicPr>
          <p:nvPr/>
        </p:nvPicPr>
        <p:blipFill>
          <a:blip r:embed="rId2" cstate="print"/>
          <a:srcRect/>
          <a:stretch>
            <a:fillRect/>
          </a:stretch>
        </p:blipFill>
        <p:spPr bwMode="auto">
          <a:xfrm>
            <a:off x="1655216" y="2357369"/>
            <a:ext cx="1624012" cy="985837"/>
          </a:xfrm>
          <a:prstGeom prst="rect">
            <a:avLst/>
          </a:prstGeom>
          <a:noFill/>
          <a:ln w="9525">
            <a:noFill/>
            <a:miter lim="800000"/>
            <a:headEnd/>
            <a:tailEnd/>
          </a:ln>
        </p:spPr>
      </p:pic>
      <p:cxnSp>
        <p:nvCxnSpPr>
          <p:cNvPr id="5" name="Straight Connector 4"/>
          <p:cNvCxnSpPr/>
          <p:nvPr/>
        </p:nvCxnSpPr>
        <p:spPr>
          <a:xfrm flipV="1">
            <a:off x="4297766" y="2165525"/>
            <a:ext cx="1149769" cy="711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441609" y="2168487"/>
            <a:ext cx="687491" cy="1807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4728436" y="2337397"/>
            <a:ext cx="1400664" cy="661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309619" y="2236644"/>
            <a:ext cx="456352" cy="1777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4736338" y="2627802"/>
            <a:ext cx="1374983" cy="918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4740289" y="2918208"/>
            <a:ext cx="1335471" cy="1313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748191" y="3184908"/>
            <a:ext cx="1327569" cy="1481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97766" y="2485563"/>
            <a:ext cx="456352" cy="24299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301717" y="2723616"/>
            <a:ext cx="446474" cy="3309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309619" y="2971548"/>
            <a:ext cx="432645" cy="367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295791" y="2225777"/>
            <a:ext cx="7902" cy="75762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069834" y="2342335"/>
            <a:ext cx="49389" cy="8425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090333" y="2088477"/>
            <a:ext cx="2210640" cy="135720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Connector 17"/>
          <p:cNvCxnSpPr/>
          <p:nvPr/>
        </p:nvCxnSpPr>
        <p:spPr>
          <a:xfrm flipH="1">
            <a:off x="4748191" y="2411480"/>
            <a:ext cx="11854" cy="9393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222323" y="2153670"/>
            <a:ext cx="263214" cy="276999"/>
          </a:xfrm>
          <a:prstGeom prst="rect">
            <a:avLst/>
          </a:prstGeom>
          <a:noFill/>
        </p:spPr>
        <p:txBody>
          <a:bodyPr wrap="none" rtlCol="0">
            <a:spAutoFit/>
          </a:bodyPr>
          <a:lstStyle/>
          <a:p>
            <a:r>
              <a:rPr lang="en-GB" sz="1200" dirty="0" smtClean="0"/>
              <a:t>1</a:t>
            </a:r>
            <a:endParaRPr lang="en-GB" sz="1200" dirty="0"/>
          </a:p>
        </p:txBody>
      </p:sp>
      <p:sp>
        <p:nvSpPr>
          <p:cNvPr id="20" name="TextBox 19"/>
          <p:cNvSpPr txBox="1"/>
          <p:nvPr/>
        </p:nvSpPr>
        <p:spPr>
          <a:xfrm>
            <a:off x="5038597" y="2396663"/>
            <a:ext cx="263214" cy="276999"/>
          </a:xfrm>
          <a:prstGeom prst="rect">
            <a:avLst/>
          </a:prstGeom>
          <a:noFill/>
        </p:spPr>
        <p:txBody>
          <a:bodyPr wrap="none" rtlCol="0">
            <a:spAutoFit/>
          </a:bodyPr>
          <a:lstStyle/>
          <a:p>
            <a:r>
              <a:rPr lang="en-GB" sz="1200" dirty="0" smtClean="0"/>
              <a:t>2</a:t>
            </a:r>
            <a:endParaRPr lang="en-GB" sz="1200" dirty="0"/>
          </a:p>
        </p:txBody>
      </p:sp>
      <p:sp>
        <p:nvSpPr>
          <p:cNvPr id="21" name="TextBox 20"/>
          <p:cNvSpPr txBox="1"/>
          <p:nvPr/>
        </p:nvSpPr>
        <p:spPr>
          <a:xfrm>
            <a:off x="5048475" y="3034766"/>
            <a:ext cx="263214" cy="276999"/>
          </a:xfrm>
          <a:prstGeom prst="rect">
            <a:avLst/>
          </a:prstGeom>
          <a:noFill/>
        </p:spPr>
        <p:txBody>
          <a:bodyPr wrap="none" rtlCol="0">
            <a:spAutoFit/>
          </a:bodyPr>
          <a:lstStyle/>
          <a:p>
            <a:r>
              <a:rPr lang="en-GB" sz="1200" dirty="0" smtClean="0"/>
              <a:t>2</a:t>
            </a:r>
            <a:endParaRPr lang="en-GB" sz="1200" dirty="0"/>
          </a:p>
        </p:txBody>
      </p:sp>
      <p:sp>
        <p:nvSpPr>
          <p:cNvPr id="22" name="TextBox 21"/>
          <p:cNvSpPr txBox="1"/>
          <p:nvPr/>
        </p:nvSpPr>
        <p:spPr>
          <a:xfrm>
            <a:off x="5548289" y="2675215"/>
            <a:ext cx="263214" cy="276999"/>
          </a:xfrm>
          <a:prstGeom prst="rect">
            <a:avLst/>
          </a:prstGeom>
          <a:noFill/>
        </p:spPr>
        <p:txBody>
          <a:bodyPr wrap="none" rtlCol="0">
            <a:spAutoFit/>
          </a:bodyPr>
          <a:lstStyle/>
          <a:p>
            <a:r>
              <a:rPr lang="en-GB" sz="1200" dirty="0" smtClean="0"/>
              <a:t>3</a:t>
            </a:r>
            <a:endParaRPr lang="en-GB" sz="1200" dirty="0"/>
          </a:p>
        </p:txBody>
      </p:sp>
      <p:sp>
        <p:nvSpPr>
          <p:cNvPr id="23" name="TextBox 22"/>
          <p:cNvSpPr txBox="1"/>
          <p:nvPr/>
        </p:nvSpPr>
        <p:spPr>
          <a:xfrm>
            <a:off x="4426178" y="2904380"/>
            <a:ext cx="263214" cy="276999"/>
          </a:xfrm>
          <a:prstGeom prst="rect">
            <a:avLst/>
          </a:prstGeom>
          <a:noFill/>
        </p:spPr>
        <p:txBody>
          <a:bodyPr wrap="none" rtlCol="0">
            <a:spAutoFit/>
          </a:bodyPr>
          <a:lstStyle/>
          <a:p>
            <a:r>
              <a:rPr lang="en-GB" sz="1200" dirty="0" smtClean="0"/>
              <a:t>3</a:t>
            </a:r>
            <a:endParaRPr lang="en-GB" sz="1200" dirty="0"/>
          </a:p>
        </p:txBody>
      </p:sp>
      <p:sp>
        <p:nvSpPr>
          <p:cNvPr id="24" name="TextBox 23"/>
          <p:cNvSpPr txBox="1"/>
          <p:nvPr/>
        </p:nvSpPr>
        <p:spPr>
          <a:xfrm>
            <a:off x="4436054" y="2351225"/>
            <a:ext cx="263214" cy="276999"/>
          </a:xfrm>
          <a:prstGeom prst="rect">
            <a:avLst/>
          </a:prstGeom>
          <a:noFill/>
        </p:spPr>
        <p:txBody>
          <a:bodyPr wrap="none" rtlCol="0">
            <a:spAutoFit/>
          </a:bodyPr>
          <a:lstStyle/>
          <a:p>
            <a:r>
              <a:rPr lang="en-GB" sz="1200" dirty="0" smtClean="0"/>
              <a:t>3</a:t>
            </a:r>
            <a:endParaRPr lang="en-GB" sz="1200" dirty="0"/>
          </a:p>
        </p:txBody>
      </p:sp>
      <p:sp>
        <p:nvSpPr>
          <p:cNvPr id="25" name="TextBox 24"/>
          <p:cNvSpPr txBox="1"/>
          <p:nvPr/>
        </p:nvSpPr>
        <p:spPr>
          <a:xfrm>
            <a:off x="4564465" y="2687068"/>
            <a:ext cx="263214" cy="276999"/>
          </a:xfrm>
          <a:prstGeom prst="rect">
            <a:avLst/>
          </a:prstGeom>
          <a:noFill/>
        </p:spPr>
        <p:txBody>
          <a:bodyPr wrap="none" rtlCol="0">
            <a:spAutoFit/>
          </a:bodyPr>
          <a:lstStyle/>
          <a:p>
            <a:r>
              <a:rPr lang="en-GB" sz="1200" dirty="0" smtClean="0"/>
              <a:t>4</a:t>
            </a:r>
            <a:endParaRPr lang="en-GB" sz="1200" dirty="0"/>
          </a:p>
        </p:txBody>
      </p:sp>
      <p:sp>
        <p:nvSpPr>
          <p:cNvPr id="26" name="TextBox 25"/>
          <p:cNvSpPr txBox="1"/>
          <p:nvPr/>
        </p:nvSpPr>
        <p:spPr>
          <a:xfrm>
            <a:off x="4214793" y="3125641"/>
            <a:ext cx="263214" cy="276999"/>
          </a:xfrm>
          <a:prstGeom prst="rect">
            <a:avLst/>
          </a:prstGeom>
          <a:noFill/>
        </p:spPr>
        <p:txBody>
          <a:bodyPr wrap="none" rtlCol="0">
            <a:spAutoFit/>
          </a:bodyPr>
          <a:lstStyle/>
          <a:p>
            <a:r>
              <a:rPr lang="en-GB" sz="1200" dirty="0" smtClean="0"/>
              <a:t>5</a:t>
            </a:r>
            <a:endParaRPr lang="en-GB" sz="1200" dirty="0"/>
          </a:p>
        </p:txBody>
      </p:sp>
    </p:spTree>
    <p:extLst>
      <p:ext uri="{BB962C8B-B14F-4D97-AF65-F5344CB8AC3E}">
        <p14:creationId xmlns:p14="http://schemas.microsoft.com/office/powerpoint/2010/main" val="3552449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0016" y="771896"/>
            <a:ext cx="7825839" cy="3139321"/>
          </a:xfrm>
          <a:prstGeom prst="rect">
            <a:avLst/>
          </a:prstGeom>
          <a:noFill/>
        </p:spPr>
        <p:txBody>
          <a:bodyPr wrap="square" rtlCol="0">
            <a:spAutoFit/>
          </a:bodyPr>
          <a:lstStyle/>
          <a:p>
            <a:r>
              <a:rPr lang="en-GB" dirty="0"/>
              <a:t>Describe how you would generate a contour representation of gridded data using the </a:t>
            </a:r>
            <a:r>
              <a:rPr lang="en-GB" i="1" dirty="0"/>
              <a:t>marching squares</a:t>
            </a:r>
            <a:r>
              <a:rPr lang="en-GB" dirty="0"/>
              <a:t> method</a:t>
            </a:r>
            <a:r>
              <a:rPr lang="en-GB" dirty="0" smtClean="0"/>
              <a:t>. [3</a:t>
            </a:r>
            <a:r>
              <a:rPr lang="en-GB" dirty="0" smtClean="0"/>
              <a:t>]</a:t>
            </a:r>
          </a:p>
          <a:p>
            <a:endParaRPr lang="en-GB" dirty="0" smtClean="0"/>
          </a:p>
          <a:p>
            <a:r>
              <a:rPr lang="en-GB" b="1" i="1" dirty="0" smtClean="0"/>
              <a:t>References contouring part of ‘Surfaces and Contours’ lecture</a:t>
            </a:r>
          </a:p>
          <a:p>
            <a:endParaRPr lang="en-GB" dirty="0" smtClean="0"/>
          </a:p>
          <a:p>
            <a:r>
              <a:rPr lang="en-GB" dirty="0"/>
              <a:t>Applying the method to the data below for a contour with value 2 gives the result shown. Explain why this representation is not the best one for this data. Sketch and justify an alternative</a:t>
            </a:r>
            <a:r>
              <a:rPr lang="en-GB" dirty="0" smtClean="0"/>
              <a:t>. [4</a:t>
            </a:r>
            <a:r>
              <a:rPr lang="en-GB" dirty="0" smtClean="0"/>
              <a:t>]</a:t>
            </a:r>
          </a:p>
          <a:p>
            <a:endParaRPr lang="en-GB" dirty="0" smtClean="0"/>
          </a:p>
          <a:p>
            <a:r>
              <a:rPr lang="en-GB" b="1" i="1" dirty="0" smtClean="0"/>
              <a:t>References ambiguity resolution in same part – </a:t>
            </a:r>
          </a:p>
          <a:p>
            <a:r>
              <a:rPr lang="en-GB" b="1" i="1" dirty="0" smtClean="0"/>
              <a:t>cell centre value is inconsistent with the contours</a:t>
            </a:r>
            <a:endParaRPr lang="en-GB" b="1" i="1" dirty="0" smtClean="0"/>
          </a:p>
        </p:txBody>
      </p:sp>
      <p:graphicFrame>
        <p:nvGraphicFramePr>
          <p:cNvPr id="3" name="Table 2"/>
          <p:cNvGraphicFramePr>
            <a:graphicFrameLocks noGrp="1"/>
          </p:cNvGraphicFramePr>
          <p:nvPr>
            <p:extLst>
              <p:ext uri="{D42A27DB-BD31-4B8C-83A1-F6EECF244321}">
                <p14:modId xmlns:p14="http://schemas.microsoft.com/office/powerpoint/2010/main" val="2370325011"/>
              </p:ext>
            </p:extLst>
          </p:nvPr>
        </p:nvGraphicFramePr>
        <p:xfrm>
          <a:off x="5524245" y="3357219"/>
          <a:ext cx="2681605" cy="1704340"/>
        </p:xfrm>
        <a:graphic>
          <a:graphicData uri="http://schemas.openxmlformats.org/drawingml/2006/table">
            <a:tbl>
              <a:tblPr/>
              <a:tblGrid>
                <a:gridCol w="220980"/>
                <a:gridCol w="608965"/>
                <a:gridCol w="308610"/>
                <a:gridCol w="308610"/>
                <a:gridCol w="308610"/>
                <a:gridCol w="308610"/>
                <a:gridCol w="308610"/>
                <a:gridCol w="308610"/>
              </a:tblGrid>
              <a:tr h="231140">
                <a:tc>
                  <a:txBody>
                    <a:bodyPr/>
                    <a:lstStyle/>
                    <a:p>
                      <a:pPr>
                        <a:spcAft>
                          <a:spcPts val="0"/>
                        </a:spcAft>
                      </a:pPr>
                      <a:endParaRPr lang="en-GB" sz="1200" dirty="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b="1">
                          <a:latin typeface="Arial"/>
                          <a:ea typeface="Times New Roman"/>
                          <a:cs typeface="Times New Roman"/>
                        </a:rPr>
                        <a:t>5</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7</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3</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4</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4</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b="1">
                          <a:latin typeface="Arial"/>
                          <a:ea typeface="Times New Roman"/>
                          <a:cs typeface="Times New Roman"/>
                        </a:rPr>
                        <a:t>5</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b="1">
                          <a:latin typeface="Arial"/>
                          <a:ea typeface="Times New Roman"/>
                          <a:cs typeface="Times New Roman"/>
                        </a:rPr>
                        <a:t>7</a:t>
                      </a:r>
                      <a:endParaRPr lang="en-GB" sz="1200">
                        <a:latin typeface="Times New Roman"/>
                        <a:ea typeface="Times New Roman"/>
                        <a:cs typeface="Times New Roman"/>
                      </a:endParaRPr>
                    </a:p>
                  </a:txBody>
                  <a:tcPr marL="68580" marR="68580" marT="0" marB="0">
                    <a:lnL>
                      <a:noFill/>
                    </a:lnL>
                    <a:lnR>
                      <a:noFill/>
                    </a:lnR>
                    <a:lnT>
                      <a:noFill/>
                    </a:lnT>
                    <a:lnB>
                      <a:noFill/>
                    </a:lnB>
                  </a:tcPr>
                </a:tc>
              </a:tr>
              <a:tr h="231140">
                <a:tc>
                  <a:txBody>
                    <a:bodyPr/>
                    <a:lstStyle/>
                    <a:p>
                      <a:pPr>
                        <a:spcAft>
                          <a:spcPts val="0"/>
                        </a:spcAft>
                      </a:pP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b="1">
                          <a:latin typeface="Arial"/>
                          <a:ea typeface="Times New Roman"/>
                          <a:cs typeface="Times New Roman"/>
                        </a:rPr>
                        <a:t>4</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6</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2</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1</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3</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b="1">
                          <a:latin typeface="Arial"/>
                          <a:ea typeface="Times New Roman"/>
                          <a:cs typeface="Times New Roman"/>
                        </a:rPr>
                        <a:t>6</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b="1" dirty="0">
                          <a:latin typeface="Arial"/>
                          <a:ea typeface="Times New Roman"/>
                          <a:cs typeface="Times New Roman"/>
                        </a:rPr>
                        <a:t>7</a:t>
                      </a:r>
                      <a:endParaRPr lang="en-GB" sz="1200" dirty="0">
                        <a:latin typeface="Times New Roman"/>
                        <a:ea typeface="Times New Roman"/>
                        <a:cs typeface="Times New Roman"/>
                      </a:endParaRPr>
                    </a:p>
                  </a:txBody>
                  <a:tcPr marL="68580" marR="68580" marT="0" marB="0">
                    <a:lnL>
                      <a:noFill/>
                    </a:lnL>
                    <a:lnR>
                      <a:noFill/>
                    </a:lnR>
                    <a:lnT>
                      <a:noFill/>
                    </a:lnT>
                    <a:lnB>
                      <a:noFill/>
                    </a:lnB>
                  </a:tcPr>
                </a:tc>
              </a:tr>
              <a:tr h="231140">
                <a:tc>
                  <a:txBody>
                    <a:bodyPr/>
                    <a:lstStyle/>
                    <a:p>
                      <a:pPr algn="ctr">
                        <a:spcAft>
                          <a:spcPts val="0"/>
                        </a:spcAft>
                      </a:pPr>
                      <a:r>
                        <a:rPr lang="en-GB" sz="1200" b="1">
                          <a:latin typeface="Arial"/>
                          <a:ea typeface="Times New Roman"/>
                          <a:cs typeface="Times New Roman"/>
                        </a:rPr>
                        <a:t>y</a:t>
                      </a:r>
                      <a:endParaRPr lang="en-GB" sz="1200">
                        <a:latin typeface="Times New Roman"/>
                        <a:ea typeface="Times New Roman"/>
                        <a:cs typeface="Times New Roman"/>
                      </a:endParaRPr>
                    </a:p>
                  </a:txBody>
                  <a:tcPr marL="68580" marR="68580" marT="0" marB="0" anchor="ctr">
                    <a:lnL>
                      <a:noFill/>
                    </a:lnL>
                    <a:lnR>
                      <a:noFill/>
                    </a:lnR>
                    <a:lnT>
                      <a:noFill/>
                    </a:lnT>
                    <a:lnB>
                      <a:noFill/>
                    </a:lnB>
                  </a:tcPr>
                </a:tc>
                <a:tc>
                  <a:txBody>
                    <a:bodyPr/>
                    <a:lstStyle/>
                    <a:p>
                      <a:pPr>
                        <a:spcAft>
                          <a:spcPts val="0"/>
                        </a:spcAft>
                      </a:pPr>
                      <a:r>
                        <a:rPr lang="en-GB" sz="1200" b="1">
                          <a:latin typeface="Arial"/>
                          <a:ea typeface="Times New Roman"/>
                          <a:cs typeface="Times New Roman"/>
                        </a:rPr>
                        <a:t>3</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6</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2</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0</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3</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5</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6</a:t>
                      </a:r>
                      <a:endParaRPr lang="en-GB" sz="1200">
                        <a:latin typeface="Times New Roman"/>
                        <a:ea typeface="Times New Roman"/>
                        <a:cs typeface="Times New Roman"/>
                      </a:endParaRPr>
                    </a:p>
                  </a:txBody>
                  <a:tcPr marL="68580" marR="68580" marT="0" marB="0">
                    <a:lnL>
                      <a:noFill/>
                    </a:lnL>
                    <a:lnR>
                      <a:noFill/>
                    </a:lnR>
                    <a:lnT>
                      <a:noFill/>
                    </a:lnT>
                    <a:lnB>
                      <a:noFill/>
                    </a:lnB>
                  </a:tcPr>
                </a:tc>
              </a:tr>
              <a:tr h="231140">
                <a:tc>
                  <a:txBody>
                    <a:bodyPr/>
                    <a:lstStyle/>
                    <a:p>
                      <a:pPr>
                        <a:spcAft>
                          <a:spcPts val="0"/>
                        </a:spcAft>
                      </a:pP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b="1">
                          <a:latin typeface="Arial"/>
                          <a:ea typeface="Times New Roman"/>
                          <a:cs typeface="Times New Roman"/>
                        </a:rPr>
                        <a:t>2</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5</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3</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3</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1</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3</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5</a:t>
                      </a:r>
                      <a:endParaRPr lang="en-GB" sz="1200">
                        <a:latin typeface="Times New Roman"/>
                        <a:ea typeface="Times New Roman"/>
                        <a:cs typeface="Times New Roman"/>
                      </a:endParaRPr>
                    </a:p>
                  </a:txBody>
                  <a:tcPr marL="68580" marR="68580" marT="0" marB="0">
                    <a:lnL>
                      <a:noFill/>
                    </a:lnL>
                    <a:lnR>
                      <a:noFill/>
                    </a:lnR>
                    <a:lnT>
                      <a:noFill/>
                    </a:lnT>
                    <a:lnB>
                      <a:noFill/>
                    </a:lnB>
                  </a:tcPr>
                </a:tc>
              </a:tr>
              <a:tr h="231140">
                <a:tc>
                  <a:txBody>
                    <a:bodyPr/>
                    <a:lstStyle/>
                    <a:p>
                      <a:pPr>
                        <a:spcAft>
                          <a:spcPts val="0"/>
                        </a:spcAft>
                      </a:pP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b="1">
                          <a:latin typeface="Arial"/>
                          <a:ea typeface="Times New Roman"/>
                          <a:cs typeface="Times New Roman"/>
                        </a:rPr>
                        <a:t>1</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5</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5</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4</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3</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3</a:t>
                      </a: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a:latin typeface="Arial"/>
                          <a:ea typeface="Times New Roman"/>
                          <a:cs typeface="Times New Roman"/>
                        </a:rPr>
                        <a:t>4</a:t>
                      </a:r>
                      <a:endParaRPr lang="en-GB" sz="1200">
                        <a:latin typeface="Times New Roman"/>
                        <a:ea typeface="Times New Roman"/>
                        <a:cs typeface="Times New Roman"/>
                      </a:endParaRPr>
                    </a:p>
                  </a:txBody>
                  <a:tcPr marL="68580" marR="68580" marT="0" marB="0">
                    <a:lnL>
                      <a:noFill/>
                    </a:lnL>
                    <a:lnR>
                      <a:noFill/>
                    </a:lnR>
                    <a:lnT>
                      <a:noFill/>
                    </a:lnT>
                    <a:lnB>
                      <a:noFill/>
                    </a:lnB>
                  </a:tcPr>
                </a:tc>
              </a:tr>
              <a:tr h="231140">
                <a:tc>
                  <a:txBody>
                    <a:bodyPr/>
                    <a:lstStyle/>
                    <a:p>
                      <a:pPr>
                        <a:spcAft>
                          <a:spcPts val="0"/>
                        </a:spcAft>
                      </a:pP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b="1">
                          <a:latin typeface="Arial"/>
                          <a:ea typeface="Times New Roman"/>
                          <a:cs typeface="Times New Roman"/>
                        </a:rPr>
                        <a:t/>
                      </a:r>
                      <a:br>
                        <a:rPr lang="en-GB" sz="1200" b="1">
                          <a:latin typeface="Arial"/>
                          <a:ea typeface="Times New Roman"/>
                          <a:cs typeface="Times New Roman"/>
                        </a:rPr>
                      </a:b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r>
                        <a:rPr lang="en-GB" sz="1200" b="1">
                          <a:latin typeface="Arial"/>
                          <a:ea typeface="Times New Roman"/>
                          <a:cs typeface="Times New Roman"/>
                        </a:rPr>
                        <a:t>1</a:t>
                      </a:r>
                      <a:endParaRPr lang="en-GB" sz="1200">
                        <a:latin typeface="Times New Roman"/>
                        <a:ea typeface="Times New Roman"/>
                        <a:cs typeface="Times New Roman"/>
                      </a:endParaRPr>
                    </a:p>
                  </a:txBody>
                  <a:tcPr marL="68580" marR="68580" marT="0" marB="0" anchor="b">
                    <a:lnL>
                      <a:noFill/>
                    </a:lnL>
                    <a:lnR>
                      <a:noFill/>
                    </a:lnR>
                    <a:lnT>
                      <a:noFill/>
                    </a:lnT>
                    <a:lnB>
                      <a:noFill/>
                    </a:lnB>
                  </a:tcPr>
                </a:tc>
                <a:tc>
                  <a:txBody>
                    <a:bodyPr/>
                    <a:lstStyle/>
                    <a:p>
                      <a:pPr>
                        <a:spcAft>
                          <a:spcPts val="0"/>
                        </a:spcAft>
                      </a:pPr>
                      <a:r>
                        <a:rPr lang="en-GB" sz="1200" b="1">
                          <a:latin typeface="Arial"/>
                          <a:ea typeface="Times New Roman"/>
                          <a:cs typeface="Times New Roman"/>
                        </a:rPr>
                        <a:t>2</a:t>
                      </a:r>
                      <a:endParaRPr lang="en-GB" sz="1200">
                        <a:latin typeface="Times New Roman"/>
                        <a:ea typeface="Times New Roman"/>
                        <a:cs typeface="Times New Roman"/>
                      </a:endParaRPr>
                    </a:p>
                  </a:txBody>
                  <a:tcPr marL="68580" marR="68580" marT="0" marB="0" anchor="b">
                    <a:lnL>
                      <a:noFill/>
                    </a:lnL>
                    <a:lnR>
                      <a:noFill/>
                    </a:lnR>
                    <a:lnT>
                      <a:noFill/>
                    </a:lnT>
                    <a:lnB>
                      <a:noFill/>
                    </a:lnB>
                  </a:tcPr>
                </a:tc>
                <a:tc>
                  <a:txBody>
                    <a:bodyPr/>
                    <a:lstStyle/>
                    <a:p>
                      <a:pPr>
                        <a:spcAft>
                          <a:spcPts val="0"/>
                        </a:spcAft>
                      </a:pPr>
                      <a:r>
                        <a:rPr lang="en-GB" sz="1200" b="1">
                          <a:latin typeface="Arial"/>
                          <a:ea typeface="Times New Roman"/>
                          <a:cs typeface="Times New Roman"/>
                        </a:rPr>
                        <a:t>3</a:t>
                      </a:r>
                      <a:endParaRPr lang="en-GB" sz="1200">
                        <a:latin typeface="Times New Roman"/>
                        <a:ea typeface="Times New Roman"/>
                        <a:cs typeface="Times New Roman"/>
                      </a:endParaRPr>
                    </a:p>
                  </a:txBody>
                  <a:tcPr marL="68580" marR="68580" marT="0" marB="0" anchor="b">
                    <a:lnL>
                      <a:noFill/>
                    </a:lnL>
                    <a:lnR>
                      <a:noFill/>
                    </a:lnR>
                    <a:lnT>
                      <a:noFill/>
                    </a:lnT>
                    <a:lnB>
                      <a:noFill/>
                    </a:lnB>
                  </a:tcPr>
                </a:tc>
                <a:tc>
                  <a:txBody>
                    <a:bodyPr/>
                    <a:lstStyle/>
                    <a:p>
                      <a:pPr>
                        <a:spcAft>
                          <a:spcPts val="0"/>
                        </a:spcAft>
                      </a:pPr>
                      <a:r>
                        <a:rPr lang="en-GB" sz="1200" b="1">
                          <a:latin typeface="Arial"/>
                          <a:ea typeface="Times New Roman"/>
                          <a:cs typeface="Times New Roman"/>
                        </a:rPr>
                        <a:t>4</a:t>
                      </a:r>
                      <a:endParaRPr lang="en-GB" sz="1200">
                        <a:latin typeface="Times New Roman"/>
                        <a:ea typeface="Times New Roman"/>
                        <a:cs typeface="Times New Roman"/>
                      </a:endParaRPr>
                    </a:p>
                  </a:txBody>
                  <a:tcPr marL="68580" marR="68580" marT="0" marB="0" anchor="b">
                    <a:lnL>
                      <a:noFill/>
                    </a:lnL>
                    <a:lnR>
                      <a:noFill/>
                    </a:lnR>
                    <a:lnT>
                      <a:noFill/>
                    </a:lnT>
                    <a:lnB>
                      <a:noFill/>
                    </a:lnB>
                  </a:tcPr>
                </a:tc>
                <a:tc>
                  <a:txBody>
                    <a:bodyPr/>
                    <a:lstStyle/>
                    <a:p>
                      <a:pPr>
                        <a:spcAft>
                          <a:spcPts val="0"/>
                        </a:spcAft>
                      </a:pPr>
                      <a:r>
                        <a:rPr lang="en-GB" sz="1200" b="1">
                          <a:latin typeface="Arial"/>
                          <a:ea typeface="Times New Roman"/>
                          <a:cs typeface="Times New Roman"/>
                        </a:rPr>
                        <a:t>5</a:t>
                      </a:r>
                      <a:endParaRPr lang="en-GB" sz="1200">
                        <a:latin typeface="Times New Roman"/>
                        <a:ea typeface="Times New Roman"/>
                        <a:cs typeface="Times New Roman"/>
                      </a:endParaRPr>
                    </a:p>
                  </a:txBody>
                  <a:tcPr marL="68580" marR="68580" marT="0" marB="0" anchor="b">
                    <a:lnL>
                      <a:noFill/>
                    </a:lnL>
                    <a:lnR>
                      <a:noFill/>
                    </a:lnR>
                    <a:lnT>
                      <a:noFill/>
                    </a:lnT>
                    <a:lnB>
                      <a:noFill/>
                    </a:lnB>
                  </a:tcPr>
                </a:tc>
                <a:tc>
                  <a:txBody>
                    <a:bodyPr/>
                    <a:lstStyle/>
                    <a:p>
                      <a:pPr>
                        <a:spcAft>
                          <a:spcPts val="0"/>
                        </a:spcAft>
                      </a:pPr>
                      <a:r>
                        <a:rPr lang="en-GB" sz="1200" b="1">
                          <a:latin typeface="Arial"/>
                          <a:ea typeface="Times New Roman"/>
                          <a:cs typeface="Times New Roman"/>
                        </a:rPr>
                        <a:t>6</a:t>
                      </a:r>
                      <a:endParaRPr lang="en-GB" sz="1200">
                        <a:latin typeface="Times New Roman"/>
                        <a:ea typeface="Times New Roman"/>
                        <a:cs typeface="Times New Roman"/>
                      </a:endParaRPr>
                    </a:p>
                  </a:txBody>
                  <a:tcPr marL="68580" marR="68580" marT="0" marB="0" anchor="b">
                    <a:lnL>
                      <a:noFill/>
                    </a:lnL>
                    <a:lnR>
                      <a:noFill/>
                    </a:lnR>
                    <a:lnT>
                      <a:noFill/>
                    </a:lnT>
                    <a:lnB>
                      <a:noFill/>
                    </a:lnB>
                  </a:tcPr>
                </a:tc>
              </a:tr>
              <a:tr h="104775">
                <a:tc>
                  <a:txBody>
                    <a:bodyPr/>
                    <a:lstStyle/>
                    <a:p>
                      <a:pPr>
                        <a:spcAft>
                          <a:spcPts val="0"/>
                        </a:spcAft>
                      </a:pP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endParaRPr lang="en-GB" sz="1200">
                        <a:latin typeface="Times New Roman"/>
                        <a:ea typeface="Times New Roman"/>
                        <a:cs typeface="Times New Roman"/>
                      </a:endParaRPr>
                    </a:p>
                  </a:txBody>
                  <a:tcPr marL="68580" marR="68580" marT="0" marB="0">
                    <a:lnL>
                      <a:noFill/>
                    </a:lnL>
                    <a:lnR>
                      <a:noFill/>
                    </a:lnR>
                    <a:lnT>
                      <a:noFill/>
                    </a:lnT>
                    <a:lnB>
                      <a:noFill/>
                    </a:lnB>
                  </a:tcPr>
                </a:tc>
                <a:tc>
                  <a:txBody>
                    <a:bodyPr/>
                    <a:lstStyle/>
                    <a:p>
                      <a:pPr>
                        <a:spcAft>
                          <a:spcPts val="0"/>
                        </a:spcAft>
                      </a:pPr>
                      <a:endParaRPr lang="en-GB" sz="1200">
                        <a:latin typeface="Times New Roman"/>
                        <a:ea typeface="Times New Roman"/>
                        <a:cs typeface="Times New Roman"/>
                      </a:endParaRPr>
                    </a:p>
                  </a:txBody>
                  <a:tcPr marL="68580" marR="68580" marT="0" marB="0" anchor="b">
                    <a:lnL>
                      <a:noFill/>
                    </a:lnL>
                    <a:lnR>
                      <a:noFill/>
                    </a:lnR>
                    <a:lnT>
                      <a:noFill/>
                    </a:lnT>
                    <a:lnB>
                      <a:noFill/>
                    </a:lnB>
                  </a:tcPr>
                </a:tc>
                <a:tc>
                  <a:txBody>
                    <a:bodyPr/>
                    <a:lstStyle/>
                    <a:p>
                      <a:pPr>
                        <a:spcAft>
                          <a:spcPts val="0"/>
                        </a:spcAft>
                      </a:pPr>
                      <a:endParaRPr lang="en-GB" sz="1200">
                        <a:latin typeface="Times New Roman"/>
                        <a:ea typeface="Times New Roman"/>
                        <a:cs typeface="Times New Roman"/>
                      </a:endParaRPr>
                    </a:p>
                  </a:txBody>
                  <a:tcPr marL="68580" marR="68580" marT="0" marB="0" anchor="b">
                    <a:lnL>
                      <a:noFill/>
                    </a:lnL>
                    <a:lnR>
                      <a:noFill/>
                    </a:lnR>
                    <a:lnT>
                      <a:noFill/>
                    </a:lnT>
                    <a:lnB>
                      <a:noFill/>
                    </a:lnB>
                  </a:tcPr>
                </a:tc>
                <a:tc gridSpan="2">
                  <a:txBody>
                    <a:bodyPr/>
                    <a:lstStyle/>
                    <a:p>
                      <a:pPr algn="ctr">
                        <a:spcAft>
                          <a:spcPts val="0"/>
                        </a:spcAft>
                      </a:pPr>
                      <a:r>
                        <a:rPr lang="en-GB" sz="1200" b="1">
                          <a:latin typeface="Arial"/>
                          <a:ea typeface="Times New Roman"/>
                          <a:cs typeface="Times New Roman"/>
                        </a:rPr>
                        <a:t>x</a:t>
                      </a:r>
                      <a:endParaRPr lang="en-GB" sz="1200">
                        <a:latin typeface="Times New Roman"/>
                        <a:ea typeface="Times New Roman"/>
                        <a:cs typeface="Times New Roman"/>
                      </a:endParaRPr>
                    </a:p>
                  </a:txBody>
                  <a:tcPr marL="68580" marR="68580" marT="0" marB="0" anchor="ctr">
                    <a:lnL>
                      <a:noFill/>
                    </a:lnL>
                    <a:lnR>
                      <a:noFill/>
                    </a:lnR>
                    <a:lnT>
                      <a:noFill/>
                    </a:lnT>
                    <a:lnB>
                      <a:noFill/>
                    </a:lnB>
                  </a:tcPr>
                </a:tc>
                <a:tc hMerge="1">
                  <a:txBody>
                    <a:bodyPr/>
                    <a:lstStyle/>
                    <a:p>
                      <a:endParaRPr lang="en-GB"/>
                    </a:p>
                  </a:txBody>
                  <a:tcPr/>
                </a:tc>
                <a:tc>
                  <a:txBody>
                    <a:bodyPr/>
                    <a:lstStyle/>
                    <a:p>
                      <a:pPr>
                        <a:spcAft>
                          <a:spcPts val="0"/>
                        </a:spcAft>
                      </a:pPr>
                      <a:endParaRPr lang="en-GB" sz="1200">
                        <a:latin typeface="Times New Roman"/>
                        <a:ea typeface="Times New Roman"/>
                        <a:cs typeface="Times New Roman"/>
                      </a:endParaRPr>
                    </a:p>
                  </a:txBody>
                  <a:tcPr marL="68580" marR="68580" marT="0" marB="0" anchor="b">
                    <a:lnL>
                      <a:noFill/>
                    </a:lnL>
                    <a:lnR>
                      <a:noFill/>
                    </a:lnR>
                    <a:lnT>
                      <a:noFill/>
                    </a:lnT>
                    <a:lnB>
                      <a:noFill/>
                    </a:lnB>
                  </a:tcPr>
                </a:tc>
                <a:tc>
                  <a:txBody>
                    <a:bodyPr/>
                    <a:lstStyle/>
                    <a:p>
                      <a:pPr>
                        <a:spcAft>
                          <a:spcPts val="0"/>
                        </a:spcAft>
                      </a:pPr>
                      <a:endParaRPr lang="en-GB" sz="1200" dirty="0">
                        <a:latin typeface="Times New Roman"/>
                        <a:ea typeface="Times New Roman"/>
                        <a:cs typeface="Times New Roman"/>
                      </a:endParaRPr>
                    </a:p>
                  </a:txBody>
                  <a:tcPr marL="68580" marR="68580" marT="0" marB="0" anchor="b">
                    <a:lnL>
                      <a:noFill/>
                    </a:lnL>
                    <a:lnR>
                      <a:noFill/>
                    </a:lnR>
                    <a:lnT>
                      <a:noFill/>
                    </a:lnT>
                    <a:lnB>
                      <a:noFill/>
                    </a:lnB>
                  </a:tcPr>
                </a:tc>
              </a:tr>
            </a:tbl>
          </a:graphicData>
        </a:graphic>
      </p:graphicFrame>
      <p:cxnSp>
        <p:nvCxnSpPr>
          <p:cNvPr id="4" name="Straight Connector 3"/>
          <p:cNvCxnSpPr/>
          <p:nvPr/>
        </p:nvCxnSpPr>
        <p:spPr>
          <a:xfrm flipH="1">
            <a:off x="6769798" y="3737345"/>
            <a:ext cx="247" cy="1100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6829422" y="3559215"/>
            <a:ext cx="237507" cy="7125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069874" y="3552850"/>
            <a:ext cx="166649" cy="15647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238123" y="3699154"/>
            <a:ext cx="21946" cy="2048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084504" y="3899827"/>
            <a:ext cx="166307" cy="1358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6828472" y="3969817"/>
            <a:ext cx="274701" cy="6812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7231761" y="4018889"/>
            <a:ext cx="166687" cy="1476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393686" y="4018889"/>
            <a:ext cx="157162" cy="1571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7417498" y="4166527"/>
            <a:ext cx="119063" cy="1000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222236" y="4161764"/>
            <a:ext cx="195262" cy="1190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5199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6888" y="475013"/>
            <a:ext cx="7980218" cy="4801314"/>
          </a:xfrm>
          <a:prstGeom prst="rect">
            <a:avLst/>
          </a:prstGeom>
          <a:noFill/>
        </p:spPr>
        <p:txBody>
          <a:bodyPr wrap="square" rtlCol="0">
            <a:spAutoFit/>
          </a:bodyPr>
          <a:lstStyle/>
          <a:p>
            <a:r>
              <a:rPr lang="en-GB" dirty="0"/>
              <a:t>Compared with the line segments of a contour plot, the geometric primitives making up a surface view make it particularly easy to use lighting, shading, and colour, to good effect</a:t>
            </a:r>
            <a:r>
              <a:rPr lang="en-GB" dirty="0" smtClean="0"/>
              <a:t>.</a:t>
            </a:r>
          </a:p>
          <a:p>
            <a:pPr marL="342900" indent="-342900">
              <a:buAutoNum type="alphaLcParenBoth"/>
            </a:pPr>
            <a:r>
              <a:rPr lang="en-GB" dirty="0" smtClean="0"/>
              <a:t>Describe </a:t>
            </a:r>
            <a:r>
              <a:rPr lang="en-GB" dirty="0"/>
              <a:t>how you would generate a surface view of this data and illustrate your answer using the grid cell highlighted in bold at the top-right of the figure</a:t>
            </a:r>
            <a:r>
              <a:rPr lang="en-GB" dirty="0" smtClean="0"/>
              <a:t>. [5</a:t>
            </a:r>
            <a:r>
              <a:rPr lang="en-GB" dirty="0" smtClean="0"/>
              <a:t>]</a:t>
            </a:r>
          </a:p>
          <a:p>
            <a:pPr marL="342900" indent="-342900">
              <a:buAutoNum type="alphaLcParenBoth"/>
            </a:pPr>
            <a:endParaRPr lang="en-GB" dirty="0" smtClean="0"/>
          </a:p>
          <a:p>
            <a:r>
              <a:rPr lang="en-GB" b="1" i="1" dirty="0" smtClean="0"/>
              <a:t>References surface construction and rendering part of ‘Surfaces and Contours</a:t>
            </a:r>
            <a:r>
              <a:rPr lang="en-GB" b="1" i="1" dirty="0"/>
              <a:t>’ </a:t>
            </a:r>
            <a:r>
              <a:rPr lang="en-GB" b="1" i="1" dirty="0" smtClean="0"/>
              <a:t>lecture, </a:t>
            </a:r>
            <a:r>
              <a:rPr lang="en-GB" b="1" i="1" dirty="0"/>
              <a:t>applied to current data.</a:t>
            </a:r>
            <a:endParaRPr lang="en-GB" b="1" i="1" dirty="0" smtClean="0"/>
          </a:p>
          <a:p>
            <a:endParaRPr lang="en-GB" dirty="0" smtClean="0"/>
          </a:p>
          <a:p>
            <a:r>
              <a:rPr lang="en-GB" dirty="0" smtClean="0"/>
              <a:t>(b) </a:t>
            </a:r>
            <a:r>
              <a:rPr lang="en-GB" dirty="0"/>
              <a:t>Sketch the appearance of the surface view of the data in the figure from a viewpoint at the bottom-right looking towards the top-left, in the presence of a light above the bottom-left shining towards the top-right.  What insight may be gained from such a visualization, compared with a contour plot</a:t>
            </a:r>
            <a:r>
              <a:rPr lang="en-GB" dirty="0" smtClean="0"/>
              <a:t>? [4</a:t>
            </a:r>
            <a:r>
              <a:rPr lang="en-GB" dirty="0" smtClean="0"/>
              <a:t>]</a:t>
            </a:r>
          </a:p>
          <a:p>
            <a:endParaRPr lang="en-GB" dirty="0"/>
          </a:p>
          <a:p>
            <a:r>
              <a:rPr lang="en-GB" b="1" i="1" dirty="0" smtClean="0"/>
              <a:t>References shading and lighting principles of ‘</a:t>
            </a:r>
            <a:r>
              <a:rPr lang="en-GB" b="1" i="1" dirty="0"/>
              <a:t>Surfaces and Contours’ </a:t>
            </a:r>
            <a:r>
              <a:rPr lang="en-GB" b="1" i="1" dirty="0" smtClean="0"/>
              <a:t>lecture applied to current data. Pulls </a:t>
            </a:r>
            <a:r>
              <a:rPr lang="en-GB" b="1" i="1" dirty="0"/>
              <a:t>in the different aims discussion in the ‘Vis aims and reconstruction’ lecture. </a:t>
            </a:r>
            <a:endParaRPr lang="en-GB" dirty="0" smtClean="0"/>
          </a:p>
        </p:txBody>
      </p:sp>
    </p:spTree>
    <p:extLst>
      <p:ext uri="{BB962C8B-B14F-4D97-AF65-F5344CB8AC3E}">
        <p14:creationId xmlns:p14="http://schemas.microsoft.com/office/powerpoint/2010/main" val="447494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9392" y="653143"/>
            <a:ext cx="8122722" cy="1754326"/>
          </a:xfrm>
          <a:prstGeom prst="rect">
            <a:avLst/>
          </a:prstGeom>
          <a:noFill/>
        </p:spPr>
        <p:txBody>
          <a:bodyPr wrap="square" rtlCol="0">
            <a:spAutoFit/>
          </a:bodyPr>
          <a:lstStyle/>
          <a:p>
            <a:r>
              <a:rPr lang="en-GB" dirty="0" smtClean="0"/>
              <a:t>(c) </a:t>
            </a:r>
            <a:r>
              <a:rPr lang="en-GB" dirty="0"/>
              <a:t>Describe and justify two ways in which colour could be used with this surface view</a:t>
            </a:r>
            <a:r>
              <a:rPr lang="en-GB" dirty="0" smtClean="0"/>
              <a:t>. [4</a:t>
            </a:r>
            <a:r>
              <a:rPr lang="en-GB" dirty="0" smtClean="0"/>
              <a:t>]</a:t>
            </a:r>
          </a:p>
          <a:p>
            <a:endParaRPr lang="en-GB" dirty="0" smtClean="0"/>
          </a:p>
          <a:p>
            <a:r>
              <a:rPr lang="en-GB" b="1" i="1" dirty="0"/>
              <a:t>References the ‘Surfaces and contours’ lecture and ACW 1+2 (same variable for colour and second variable for </a:t>
            </a:r>
            <a:r>
              <a:rPr lang="en-GB" b="1" i="1" dirty="0" smtClean="0"/>
              <a:t>colour – first method confirms variation, second compares)</a:t>
            </a:r>
            <a:endParaRPr lang="en-GB" b="1" i="1" dirty="0"/>
          </a:p>
        </p:txBody>
      </p:sp>
    </p:spTree>
    <p:extLst>
      <p:ext uri="{BB962C8B-B14F-4D97-AF65-F5344CB8AC3E}">
        <p14:creationId xmlns:p14="http://schemas.microsoft.com/office/powerpoint/2010/main" val="753766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1269" y="855022"/>
            <a:ext cx="7481454" cy="4524315"/>
          </a:xfrm>
          <a:prstGeom prst="rect">
            <a:avLst/>
          </a:prstGeom>
          <a:noFill/>
        </p:spPr>
        <p:txBody>
          <a:bodyPr wrap="square" rtlCol="0">
            <a:spAutoFit/>
          </a:bodyPr>
          <a:lstStyle/>
          <a:p>
            <a:r>
              <a:rPr lang="en-GB" dirty="0"/>
              <a:t>What simple experiment could the manufacturer suggest Derek and Damien carry out, before even starting the picture, which would convince them the colour key is correct</a:t>
            </a:r>
            <a:r>
              <a:rPr lang="en-GB" dirty="0" smtClean="0"/>
              <a:t>? [2]</a:t>
            </a:r>
          </a:p>
          <a:p>
            <a:endParaRPr lang="en-GB" dirty="0" smtClean="0"/>
          </a:p>
          <a:p>
            <a:r>
              <a:rPr lang="en-GB" b="1" i="1" dirty="0"/>
              <a:t>References the illusion investigation carried out in the visual hypothesis lab</a:t>
            </a:r>
            <a:r>
              <a:rPr lang="en-GB" b="1" i="1" dirty="0" smtClean="0"/>
              <a:t>.</a:t>
            </a:r>
          </a:p>
          <a:p>
            <a:endParaRPr lang="en-GB" b="1" i="1" dirty="0"/>
          </a:p>
          <a:p>
            <a:r>
              <a:rPr lang="en-GB" dirty="0" smtClean="0"/>
              <a:t>One </a:t>
            </a:r>
            <a:r>
              <a:rPr lang="en-GB" dirty="0"/>
              <a:t>theory explaining perception suggests we integrate various factors in order to construct a visual hypothesis of what we see.  Draw a diagram showing how these factors are combined and give an example of each type of factor, as experienced by Derek and Damien when they look at the object in the picture</a:t>
            </a:r>
            <a:r>
              <a:rPr lang="en-GB" dirty="0" smtClean="0"/>
              <a:t>. [6]</a:t>
            </a:r>
          </a:p>
          <a:p>
            <a:endParaRPr lang="en-GB" dirty="0" smtClean="0"/>
          </a:p>
          <a:p>
            <a:r>
              <a:rPr lang="en-GB" b="1" i="1" dirty="0" smtClean="0"/>
              <a:t>References various-level processes </a:t>
            </a:r>
            <a:r>
              <a:rPr lang="en-GB" b="1" i="1" dirty="0"/>
              <a:t>as in the visual hypothesis lecture and </a:t>
            </a:r>
            <a:r>
              <a:rPr lang="en-GB" b="1" i="1" dirty="0" smtClean="0"/>
              <a:t>lab, requiring identification within example here. </a:t>
            </a:r>
            <a:r>
              <a:rPr lang="en-GB" b="1" i="1" dirty="0"/>
              <a:t>Overall </a:t>
            </a:r>
            <a:r>
              <a:rPr lang="en-GB" b="1" i="1" dirty="0" smtClean="0"/>
              <a:t>the retina and brain put together a ‘best guess’ which is the resulting visual hypothesis.</a:t>
            </a:r>
          </a:p>
          <a:p>
            <a:endParaRPr lang="en-GB" dirty="0"/>
          </a:p>
        </p:txBody>
      </p:sp>
    </p:spTree>
    <p:extLst>
      <p:ext uri="{BB962C8B-B14F-4D97-AF65-F5344CB8AC3E}">
        <p14:creationId xmlns:p14="http://schemas.microsoft.com/office/powerpoint/2010/main" val="3223538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9387" y="522514"/>
            <a:ext cx="8146473" cy="5355312"/>
          </a:xfrm>
          <a:prstGeom prst="rect">
            <a:avLst/>
          </a:prstGeom>
          <a:noFill/>
        </p:spPr>
        <p:txBody>
          <a:bodyPr wrap="square" rtlCol="0">
            <a:spAutoFit/>
          </a:bodyPr>
          <a:lstStyle/>
          <a:p>
            <a:r>
              <a:rPr lang="en-GB" dirty="0"/>
              <a:t>The diagram shows a plan view of a concave face progressively turning clockwise about 1m in front of a stationary observer, O</a:t>
            </a:r>
            <a:r>
              <a:rPr lang="en-GB" dirty="0" smtClean="0"/>
              <a:t>. </a:t>
            </a:r>
          </a:p>
          <a:p>
            <a:endParaRPr lang="en-GB" dirty="0"/>
          </a:p>
          <a:p>
            <a:endParaRPr lang="en-GB" dirty="0" smtClean="0"/>
          </a:p>
          <a:p>
            <a:endParaRPr lang="en-GB" dirty="0"/>
          </a:p>
          <a:p>
            <a:endParaRPr lang="en-GB" dirty="0" smtClean="0"/>
          </a:p>
          <a:p>
            <a:endParaRPr lang="en-GB" dirty="0" smtClean="0"/>
          </a:p>
          <a:p>
            <a:endParaRPr lang="en-GB" dirty="0"/>
          </a:p>
          <a:p>
            <a:endParaRPr lang="en-GB" dirty="0" smtClean="0"/>
          </a:p>
          <a:p>
            <a:r>
              <a:rPr lang="en-GB" dirty="0"/>
              <a:t>Draw a corresponding plan view showing what the observer may perceive and describe what they ‘see’, in words.  With reference to your diagram in (iii), classify one factor contributing to, and one detracting from, the illusion that might be experienced</a:t>
            </a:r>
            <a:r>
              <a:rPr lang="en-GB" dirty="0" smtClean="0"/>
              <a:t>. [8]</a:t>
            </a:r>
          </a:p>
          <a:p>
            <a:endParaRPr lang="en-GB" dirty="0"/>
          </a:p>
          <a:p>
            <a:r>
              <a:rPr lang="en-GB" b="1" i="1" dirty="0" smtClean="0"/>
              <a:t>Drawing and description </a:t>
            </a:r>
            <a:r>
              <a:rPr lang="en-GB" b="1" i="1" dirty="0"/>
              <a:t>r</a:t>
            </a:r>
            <a:r>
              <a:rPr lang="en-GB" b="1" i="1" dirty="0" smtClean="0"/>
              <a:t>equires recognition of principle in the virtual Necker cube (Size constancy lab) that the visual field does not change, only the perception, with application to the hollow face illusion. References </a:t>
            </a:r>
            <a:r>
              <a:rPr lang="en-GB" b="1" i="1" dirty="0"/>
              <a:t>the visual hypothesis </a:t>
            </a:r>
            <a:r>
              <a:rPr lang="en-GB" b="1" i="1" dirty="0" smtClean="0"/>
              <a:t>lecture and lab </a:t>
            </a:r>
            <a:r>
              <a:rPr lang="en-GB" b="1" i="1" dirty="0" smtClean="0"/>
              <a:t>for identification of the factors.</a:t>
            </a:r>
            <a:endParaRPr lang="en-GB" b="1" i="1" dirty="0"/>
          </a:p>
          <a:p>
            <a:r>
              <a:rPr lang="en-GB" b="1" i="1" dirty="0" smtClean="0"/>
              <a:t> </a:t>
            </a:r>
            <a:endParaRPr lang="en-GB" dirty="0" smtClean="0"/>
          </a:p>
        </p:txBody>
      </p:sp>
      <p:grpSp>
        <p:nvGrpSpPr>
          <p:cNvPr id="65" name="Group 64"/>
          <p:cNvGrpSpPr/>
          <p:nvPr/>
        </p:nvGrpSpPr>
        <p:grpSpPr>
          <a:xfrm>
            <a:off x="2085744" y="1207439"/>
            <a:ext cx="5162407" cy="1517970"/>
            <a:chOff x="1321520" y="1153783"/>
            <a:chExt cx="7120305" cy="2093676"/>
          </a:xfrm>
        </p:grpSpPr>
        <p:grpSp>
          <p:nvGrpSpPr>
            <p:cNvPr id="66" name="Group 65"/>
            <p:cNvGrpSpPr/>
            <p:nvPr/>
          </p:nvGrpSpPr>
          <p:grpSpPr>
            <a:xfrm rot="19400203">
              <a:off x="1321520" y="1153783"/>
              <a:ext cx="2407905" cy="2038250"/>
              <a:chOff x="1555845" y="866775"/>
              <a:chExt cx="3632579" cy="3516447"/>
            </a:xfrm>
          </p:grpSpPr>
          <p:sp>
            <p:nvSpPr>
              <p:cNvPr id="88" name="Arc 87"/>
              <p:cNvSpPr/>
              <p:nvPr/>
            </p:nvSpPr>
            <p:spPr>
              <a:xfrm>
                <a:off x="1555845" y="1255613"/>
                <a:ext cx="3480179" cy="3111689"/>
              </a:xfrm>
              <a:prstGeom prst="arc">
                <a:avLst>
                  <a:gd name="adj1" fmla="val 16751252"/>
                  <a:gd name="adj2" fmla="val 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9" name="Arc 88"/>
              <p:cNvSpPr/>
              <p:nvPr/>
            </p:nvSpPr>
            <p:spPr>
              <a:xfrm flipH="1">
                <a:off x="1708245" y="1271533"/>
                <a:ext cx="3480179" cy="3111689"/>
              </a:xfrm>
              <a:prstGeom prst="arc">
                <a:avLst>
                  <a:gd name="adj1" fmla="val 16751252"/>
                  <a:gd name="adj2" fmla="val 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90" name="Straight Connector 89"/>
              <p:cNvCxnSpPr>
                <a:stCxn id="89" idx="0"/>
              </p:cNvCxnSpPr>
              <p:nvPr/>
            </p:nvCxnSpPr>
            <p:spPr>
              <a:xfrm flipV="1">
                <a:off x="3199281" y="866775"/>
                <a:ext cx="172569" cy="42077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8" idx="0"/>
              </p:cNvCxnSpPr>
              <p:nvPr/>
            </p:nvCxnSpPr>
            <p:spPr>
              <a:xfrm flipH="1" flipV="1">
                <a:off x="3378978" y="875729"/>
                <a:ext cx="166010" cy="3959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Oval 91"/>
              <p:cNvSpPr/>
              <p:nvPr/>
            </p:nvSpPr>
            <p:spPr>
              <a:xfrm>
                <a:off x="2352675" y="1400175"/>
                <a:ext cx="304800" cy="276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Oval 92"/>
              <p:cNvSpPr/>
              <p:nvPr/>
            </p:nvSpPr>
            <p:spPr>
              <a:xfrm>
                <a:off x="2428875" y="1409700"/>
                <a:ext cx="161925"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p:cNvSpPr/>
              <p:nvPr/>
            </p:nvSpPr>
            <p:spPr>
              <a:xfrm>
                <a:off x="4038600" y="1390650"/>
                <a:ext cx="304800" cy="276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p:cNvSpPr/>
              <p:nvPr/>
            </p:nvSpPr>
            <p:spPr>
              <a:xfrm>
                <a:off x="4114800" y="1400175"/>
                <a:ext cx="161925"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7" name="Group 66"/>
            <p:cNvGrpSpPr/>
            <p:nvPr/>
          </p:nvGrpSpPr>
          <p:grpSpPr>
            <a:xfrm rot="2199797" flipH="1">
              <a:off x="6033920" y="1163683"/>
              <a:ext cx="2407905" cy="2038250"/>
              <a:chOff x="1555845" y="866775"/>
              <a:chExt cx="3632579" cy="3516447"/>
            </a:xfrm>
          </p:grpSpPr>
          <p:sp>
            <p:nvSpPr>
              <p:cNvPr id="80" name="Arc 79"/>
              <p:cNvSpPr/>
              <p:nvPr/>
            </p:nvSpPr>
            <p:spPr>
              <a:xfrm>
                <a:off x="1555845" y="1255613"/>
                <a:ext cx="3480179" cy="3111689"/>
              </a:xfrm>
              <a:prstGeom prst="arc">
                <a:avLst>
                  <a:gd name="adj1" fmla="val 16751252"/>
                  <a:gd name="adj2" fmla="val 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1" name="Arc 80"/>
              <p:cNvSpPr/>
              <p:nvPr/>
            </p:nvSpPr>
            <p:spPr>
              <a:xfrm flipH="1">
                <a:off x="1708245" y="1271533"/>
                <a:ext cx="3480179" cy="3111689"/>
              </a:xfrm>
              <a:prstGeom prst="arc">
                <a:avLst>
                  <a:gd name="adj1" fmla="val 16751252"/>
                  <a:gd name="adj2" fmla="val 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82" name="Straight Connector 81"/>
              <p:cNvCxnSpPr>
                <a:stCxn id="81" idx="0"/>
              </p:cNvCxnSpPr>
              <p:nvPr/>
            </p:nvCxnSpPr>
            <p:spPr>
              <a:xfrm flipV="1">
                <a:off x="3199281" y="866775"/>
                <a:ext cx="172569" cy="42077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80" idx="0"/>
              </p:cNvCxnSpPr>
              <p:nvPr/>
            </p:nvCxnSpPr>
            <p:spPr>
              <a:xfrm flipH="1" flipV="1">
                <a:off x="3378978" y="875729"/>
                <a:ext cx="166010" cy="3959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2352675" y="1400175"/>
                <a:ext cx="304800" cy="276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p:cNvSpPr/>
              <p:nvPr/>
            </p:nvSpPr>
            <p:spPr>
              <a:xfrm>
                <a:off x="2428875" y="1409700"/>
                <a:ext cx="161925"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p:cNvSpPr/>
              <p:nvPr/>
            </p:nvSpPr>
            <p:spPr>
              <a:xfrm>
                <a:off x="4038600" y="1390650"/>
                <a:ext cx="304800" cy="276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p:cNvSpPr/>
              <p:nvPr/>
            </p:nvSpPr>
            <p:spPr>
              <a:xfrm>
                <a:off x="4114800" y="1400175"/>
                <a:ext cx="161925"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8" name="Group 67"/>
            <p:cNvGrpSpPr/>
            <p:nvPr/>
          </p:nvGrpSpPr>
          <p:grpSpPr>
            <a:xfrm flipH="1">
              <a:off x="3680630" y="1209209"/>
              <a:ext cx="2407905" cy="2038250"/>
              <a:chOff x="1555845" y="866775"/>
              <a:chExt cx="3632579" cy="3516447"/>
            </a:xfrm>
          </p:grpSpPr>
          <p:sp>
            <p:nvSpPr>
              <p:cNvPr id="72" name="Arc 71"/>
              <p:cNvSpPr/>
              <p:nvPr/>
            </p:nvSpPr>
            <p:spPr>
              <a:xfrm>
                <a:off x="1555845" y="1255613"/>
                <a:ext cx="3480179" cy="3111689"/>
              </a:xfrm>
              <a:prstGeom prst="arc">
                <a:avLst>
                  <a:gd name="adj1" fmla="val 16751252"/>
                  <a:gd name="adj2" fmla="val 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3" name="Arc 72"/>
              <p:cNvSpPr/>
              <p:nvPr/>
            </p:nvSpPr>
            <p:spPr>
              <a:xfrm flipH="1">
                <a:off x="1708245" y="1271533"/>
                <a:ext cx="3480179" cy="3111689"/>
              </a:xfrm>
              <a:prstGeom prst="arc">
                <a:avLst>
                  <a:gd name="adj1" fmla="val 16751252"/>
                  <a:gd name="adj2" fmla="val 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74" name="Straight Connector 73"/>
              <p:cNvCxnSpPr>
                <a:stCxn id="73" idx="0"/>
              </p:cNvCxnSpPr>
              <p:nvPr/>
            </p:nvCxnSpPr>
            <p:spPr>
              <a:xfrm flipV="1">
                <a:off x="3199281" y="866775"/>
                <a:ext cx="172569" cy="42077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72" idx="0"/>
              </p:cNvCxnSpPr>
              <p:nvPr/>
            </p:nvCxnSpPr>
            <p:spPr>
              <a:xfrm flipH="1" flipV="1">
                <a:off x="3378978" y="875729"/>
                <a:ext cx="166010" cy="3959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2352675" y="1400175"/>
                <a:ext cx="304800" cy="276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Oval 76"/>
              <p:cNvSpPr/>
              <p:nvPr/>
            </p:nvSpPr>
            <p:spPr>
              <a:xfrm>
                <a:off x="2428875" y="1409700"/>
                <a:ext cx="161925"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Oval 77"/>
              <p:cNvSpPr/>
              <p:nvPr/>
            </p:nvSpPr>
            <p:spPr>
              <a:xfrm>
                <a:off x="4038600" y="1390650"/>
                <a:ext cx="304800" cy="276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Oval 78"/>
              <p:cNvSpPr/>
              <p:nvPr/>
            </p:nvSpPr>
            <p:spPr>
              <a:xfrm>
                <a:off x="4114800" y="1400175"/>
                <a:ext cx="161925"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9" name="Arc 68"/>
            <p:cNvSpPr/>
            <p:nvPr/>
          </p:nvSpPr>
          <p:spPr>
            <a:xfrm rot="19385069">
              <a:off x="1852551" y="1781300"/>
              <a:ext cx="1567543" cy="1175657"/>
            </a:xfrm>
            <a:prstGeom prst="arc">
              <a:avLst>
                <a:gd name="adj1" fmla="val 11525684"/>
                <a:gd name="adj2" fmla="val 0"/>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0" name="Arc 69"/>
            <p:cNvSpPr/>
            <p:nvPr/>
          </p:nvSpPr>
          <p:spPr>
            <a:xfrm rot="21422465">
              <a:off x="4106880" y="1826823"/>
              <a:ext cx="1567543" cy="1175657"/>
            </a:xfrm>
            <a:prstGeom prst="arc">
              <a:avLst>
                <a:gd name="adj1" fmla="val 11525684"/>
                <a:gd name="adj2" fmla="val 0"/>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1" name="Arc 70"/>
            <p:cNvSpPr/>
            <p:nvPr/>
          </p:nvSpPr>
          <p:spPr>
            <a:xfrm rot="1911890">
              <a:off x="6278085" y="1753592"/>
              <a:ext cx="1567543" cy="1175657"/>
            </a:xfrm>
            <a:prstGeom prst="arc">
              <a:avLst>
                <a:gd name="adj1" fmla="val 11525684"/>
                <a:gd name="adj2" fmla="val 0"/>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cxnSp>
        <p:nvCxnSpPr>
          <p:cNvPr id="96" name="Straight Arrow Connector 95"/>
          <p:cNvCxnSpPr/>
          <p:nvPr/>
        </p:nvCxnSpPr>
        <p:spPr>
          <a:xfrm>
            <a:off x="1718809" y="1738519"/>
            <a:ext cx="0" cy="1285183"/>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3092648" y="2761760"/>
            <a:ext cx="86826" cy="86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p:cNvSpPr/>
          <p:nvPr/>
        </p:nvSpPr>
        <p:spPr>
          <a:xfrm>
            <a:off x="4634423" y="2761760"/>
            <a:ext cx="86826" cy="86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sp>
        <p:nvSpPr>
          <p:cNvPr id="99" name="Oval 98"/>
          <p:cNvSpPr/>
          <p:nvPr/>
        </p:nvSpPr>
        <p:spPr>
          <a:xfrm>
            <a:off x="6247448" y="2761760"/>
            <a:ext cx="86826" cy="86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TextBox 99"/>
          <p:cNvSpPr txBox="1"/>
          <p:nvPr/>
        </p:nvSpPr>
        <p:spPr>
          <a:xfrm>
            <a:off x="1232779" y="2304215"/>
            <a:ext cx="486030" cy="369332"/>
          </a:xfrm>
          <a:prstGeom prst="rect">
            <a:avLst/>
          </a:prstGeom>
          <a:noFill/>
        </p:spPr>
        <p:txBody>
          <a:bodyPr wrap="none" rtlCol="0">
            <a:spAutoFit/>
          </a:bodyPr>
          <a:lstStyle/>
          <a:p>
            <a:r>
              <a:rPr lang="en-GB" dirty="0" smtClean="0"/>
              <a:t>1m</a:t>
            </a:r>
            <a:endParaRPr lang="en-GB" dirty="0"/>
          </a:p>
        </p:txBody>
      </p:sp>
      <p:sp>
        <p:nvSpPr>
          <p:cNvPr id="101" name="TextBox 100"/>
          <p:cNvSpPr txBox="1"/>
          <p:nvPr/>
        </p:nvSpPr>
        <p:spPr>
          <a:xfrm>
            <a:off x="3201004" y="2631976"/>
            <a:ext cx="336952" cy="369332"/>
          </a:xfrm>
          <a:prstGeom prst="rect">
            <a:avLst/>
          </a:prstGeom>
          <a:noFill/>
        </p:spPr>
        <p:txBody>
          <a:bodyPr wrap="none" rtlCol="0">
            <a:spAutoFit/>
          </a:bodyPr>
          <a:lstStyle/>
          <a:p>
            <a:r>
              <a:rPr lang="en-GB" dirty="0" smtClean="0"/>
              <a:t>O</a:t>
            </a:r>
            <a:endParaRPr lang="en-GB" dirty="0"/>
          </a:p>
        </p:txBody>
      </p:sp>
      <p:sp>
        <p:nvSpPr>
          <p:cNvPr id="102" name="TextBox 101"/>
          <p:cNvSpPr txBox="1"/>
          <p:nvPr/>
        </p:nvSpPr>
        <p:spPr>
          <a:xfrm>
            <a:off x="4785429" y="2631976"/>
            <a:ext cx="336952" cy="369332"/>
          </a:xfrm>
          <a:prstGeom prst="rect">
            <a:avLst/>
          </a:prstGeom>
          <a:noFill/>
        </p:spPr>
        <p:txBody>
          <a:bodyPr wrap="none" rtlCol="0">
            <a:spAutoFit/>
          </a:bodyPr>
          <a:lstStyle/>
          <a:p>
            <a:r>
              <a:rPr lang="en-GB" dirty="0" smtClean="0"/>
              <a:t>O</a:t>
            </a:r>
            <a:endParaRPr lang="en-GB" dirty="0"/>
          </a:p>
        </p:txBody>
      </p:sp>
      <p:sp>
        <p:nvSpPr>
          <p:cNvPr id="103" name="TextBox 102"/>
          <p:cNvSpPr txBox="1"/>
          <p:nvPr/>
        </p:nvSpPr>
        <p:spPr>
          <a:xfrm>
            <a:off x="6426329" y="2631976"/>
            <a:ext cx="336952" cy="369332"/>
          </a:xfrm>
          <a:prstGeom prst="rect">
            <a:avLst/>
          </a:prstGeom>
          <a:noFill/>
        </p:spPr>
        <p:txBody>
          <a:bodyPr wrap="none" rtlCol="0">
            <a:spAutoFit/>
          </a:bodyPr>
          <a:lstStyle/>
          <a:p>
            <a:r>
              <a:rPr lang="en-GB" dirty="0" smtClean="0"/>
              <a:t>O</a:t>
            </a:r>
            <a:endParaRPr lang="en-GB" dirty="0"/>
          </a:p>
        </p:txBody>
      </p:sp>
    </p:spTree>
    <p:extLst>
      <p:ext uri="{BB962C8B-B14F-4D97-AF65-F5344CB8AC3E}">
        <p14:creationId xmlns:p14="http://schemas.microsoft.com/office/powerpoint/2010/main" val="3953765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9387" y="522514"/>
            <a:ext cx="8146473" cy="1200329"/>
          </a:xfrm>
          <a:prstGeom prst="rect">
            <a:avLst/>
          </a:prstGeom>
          <a:noFill/>
        </p:spPr>
        <p:txBody>
          <a:bodyPr wrap="square" rtlCol="0">
            <a:spAutoFit/>
          </a:bodyPr>
          <a:lstStyle/>
          <a:p>
            <a:r>
              <a:rPr lang="en-GB" dirty="0" smtClean="0"/>
              <a:t>Based </a:t>
            </a:r>
            <a:r>
              <a:rPr lang="en-GB" dirty="0"/>
              <a:t>on your analysis in (iv) of the factors at work, suggest and justify a change to the set-up in (iv) to assist in experiencing the illusion</a:t>
            </a:r>
            <a:r>
              <a:rPr lang="en-GB" dirty="0" smtClean="0"/>
              <a:t>. [2]</a:t>
            </a:r>
          </a:p>
          <a:p>
            <a:endParaRPr lang="en-GB" dirty="0" smtClean="0"/>
          </a:p>
          <a:p>
            <a:r>
              <a:rPr lang="en-GB" b="1" i="1" dirty="0"/>
              <a:t>References </a:t>
            </a:r>
            <a:r>
              <a:rPr lang="en-GB" b="1" i="1" dirty="0" smtClean="0"/>
              <a:t>the </a:t>
            </a:r>
            <a:r>
              <a:rPr lang="en-GB" b="1" i="1" dirty="0"/>
              <a:t>visual hypothesis </a:t>
            </a:r>
            <a:r>
              <a:rPr lang="en-GB" b="1" i="1" dirty="0" smtClean="0"/>
              <a:t>lab.</a:t>
            </a:r>
            <a:endParaRPr lang="en-GB" b="1" i="1" dirty="0"/>
          </a:p>
        </p:txBody>
      </p:sp>
    </p:spTree>
    <p:extLst>
      <p:ext uri="{BB962C8B-B14F-4D97-AF65-F5344CB8AC3E}">
        <p14:creationId xmlns:p14="http://schemas.microsoft.com/office/powerpoint/2010/main" val="1284910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6270" y="783771"/>
            <a:ext cx="7956468" cy="2308324"/>
          </a:xfrm>
          <a:prstGeom prst="rect">
            <a:avLst/>
          </a:prstGeom>
          <a:noFill/>
        </p:spPr>
        <p:txBody>
          <a:bodyPr wrap="square" rtlCol="0">
            <a:spAutoFit/>
          </a:bodyPr>
          <a:lstStyle/>
          <a:p>
            <a:r>
              <a:rPr lang="en-GB" dirty="0" smtClean="0"/>
              <a:t>2 Describe </a:t>
            </a:r>
            <a:r>
              <a:rPr lang="en-GB" dirty="0"/>
              <a:t>how star plots are used to display multivariate data</a:t>
            </a:r>
            <a:r>
              <a:rPr lang="en-GB" dirty="0" smtClean="0"/>
              <a:t>. [3]</a:t>
            </a:r>
          </a:p>
          <a:p>
            <a:endParaRPr lang="en-GB" dirty="0" smtClean="0"/>
          </a:p>
          <a:p>
            <a:r>
              <a:rPr lang="en-GB" b="1" i="1" dirty="0" smtClean="0"/>
              <a:t>‘Representing </a:t>
            </a:r>
            <a:r>
              <a:rPr lang="en-GB" b="1" i="1" dirty="0"/>
              <a:t>value’ </a:t>
            </a:r>
            <a:r>
              <a:rPr lang="en-GB" b="1" i="1" dirty="0" smtClean="0"/>
              <a:t>lecture and </a:t>
            </a:r>
            <a:r>
              <a:rPr lang="en-GB" b="1" i="1" dirty="0"/>
              <a:t>‘star plots’ lecture exercise (‘Quizzes’ folder</a:t>
            </a:r>
            <a:r>
              <a:rPr lang="en-GB" b="1" i="1" dirty="0" smtClean="0"/>
              <a:t>).</a:t>
            </a:r>
            <a:endParaRPr lang="en-GB" dirty="0"/>
          </a:p>
          <a:p>
            <a:endParaRPr lang="en-GB" dirty="0" smtClean="0"/>
          </a:p>
          <a:p>
            <a:r>
              <a:rPr lang="en-GB" dirty="0"/>
              <a:t>The table below gives five data values for each one of four passenger coaches. Plot the data on the paper template provided.  Be sure to put your student number on the template and attach it to your script for collection later</a:t>
            </a:r>
            <a:r>
              <a:rPr lang="en-GB" dirty="0" smtClean="0"/>
              <a:t>. [5]</a:t>
            </a:r>
          </a:p>
          <a:p>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2299136505"/>
              </p:ext>
            </p:extLst>
          </p:nvPr>
        </p:nvGraphicFramePr>
        <p:xfrm>
          <a:off x="831274" y="2993905"/>
          <a:ext cx="5466504" cy="2076858"/>
        </p:xfrm>
        <a:graphic>
          <a:graphicData uri="http://schemas.openxmlformats.org/drawingml/2006/table">
            <a:tbl>
              <a:tblPr firstRow="1" firstCol="1" bandRow="1">
                <a:tableStyleId>{5C22544A-7EE6-4342-B048-85BDC9FD1C3A}</a:tableStyleId>
              </a:tblPr>
              <a:tblGrid>
                <a:gridCol w="1527637"/>
                <a:gridCol w="1186136"/>
                <a:gridCol w="765062"/>
                <a:gridCol w="944930"/>
                <a:gridCol w="1042739"/>
              </a:tblGrid>
              <a:tr h="692286">
                <a:tc>
                  <a:txBody>
                    <a:bodyPr/>
                    <a:lstStyle/>
                    <a:p>
                      <a:pPr>
                        <a:spcAft>
                          <a:spcPts val="0"/>
                        </a:spcAft>
                        <a:tabLst>
                          <a:tab pos="342900" algn="r"/>
                          <a:tab pos="5257800" algn="r"/>
                        </a:tabLst>
                      </a:pPr>
                      <a:r>
                        <a:rPr lang="en-GB" sz="1800" dirty="0">
                          <a:effectLst/>
                        </a:rPr>
                        <a:t>Running cost (£</a:t>
                      </a:r>
                      <a:r>
                        <a:rPr lang="en-GB" sz="1800" dirty="0" err="1">
                          <a:effectLst/>
                        </a:rPr>
                        <a:t>pw</a:t>
                      </a:r>
                      <a:r>
                        <a:rPr lang="en-GB" sz="1800" dirty="0">
                          <a:effectLst/>
                        </a:rPr>
                        <a:t>)</a:t>
                      </a:r>
                      <a:endParaRPr lang="en-GB" sz="1800" dirty="0">
                        <a:effectLst/>
                        <a:latin typeface="Times New Roman"/>
                        <a:ea typeface="Times New Roman"/>
                      </a:endParaRPr>
                    </a:p>
                  </a:txBody>
                  <a:tcPr marL="68580" marR="68580" marT="0" marB="0">
                    <a:solidFill>
                      <a:schemeClr val="tx2">
                        <a:lumMod val="40000"/>
                        <a:lumOff val="60000"/>
                      </a:schemeClr>
                    </a:solidFill>
                  </a:tcPr>
                </a:tc>
                <a:tc>
                  <a:txBody>
                    <a:bodyPr/>
                    <a:lstStyle/>
                    <a:p>
                      <a:pPr>
                        <a:spcAft>
                          <a:spcPts val="0"/>
                        </a:spcAft>
                        <a:tabLst>
                          <a:tab pos="342900" algn="r"/>
                          <a:tab pos="5257800" algn="r"/>
                        </a:tabLst>
                      </a:pPr>
                      <a:r>
                        <a:rPr lang="en-GB" sz="1800" dirty="0">
                          <a:effectLst/>
                        </a:rPr>
                        <a:t>Number of seats</a:t>
                      </a:r>
                      <a:endParaRPr lang="en-GB" sz="1800" dirty="0">
                        <a:effectLst/>
                        <a:latin typeface="Times New Roman"/>
                        <a:ea typeface="Times New Roman"/>
                      </a:endParaRPr>
                    </a:p>
                  </a:txBody>
                  <a:tcPr marL="68580" marR="68580" marT="0" marB="0">
                    <a:solidFill>
                      <a:schemeClr val="tx2">
                        <a:lumMod val="40000"/>
                        <a:lumOff val="60000"/>
                      </a:schemeClr>
                    </a:solidFill>
                  </a:tcPr>
                </a:tc>
                <a:tc>
                  <a:txBody>
                    <a:bodyPr/>
                    <a:lstStyle/>
                    <a:p>
                      <a:pPr>
                        <a:spcAft>
                          <a:spcPts val="0"/>
                        </a:spcAft>
                        <a:tabLst>
                          <a:tab pos="342900" algn="r"/>
                          <a:tab pos="5257800" algn="r"/>
                        </a:tabLst>
                      </a:pPr>
                      <a:r>
                        <a:rPr lang="en-GB" sz="1800">
                          <a:effectLst/>
                        </a:rPr>
                        <a:t>Price (£k)</a:t>
                      </a:r>
                      <a:endParaRPr lang="en-GB" sz="1800">
                        <a:effectLst/>
                        <a:latin typeface="Times New Roman"/>
                        <a:ea typeface="Times New Roman"/>
                      </a:endParaRPr>
                    </a:p>
                  </a:txBody>
                  <a:tcPr marL="68580" marR="68580" marT="0" marB="0">
                    <a:solidFill>
                      <a:schemeClr val="tx2">
                        <a:lumMod val="40000"/>
                        <a:lumOff val="60000"/>
                      </a:schemeClr>
                    </a:solidFill>
                  </a:tcPr>
                </a:tc>
                <a:tc>
                  <a:txBody>
                    <a:bodyPr/>
                    <a:lstStyle/>
                    <a:p>
                      <a:pPr>
                        <a:spcAft>
                          <a:spcPts val="0"/>
                        </a:spcAft>
                        <a:tabLst>
                          <a:tab pos="342900" algn="r"/>
                          <a:tab pos="5257800" algn="r"/>
                        </a:tabLst>
                      </a:pPr>
                      <a:r>
                        <a:rPr lang="en-GB" sz="1800">
                          <a:effectLst/>
                        </a:rPr>
                        <a:t>Length (m)</a:t>
                      </a:r>
                      <a:endParaRPr lang="en-GB" sz="1800">
                        <a:effectLst/>
                        <a:latin typeface="Times New Roman"/>
                        <a:ea typeface="Times New Roman"/>
                      </a:endParaRPr>
                    </a:p>
                  </a:txBody>
                  <a:tcPr marL="68580" marR="68580" marT="0" marB="0">
                    <a:solidFill>
                      <a:schemeClr val="tx2">
                        <a:lumMod val="40000"/>
                        <a:lumOff val="60000"/>
                      </a:schemeClr>
                    </a:solidFill>
                  </a:tcPr>
                </a:tc>
                <a:tc>
                  <a:txBody>
                    <a:bodyPr/>
                    <a:lstStyle/>
                    <a:p>
                      <a:pPr>
                        <a:spcAft>
                          <a:spcPts val="0"/>
                        </a:spcAft>
                        <a:tabLst>
                          <a:tab pos="342900" algn="r"/>
                          <a:tab pos="5257800" algn="r"/>
                        </a:tabLst>
                      </a:pPr>
                      <a:r>
                        <a:rPr lang="en-GB" sz="1800">
                          <a:effectLst/>
                        </a:rPr>
                        <a:t>Petrol tank (L)</a:t>
                      </a:r>
                      <a:endParaRPr lang="en-GB" sz="1800">
                        <a:effectLst/>
                        <a:latin typeface="Times New Roman"/>
                        <a:ea typeface="Times New Roman"/>
                      </a:endParaRPr>
                    </a:p>
                  </a:txBody>
                  <a:tcPr marL="68580" marR="68580" marT="0" marB="0">
                    <a:solidFill>
                      <a:schemeClr val="tx2">
                        <a:lumMod val="40000"/>
                        <a:lumOff val="60000"/>
                      </a:schemeClr>
                    </a:solidFill>
                  </a:tcPr>
                </a:tc>
              </a:tr>
              <a:tr h="346143">
                <a:tc>
                  <a:txBody>
                    <a:bodyPr/>
                    <a:lstStyle/>
                    <a:p>
                      <a:pPr algn="just">
                        <a:spcAft>
                          <a:spcPts val="0"/>
                        </a:spcAft>
                        <a:tabLst>
                          <a:tab pos="342900" algn="r"/>
                          <a:tab pos="5257800" algn="r"/>
                        </a:tabLst>
                      </a:pPr>
                      <a:r>
                        <a:rPr lang="en-GB" sz="1800" dirty="0">
                          <a:solidFill>
                            <a:schemeClr val="tx1"/>
                          </a:solidFill>
                          <a:effectLst/>
                        </a:rPr>
                        <a:t>20</a:t>
                      </a:r>
                      <a:endParaRPr lang="en-GB" sz="1800" dirty="0">
                        <a:solidFill>
                          <a:schemeClr val="tx1"/>
                        </a:solidFill>
                        <a:effectLst/>
                        <a:latin typeface="Times New Roman"/>
                        <a:ea typeface="Times New Roman"/>
                      </a:endParaRPr>
                    </a:p>
                  </a:txBody>
                  <a:tcPr marL="68580" marR="68580" marT="0" marB="0">
                    <a:solidFill>
                      <a:schemeClr val="tx2">
                        <a:lumMod val="40000"/>
                        <a:lumOff val="60000"/>
                      </a:schemeClr>
                    </a:solidFill>
                  </a:tcPr>
                </a:tc>
                <a:tc>
                  <a:txBody>
                    <a:bodyPr/>
                    <a:lstStyle/>
                    <a:p>
                      <a:pPr algn="just">
                        <a:spcAft>
                          <a:spcPts val="0"/>
                        </a:spcAft>
                        <a:tabLst>
                          <a:tab pos="342900" algn="r"/>
                          <a:tab pos="5257800" algn="r"/>
                        </a:tabLst>
                      </a:pPr>
                      <a:r>
                        <a:rPr lang="en-GB" sz="1800" b="1" dirty="0">
                          <a:effectLst/>
                        </a:rPr>
                        <a:t>24</a:t>
                      </a:r>
                      <a:endParaRPr lang="en-GB" sz="1800" b="1" dirty="0">
                        <a:effectLst/>
                        <a:latin typeface="Times New Roman"/>
                        <a:ea typeface="Times New Roman"/>
                      </a:endParaRPr>
                    </a:p>
                  </a:txBody>
                  <a:tcPr marL="68580" marR="68580" marT="0" marB="0">
                    <a:solidFill>
                      <a:schemeClr val="tx2">
                        <a:lumMod val="40000"/>
                        <a:lumOff val="60000"/>
                      </a:schemeClr>
                    </a:solidFill>
                  </a:tcPr>
                </a:tc>
                <a:tc>
                  <a:txBody>
                    <a:bodyPr/>
                    <a:lstStyle/>
                    <a:p>
                      <a:pPr algn="just">
                        <a:spcAft>
                          <a:spcPts val="0"/>
                        </a:spcAft>
                        <a:tabLst>
                          <a:tab pos="342900" algn="r"/>
                          <a:tab pos="5257800" algn="r"/>
                        </a:tabLst>
                      </a:pPr>
                      <a:r>
                        <a:rPr lang="en-GB" sz="1800" b="1" dirty="0">
                          <a:effectLst/>
                        </a:rPr>
                        <a:t>25</a:t>
                      </a:r>
                      <a:endParaRPr lang="en-GB" sz="1800" b="1" dirty="0">
                        <a:effectLst/>
                        <a:latin typeface="Times New Roman"/>
                        <a:ea typeface="Times New Roman"/>
                      </a:endParaRPr>
                    </a:p>
                  </a:txBody>
                  <a:tcPr marL="68580" marR="68580" marT="0" marB="0">
                    <a:solidFill>
                      <a:schemeClr val="tx2">
                        <a:lumMod val="40000"/>
                        <a:lumOff val="60000"/>
                      </a:schemeClr>
                    </a:solidFill>
                  </a:tcPr>
                </a:tc>
                <a:tc>
                  <a:txBody>
                    <a:bodyPr/>
                    <a:lstStyle/>
                    <a:p>
                      <a:pPr algn="just">
                        <a:spcAft>
                          <a:spcPts val="0"/>
                        </a:spcAft>
                        <a:tabLst>
                          <a:tab pos="342900" algn="r"/>
                          <a:tab pos="5257800" algn="r"/>
                        </a:tabLst>
                      </a:pPr>
                      <a:r>
                        <a:rPr lang="en-GB" sz="1800" b="1" dirty="0">
                          <a:effectLst/>
                        </a:rPr>
                        <a:t>5</a:t>
                      </a:r>
                      <a:endParaRPr lang="en-GB" sz="1800" b="1" dirty="0">
                        <a:effectLst/>
                        <a:latin typeface="Times New Roman"/>
                        <a:ea typeface="Times New Roman"/>
                      </a:endParaRPr>
                    </a:p>
                  </a:txBody>
                  <a:tcPr marL="68580" marR="68580" marT="0" marB="0">
                    <a:solidFill>
                      <a:schemeClr val="tx2">
                        <a:lumMod val="40000"/>
                        <a:lumOff val="60000"/>
                      </a:schemeClr>
                    </a:solidFill>
                  </a:tcPr>
                </a:tc>
                <a:tc>
                  <a:txBody>
                    <a:bodyPr/>
                    <a:lstStyle/>
                    <a:p>
                      <a:pPr algn="just">
                        <a:spcAft>
                          <a:spcPts val="0"/>
                        </a:spcAft>
                        <a:tabLst>
                          <a:tab pos="342900" algn="r"/>
                          <a:tab pos="5257800" algn="r"/>
                        </a:tabLst>
                      </a:pPr>
                      <a:r>
                        <a:rPr lang="en-GB" sz="1800" b="1">
                          <a:effectLst/>
                        </a:rPr>
                        <a:t>3000</a:t>
                      </a:r>
                      <a:endParaRPr lang="en-GB" sz="1800" b="1">
                        <a:effectLst/>
                        <a:latin typeface="Times New Roman"/>
                        <a:ea typeface="Times New Roman"/>
                      </a:endParaRPr>
                    </a:p>
                  </a:txBody>
                  <a:tcPr marL="68580" marR="68580" marT="0" marB="0">
                    <a:solidFill>
                      <a:schemeClr val="tx2">
                        <a:lumMod val="40000"/>
                        <a:lumOff val="60000"/>
                      </a:schemeClr>
                    </a:solidFill>
                  </a:tcPr>
                </a:tc>
              </a:tr>
              <a:tr h="346143">
                <a:tc>
                  <a:txBody>
                    <a:bodyPr/>
                    <a:lstStyle/>
                    <a:p>
                      <a:pPr algn="just">
                        <a:spcAft>
                          <a:spcPts val="0"/>
                        </a:spcAft>
                        <a:tabLst>
                          <a:tab pos="342900" algn="r"/>
                          <a:tab pos="5257800" algn="r"/>
                        </a:tabLst>
                      </a:pPr>
                      <a:r>
                        <a:rPr lang="en-GB" sz="1800" dirty="0">
                          <a:solidFill>
                            <a:schemeClr val="tx1"/>
                          </a:solidFill>
                          <a:effectLst/>
                        </a:rPr>
                        <a:t>10</a:t>
                      </a:r>
                      <a:endParaRPr lang="en-GB" sz="1800" dirty="0">
                        <a:solidFill>
                          <a:schemeClr val="tx1"/>
                        </a:solidFill>
                        <a:effectLst/>
                        <a:latin typeface="Times New Roman"/>
                        <a:ea typeface="Times New Roman"/>
                      </a:endParaRPr>
                    </a:p>
                  </a:txBody>
                  <a:tcPr marL="68580" marR="68580" marT="0" marB="0">
                    <a:solidFill>
                      <a:schemeClr val="tx2">
                        <a:lumMod val="40000"/>
                        <a:lumOff val="60000"/>
                      </a:schemeClr>
                    </a:solidFill>
                  </a:tcPr>
                </a:tc>
                <a:tc>
                  <a:txBody>
                    <a:bodyPr/>
                    <a:lstStyle/>
                    <a:p>
                      <a:pPr algn="just">
                        <a:spcAft>
                          <a:spcPts val="0"/>
                        </a:spcAft>
                        <a:tabLst>
                          <a:tab pos="342900" algn="r"/>
                          <a:tab pos="5257800" algn="r"/>
                        </a:tabLst>
                      </a:pPr>
                      <a:r>
                        <a:rPr lang="en-GB" sz="1800" b="1">
                          <a:effectLst/>
                        </a:rPr>
                        <a:t>18</a:t>
                      </a:r>
                      <a:endParaRPr lang="en-GB" sz="1800" b="1">
                        <a:effectLst/>
                        <a:latin typeface="Times New Roman"/>
                        <a:ea typeface="Times New Roman"/>
                      </a:endParaRPr>
                    </a:p>
                  </a:txBody>
                  <a:tcPr marL="68580" marR="68580" marT="0" marB="0">
                    <a:solidFill>
                      <a:schemeClr val="tx2">
                        <a:lumMod val="40000"/>
                        <a:lumOff val="60000"/>
                      </a:schemeClr>
                    </a:solidFill>
                  </a:tcPr>
                </a:tc>
                <a:tc>
                  <a:txBody>
                    <a:bodyPr/>
                    <a:lstStyle/>
                    <a:p>
                      <a:pPr algn="just">
                        <a:spcAft>
                          <a:spcPts val="0"/>
                        </a:spcAft>
                        <a:tabLst>
                          <a:tab pos="342900" algn="r"/>
                          <a:tab pos="5257800" algn="r"/>
                        </a:tabLst>
                      </a:pPr>
                      <a:r>
                        <a:rPr lang="en-GB" sz="1800" b="1">
                          <a:effectLst/>
                        </a:rPr>
                        <a:t>20</a:t>
                      </a:r>
                      <a:endParaRPr lang="en-GB" sz="1800" b="1">
                        <a:effectLst/>
                        <a:latin typeface="Times New Roman"/>
                        <a:ea typeface="Times New Roman"/>
                      </a:endParaRPr>
                    </a:p>
                  </a:txBody>
                  <a:tcPr marL="68580" marR="68580" marT="0" marB="0">
                    <a:solidFill>
                      <a:schemeClr val="tx2">
                        <a:lumMod val="40000"/>
                        <a:lumOff val="60000"/>
                      </a:schemeClr>
                    </a:solidFill>
                  </a:tcPr>
                </a:tc>
                <a:tc>
                  <a:txBody>
                    <a:bodyPr/>
                    <a:lstStyle/>
                    <a:p>
                      <a:pPr algn="just">
                        <a:spcAft>
                          <a:spcPts val="0"/>
                        </a:spcAft>
                        <a:tabLst>
                          <a:tab pos="342900" algn="r"/>
                          <a:tab pos="5257800" algn="r"/>
                        </a:tabLst>
                      </a:pPr>
                      <a:r>
                        <a:rPr lang="en-GB" sz="1800" b="1" dirty="0">
                          <a:effectLst/>
                        </a:rPr>
                        <a:t>7</a:t>
                      </a:r>
                      <a:endParaRPr lang="en-GB" sz="1800" b="1" dirty="0">
                        <a:effectLst/>
                        <a:latin typeface="Times New Roman"/>
                        <a:ea typeface="Times New Roman"/>
                      </a:endParaRPr>
                    </a:p>
                  </a:txBody>
                  <a:tcPr marL="68580" marR="68580" marT="0" marB="0">
                    <a:solidFill>
                      <a:schemeClr val="tx2">
                        <a:lumMod val="40000"/>
                        <a:lumOff val="60000"/>
                      </a:schemeClr>
                    </a:solidFill>
                  </a:tcPr>
                </a:tc>
                <a:tc>
                  <a:txBody>
                    <a:bodyPr/>
                    <a:lstStyle/>
                    <a:p>
                      <a:pPr algn="just">
                        <a:spcAft>
                          <a:spcPts val="0"/>
                        </a:spcAft>
                        <a:tabLst>
                          <a:tab pos="342900" algn="r"/>
                          <a:tab pos="5257800" algn="r"/>
                        </a:tabLst>
                      </a:pPr>
                      <a:r>
                        <a:rPr lang="en-GB" sz="1800" b="1" dirty="0">
                          <a:effectLst/>
                        </a:rPr>
                        <a:t>4000</a:t>
                      </a:r>
                      <a:endParaRPr lang="en-GB" sz="1800" b="1" dirty="0">
                        <a:effectLst/>
                        <a:latin typeface="Times New Roman"/>
                        <a:ea typeface="Times New Roman"/>
                      </a:endParaRPr>
                    </a:p>
                  </a:txBody>
                  <a:tcPr marL="68580" marR="68580" marT="0" marB="0">
                    <a:solidFill>
                      <a:schemeClr val="tx2">
                        <a:lumMod val="40000"/>
                        <a:lumOff val="60000"/>
                      </a:schemeClr>
                    </a:solidFill>
                  </a:tcPr>
                </a:tc>
              </a:tr>
              <a:tr h="346143">
                <a:tc>
                  <a:txBody>
                    <a:bodyPr/>
                    <a:lstStyle/>
                    <a:p>
                      <a:pPr algn="just">
                        <a:spcAft>
                          <a:spcPts val="0"/>
                        </a:spcAft>
                        <a:tabLst>
                          <a:tab pos="342900" algn="r"/>
                          <a:tab pos="5257800" algn="r"/>
                        </a:tabLst>
                      </a:pPr>
                      <a:r>
                        <a:rPr lang="en-GB" sz="1800" dirty="0">
                          <a:solidFill>
                            <a:schemeClr val="tx1"/>
                          </a:solidFill>
                          <a:effectLst/>
                        </a:rPr>
                        <a:t>30</a:t>
                      </a:r>
                      <a:endParaRPr lang="en-GB" sz="1800" dirty="0">
                        <a:solidFill>
                          <a:schemeClr val="tx1"/>
                        </a:solidFill>
                        <a:effectLst/>
                        <a:latin typeface="Times New Roman"/>
                        <a:ea typeface="Times New Roman"/>
                      </a:endParaRPr>
                    </a:p>
                  </a:txBody>
                  <a:tcPr marL="68580" marR="68580" marT="0" marB="0">
                    <a:solidFill>
                      <a:schemeClr val="tx2">
                        <a:lumMod val="40000"/>
                        <a:lumOff val="60000"/>
                      </a:schemeClr>
                    </a:solidFill>
                  </a:tcPr>
                </a:tc>
                <a:tc>
                  <a:txBody>
                    <a:bodyPr/>
                    <a:lstStyle/>
                    <a:p>
                      <a:pPr algn="just">
                        <a:spcAft>
                          <a:spcPts val="0"/>
                        </a:spcAft>
                        <a:tabLst>
                          <a:tab pos="342900" algn="r"/>
                          <a:tab pos="5257800" algn="r"/>
                        </a:tabLst>
                      </a:pPr>
                      <a:r>
                        <a:rPr lang="en-GB" sz="1800" b="1">
                          <a:effectLst/>
                        </a:rPr>
                        <a:t>12</a:t>
                      </a:r>
                      <a:endParaRPr lang="en-GB" sz="1800" b="1">
                        <a:effectLst/>
                        <a:latin typeface="Times New Roman"/>
                        <a:ea typeface="Times New Roman"/>
                      </a:endParaRPr>
                    </a:p>
                  </a:txBody>
                  <a:tcPr marL="68580" marR="68580" marT="0" marB="0">
                    <a:solidFill>
                      <a:schemeClr val="tx2">
                        <a:lumMod val="40000"/>
                        <a:lumOff val="60000"/>
                      </a:schemeClr>
                    </a:solidFill>
                  </a:tcPr>
                </a:tc>
                <a:tc>
                  <a:txBody>
                    <a:bodyPr/>
                    <a:lstStyle/>
                    <a:p>
                      <a:pPr algn="just">
                        <a:spcAft>
                          <a:spcPts val="0"/>
                        </a:spcAft>
                        <a:tabLst>
                          <a:tab pos="342900" algn="r"/>
                          <a:tab pos="5257800" algn="r"/>
                        </a:tabLst>
                      </a:pPr>
                      <a:r>
                        <a:rPr lang="en-GB" sz="1800" b="1">
                          <a:effectLst/>
                        </a:rPr>
                        <a:t>30</a:t>
                      </a:r>
                      <a:endParaRPr lang="en-GB" sz="1800" b="1">
                        <a:effectLst/>
                        <a:latin typeface="Times New Roman"/>
                        <a:ea typeface="Times New Roman"/>
                      </a:endParaRPr>
                    </a:p>
                  </a:txBody>
                  <a:tcPr marL="68580" marR="68580" marT="0" marB="0">
                    <a:solidFill>
                      <a:schemeClr val="tx2">
                        <a:lumMod val="40000"/>
                        <a:lumOff val="60000"/>
                      </a:schemeClr>
                    </a:solidFill>
                  </a:tcPr>
                </a:tc>
                <a:tc>
                  <a:txBody>
                    <a:bodyPr/>
                    <a:lstStyle/>
                    <a:p>
                      <a:pPr algn="just">
                        <a:spcAft>
                          <a:spcPts val="0"/>
                        </a:spcAft>
                        <a:tabLst>
                          <a:tab pos="342900" algn="r"/>
                          <a:tab pos="5257800" algn="r"/>
                        </a:tabLst>
                      </a:pPr>
                      <a:r>
                        <a:rPr lang="en-GB" sz="1800" b="1">
                          <a:effectLst/>
                        </a:rPr>
                        <a:t>6</a:t>
                      </a:r>
                      <a:endParaRPr lang="en-GB" sz="1800" b="1">
                        <a:effectLst/>
                        <a:latin typeface="Times New Roman"/>
                        <a:ea typeface="Times New Roman"/>
                      </a:endParaRPr>
                    </a:p>
                  </a:txBody>
                  <a:tcPr marL="68580" marR="68580" marT="0" marB="0">
                    <a:solidFill>
                      <a:schemeClr val="tx2">
                        <a:lumMod val="40000"/>
                        <a:lumOff val="60000"/>
                      </a:schemeClr>
                    </a:solidFill>
                  </a:tcPr>
                </a:tc>
                <a:tc>
                  <a:txBody>
                    <a:bodyPr/>
                    <a:lstStyle/>
                    <a:p>
                      <a:pPr algn="just">
                        <a:spcAft>
                          <a:spcPts val="0"/>
                        </a:spcAft>
                        <a:tabLst>
                          <a:tab pos="342900" algn="r"/>
                          <a:tab pos="5257800" algn="r"/>
                        </a:tabLst>
                      </a:pPr>
                      <a:r>
                        <a:rPr lang="en-GB" sz="1800" b="1" dirty="0">
                          <a:effectLst/>
                        </a:rPr>
                        <a:t>3000</a:t>
                      </a:r>
                      <a:endParaRPr lang="en-GB" sz="1800" b="1" dirty="0">
                        <a:effectLst/>
                        <a:latin typeface="Times New Roman"/>
                        <a:ea typeface="Times New Roman"/>
                      </a:endParaRPr>
                    </a:p>
                  </a:txBody>
                  <a:tcPr marL="68580" marR="68580" marT="0" marB="0">
                    <a:solidFill>
                      <a:schemeClr val="tx2">
                        <a:lumMod val="40000"/>
                        <a:lumOff val="60000"/>
                      </a:schemeClr>
                    </a:solidFill>
                  </a:tcPr>
                </a:tc>
              </a:tr>
              <a:tr h="346143">
                <a:tc>
                  <a:txBody>
                    <a:bodyPr/>
                    <a:lstStyle/>
                    <a:p>
                      <a:pPr algn="just">
                        <a:spcAft>
                          <a:spcPts val="0"/>
                        </a:spcAft>
                        <a:tabLst>
                          <a:tab pos="342900" algn="r"/>
                          <a:tab pos="5257800" algn="r"/>
                        </a:tabLst>
                      </a:pPr>
                      <a:r>
                        <a:rPr lang="en-GB" sz="1800" dirty="0">
                          <a:solidFill>
                            <a:schemeClr val="tx1"/>
                          </a:solidFill>
                          <a:effectLst/>
                        </a:rPr>
                        <a:t>20</a:t>
                      </a:r>
                      <a:endParaRPr lang="en-GB" sz="1800" dirty="0">
                        <a:solidFill>
                          <a:schemeClr val="tx1"/>
                        </a:solidFill>
                        <a:effectLst/>
                        <a:latin typeface="Times New Roman"/>
                        <a:ea typeface="Times New Roman"/>
                      </a:endParaRPr>
                    </a:p>
                  </a:txBody>
                  <a:tcPr marL="68580" marR="68580" marT="0" marB="0">
                    <a:solidFill>
                      <a:schemeClr val="tx2">
                        <a:lumMod val="40000"/>
                        <a:lumOff val="60000"/>
                      </a:schemeClr>
                    </a:solidFill>
                  </a:tcPr>
                </a:tc>
                <a:tc>
                  <a:txBody>
                    <a:bodyPr/>
                    <a:lstStyle/>
                    <a:p>
                      <a:pPr algn="just">
                        <a:spcAft>
                          <a:spcPts val="0"/>
                        </a:spcAft>
                        <a:tabLst>
                          <a:tab pos="342900" algn="r"/>
                          <a:tab pos="5257800" algn="r"/>
                        </a:tabLst>
                      </a:pPr>
                      <a:r>
                        <a:rPr lang="en-GB" sz="1800" b="1">
                          <a:effectLst/>
                        </a:rPr>
                        <a:t>24</a:t>
                      </a:r>
                      <a:endParaRPr lang="en-GB" sz="1800" b="1">
                        <a:effectLst/>
                        <a:latin typeface="Times New Roman"/>
                        <a:ea typeface="Times New Roman"/>
                      </a:endParaRPr>
                    </a:p>
                  </a:txBody>
                  <a:tcPr marL="68580" marR="68580" marT="0" marB="0">
                    <a:solidFill>
                      <a:schemeClr val="tx2">
                        <a:lumMod val="40000"/>
                        <a:lumOff val="60000"/>
                      </a:schemeClr>
                    </a:solidFill>
                  </a:tcPr>
                </a:tc>
                <a:tc>
                  <a:txBody>
                    <a:bodyPr/>
                    <a:lstStyle/>
                    <a:p>
                      <a:pPr algn="just">
                        <a:spcAft>
                          <a:spcPts val="0"/>
                        </a:spcAft>
                        <a:tabLst>
                          <a:tab pos="342900" algn="r"/>
                          <a:tab pos="5257800" algn="r"/>
                        </a:tabLst>
                      </a:pPr>
                      <a:r>
                        <a:rPr lang="en-GB" sz="1800" b="1">
                          <a:effectLst/>
                        </a:rPr>
                        <a:t>25</a:t>
                      </a:r>
                      <a:endParaRPr lang="en-GB" sz="1800" b="1">
                        <a:effectLst/>
                        <a:latin typeface="Times New Roman"/>
                        <a:ea typeface="Times New Roman"/>
                      </a:endParaRPr>
                    </a:p>
                  </a:txBody>
                  <a:tcPr marL="68580" marR="68580" marT="0" marB="0">
                    <a:solidFill>
                      <a:schemeClr val="tx2">
                        <a:lumMod val="40000"/>
                        <a:lumOff val="60000"/>
                      </a:schemeClr>
                    </a:solidFill>
                  </a:tcPr>
                </a:tc>
                <a:tc>
                  <a:txBody>
                    <a:bodyPr/>
                    <a:lstStyle/>
                    <a:p>
                      <a:pPr algn="just">
                        <a:spcAft>
                          <a:spcPts val="0"/>
                        </a:spcAft>
                        <a:tabLst>
                          <a:tab pos="342900" algn="r"/>
                          <a:tab pos="5257800" algn="r"/>
                        </a:tabLst>
                      </a:pPr>
                      <a:r>
                        <a:rPr lang="en-GB" sz="1800" b="1">
                          <a:effectLst/>
                        </a:rPr>
                        <a:t>8</a:t>
                      </a:r>
                      <a:endParaRPr lang="en-GB" sz="1800" b="1">
                        <a:effectLst/>
                        <a:latin typeface="Times New Roman"/>
                        <a:ea typeface="Times New Roman"/>
                      </a:endParaRPr>
                    </a:p>
                  </a:txBody>
                  <a:tcPr marL="68580" marR="68580" marT="0" marB="0">
                    <a:solidFill>
                      <a:schemeClr val="tx2">
                        <a:lumMod val="40000"/>
                        <a:lumOff val="60000"/>
                      </a:schemeClr>
                    </a:solidFill>
                  </a:tcPr>
                </a:tc>
                <a:tc>
                  <a:txBody>
                    <a:bodyPr/>
                    <a:lstStyle/>
                    <a:p>
                      <a:pPr algn="just">
                        <a:spcAft>
                          <a:spcPts val="0"/>
                        </a:spcAft>
                        <a:tabLst>
                          <a:tab pos="342900" algn="r"/>
                          <a:tab pos="5257800" algn="r"/>
                        </a:tabLst>
                      </a:pPr>
                      <a:r>
                        <a:rPr lang="en-GB" sz="1800" b="1" dirty="0">
                          <a:effectLst/>
                        </a:rPr>
                        <a:t>2000</a:t>
                      </a:r>
                      <a:endParaRPr lang="en-GB" sz="1800" b="1" dirty="0">
                        <a:effectLst/>
                        <a:latin typeface="Times New Roman"/>
                        <a:ea typeface="Times New Roman"/>
                      </a:endParaRPr>
                    </a:p>
                  </a:txBody>
                  <a:tcPr marL="68580" marR="68580" marT="0" marB="0">
                    <a:solidFill>
                      <a:schemeClr val="tx2">
                        <a:lumMod val="40000"/>
                        <a:lumOff val="60000"/>
                      </a:schemeClr>
                    </a:solidFill>
                  </a:tcPr>
                </a:tc>
              </a:tr>
            </a:tbl>
          </a:graphicData>
        </a:graphic>
      </p:graphicFrame>
      <p:sp>
        <p:nvSpPr>
          <p:cNvPr id="4" name="TextBox 3"/>
          <p:cNvSpPr txBox="1"/>
          <p:nvPr/>
        </p:nvSpPr>
        <p:spPr>
          <a:xfrm>
            <a:off x="6472052" y="2931457"/>
            <a:ext cx="2220686" cy="2862322"/>
          </a:xfrm>
          <a:prstGeom prst="rect">
            <a:avLst/>
          </a:prstGeom>
          <a:noFill/>
        </p:spPr>
        <p:txBody>
          <a:bodyPr wrap="square" rtlCol="0">
            <a:spAutoFit/>
          </a:bodyPr>
          <a:lstStyle/>
          <a:p>
            <a:endParaRPr lang="en-GB" dirty="0" smtClean="0"/>
          </a:p>
          <a:p>
            <a:r>
              <a:rPr lang="en-GB" b="1" i="1" dirty="0" smtClean="0"/>
              <a:t>As per ‘star plots’ lecture exercise but with this data.  Expect interpolation, axis labels (at least on template bottom right), plotting, joining points.</a:t>
            </a:r>
          </a:p>
          <a:p>
            <a:endParaRPr lang="en-GB" dirty="0" smtClean="0"/>
          </a:p>
        </p:txBody>
      </p:sp>
    </p:spTree>
    <p:extLst>
      <p:ext uri="{BB962C8B-B14F-4D97-AF65-F5344CB8AC3E}">
        <p14:creationId xmlns:p14="http://schemas.microsoft.com/office/powerpoint/2010/main" val="4152447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p:nvPr/>
        </p:nvGrpSpPr>
        <p:grpSpPr>
          <a:xfrm>
            <a:off x="191784" y="484927"/>
            <a:ext cx="2628569" cy="2557389"/>
            <a:chOff x="3218780" y="2282196"/>
            <a:chExt cx="2628569" cy="2557389"/>
          </a:xfrm>
        </p:grpSpPr>
        <p:cxnSp>
          <p:nvCxnSpPr>
            <p:cNvPr id="5" name="Straight Connector 4"/>
            <p:cNvCxnSpPr/>
            <p:nvPr/>
          </p:nvCxnSpPr>
          <p:spPr>
            <a:xfrm flipH="1" flipV="1">
              <a:off x="4536857" y="2282196"/>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4320000" flipH="1" flipV="1">
              <a:off x="5163692" y="2728844"/>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8640000" flipH="1" flipV="1">
              <a:off x="4955164" y="3487035"/>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2960000" flipH="1" flipV="1">
              <a:off x="4162784" y="3475666"/>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7280000" flipH="1" flipV="1">
              <a:off x="3887673" y="2731478"/>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 name="Group 10"/>
          <p:cNvGrpSpPr/>
          <p:nvPr/>
        </p:nvGrpSpPr>
        <p:grpSpPr>
          <a:xfrm>
            <a:off x="3118915" y="3695837"/>
            <a:ext cx="2628569" cy="2557389"/>
            <a:chOff x="3218780" y="2282196"/>
            <a:chExt cx="2628569" cy="2557389"/>
          </a:xfrm>
        </p:grpSpPr>
        <p:cxnSp>
          <p:nvCxnSpPr>
            <p:cNvPr id="12" name="Straight Connector 11"/>
            <p:cNvCxnSpPr/>
            <p:nvPr/>
          </p:nvCxnSpPr>
          <p:spPr>
            <a:xfrm flipH="1" flipV="1">
              <a:off x="4536857" y="2282196"/>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4320000" flipH="1" flipV="1">
              <a:off x="5163692" y="2728844"/>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8640000" flipH="1" flipV="1">
              <a:off x="4955164" y="3487035"/>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2960000" flipH="1" flipV="1">
              <a:off x="4162784" y="3475666"/>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7280000" flipH="1" flipV="1">
              <a:off x="3887673" y="2731478"/>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 name="Group 16"/>
          <p:cNvGrpSpPr/>
          <p:nvPr/>
        </p:nvGrpSpPr>
        <p:grpSpPr>
          <a:xfrm>
            <a:off x="3113659" y="521714"/>
            <a:ext cx="2628569" cy="2557389"/>
            <a:chOff x="3218780" y="2282196"/>
            <a:chExt cx="2628569" cy="2557389"/>
          </a:xfrm>
        </p:grpSpPr>
        <p:cxnSp>
          <p:nvCxnSpPr>
            <p:cNvPr id="18" name="Straight Connector 17"/>
            <p:cNvCxnSpPr/>
            <p:nvPr/>
          </p:nvCxnSpPr>
          <p:spPr>
            <a:xfrm flipH="1" flipV="1">
              <a:off x="4536857" y="2282196"/>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4320000" flipH="1" flipV="1">
              <a:off x="5163692" y="2728844"/>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8640000" flipH="1" flipV="1">
              <a:off x="4955164" y="3487035"/>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12960000" flipH="1" flipV="1">
              <a:off x="4162784" y="3475666"/>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7280000" flipH="1" flipV="1">
              <a:off x="3887673" y="2731478"/>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oup 22"/>
          <p:cNvGrpSpPr/>
          <p:nvPr/>
        </p:nvGrpSpPr>
        <p:grpSpPr>
          <a:xfrm>
            <a:off x="396736" y="3701092"/>
            <a:ext cx="2628569" cy="2557389"/>
            <a:chOff x="3218780" y="2282196"/>
            <a:chExt cx="2628569" cy="2557389"/>
          </a:xfrm>
        </p:grpSpPr>
        <p:cxnSp>
          <p:nvCxnSpPr>
            <p:cNvPr id="24" name="Straight Connector 23"/>
            <p:cNvCxnSpPr/>
            <p:nvPr/>
          </p:nvCxnSpPr>
          <p:spPr>
            <a:xfrm flipH="1" flipV="1">
              <a:off x="4536857" y="2282196"/>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4320000" flipH="1" flipV="1">
              <a:off x="5163692" y="2728844"/>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8640000" flipH="1" flipV="1">
              <a:off x="4955164" y="3487035"/>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2960000" flipH="1" flipV="1">
              <a:off x="4162784" y="3475666"/>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7280000" flipH="1" flipV="1">
              <a:off x="3887673" y="2731478"/>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oup 28"/>
          <p:cNvGrpSpPr/>
          <p:nvPr/>
        </p:nvGrpSpPr>
        <p:grpSpPr>
          <a:xfrm>
            <a:off x="6124874" y="3737878"/>
            <a:ext cx="2628569" cy="2557389"/>
            <a:chOff x="3218780" y="2282196"/>
            <a:chExt cx="2628569" cy="2557389"/>
          </a:xfrm>
        </p:grpSpPr>
        <p:cxnSp>
          <p:nvCxnSpPr>
            <p:cNvPr id="30" name="Straight Connector 29"/>
            <p:cNvCxnSpPr/>
            <p:nvPr/>
          </p:nvCxnSpPr>
          <p:spPr>
            <a:xfrm flipH="1" flipV="1">
              <a:off x="4536857" y="2282196"/>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4320000" flipH="1" flipV="1">
              <a:off x="5163692" y="2728844"/>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8640000" flipH="1" flipV="1">
              <a:off x="4955164" y="3487035"/>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2960000" flipH="1" flipV="1">
              <a:off x="4162784" y="3475666"/>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7280000" flipH="1" flipV="1">
              <a:off x="3887673" y="2731478"/>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6270" y="783771"/>
            <a:ext cx="7600208" cy="3139321"/>
          </a:xfrm>
          <a:prstGeom prst="rect">
            <a:avLst/>
          </a:prstGeom>
          <a:noFill/>
        </p:spPr>
        <p:txBody>
          <a:bodyPr wrap="square" rtlCol="0">
            <a:spAutoFit/>
          </a:bodyPr>
          <a:lstStyle/>
          <a:p>
            <a:r>
              <a:rPr lang="en-GB" dirty="0"/>
              <a:t>Do star plots chiefly give object visibility, or attribute visibility?  Justify your answer.  Compare star plots with a different multivariate data visualization technique that chiefly gives the alternate type of visibility (i.e. ‘attribute’ if you responded ‘object’, or ‘object’ if you responded ‘attribute</a:t>
            </a:r>
            <a:r>
              <a:rPr lang="en-GB" dirty="0" smtClean="0"/>
              <a:t>’). [3]</a:t>
            </a:r>
          </a:p>
          <a:p>
            <a:endParaRPr lang="en-GB" dirty="0" smtClean="0"/>
          </a:p>
          <a:p>
            <a:r>
              <a:rPr lang="en-GB" b="1" i="1" dirty="0" smtClean="0"/>
              <a:t>Star plots and other </a:t>
            </a:r>
            <a:r>
              <a:rPr lang="en-GB" b="1" i="1" dirty="0"/>
              <a:t>techniques described in ‘Representing value’ lecture</a:t>
            </a:r>
            <a:r>
              <a:rPr lang="en-GB" b="1" i="1" dirty="0" smtClean="0"/>
              <a:t>.</a:t>
            </a:r>
          </a:p>
          <a:p>
            <a:endParaRPr lang="en-GB" b="1" i="1" dirty="0"/>
          </a:p>
          <a:p>
            <a:r>
              <a:rPr lang="en-GB" dirty="0" smtClean="0"/>
              <a:t>Describe </a:t>
            </a:r>
            <a:r>
              <a:rPr lang="en-GB" dirty="0"/>
              <a:t>what is meant by ‘brushing-and-linking’ in information visualization</a:t>
            </a:r>
            <a:r>
              <a:rPr lang="en-GB" dirty="0" smtClean="0"/>
              <a:t>. [2]</a:t>
            </a:r>
          </a:p>
          <a:p>
            <a:endParaRPr lang="en-GB" dirty="0" smtClean="0"/>
          </a:p>
          <a:p>
            <a:r>
              <a:rPr lang="en-GB" b="1" i="1" dirty="0" smtClean="0"/>
              <a:t>‘Representing </a:t>
            </a:r>
            <a:r>
              <a:rPr lang="en-GB" b="1" i="1" dirty="0"/>
              <a:t>value’ </a:t>
            </a:r>
            <a:r>
              <a:rPr lang="en-GB" b="1" i="1" dirty="0" smtClean="0"/>
              <a:t>lecture.</a:t>
            </a:r>
            <a:endParaRPr lang="en-GB" b="1" i="1" dirty="0"/>
          </a:p>
        </p:txBody>
      </p:sp>
    </p:spTree>
    <p:extLst>
      <p:ext uri="{BB962C8B-B14F-4D97-AF65-F5344CB8AC3E}">
        <p14:creationId xmlns:p14="http://schemas.microsoft.com/office/powerpoint/2010/main" val="1234983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8151" y="771896"/>
            <a:ext cx="7552706" cy="2031325"/>
          </a:xfrm>
          <a:prstGeom prst="rect">
            <a:avLst/>
          </a:prstGeom>
          <a:noFill/>
        </p:spPr>
        <p:txBody>
          <a:bodyPr wrap="square" rtlCol="0">
            <a:spAutoFit/>
          </a:bodyPr>
          <a:lstStyle/>
          <a:p>
            <a:r>
              <a:rPr lang="en-GB" dirty="0"/>
              <a:t>A tour company uses your plot to choose a new coach for their holidays in the </a:t>
            </a:r>
            <a:r>
              <a:rPr lang="en-GB" dirty="0" err="1"/>
              <a:t>Ardeche</a:t>
            </a:r>
            <a:r>
              <a:rPr lang="en-GB" dirty="0"/>
              <a:t>.  The roads there are narrow and winding, so they cannot take any vehicle longer than 6.5m.  At the same time, they need to spend less than £15 </a:t>
            </a:r>
            <a:r>
              <a:rPr lang="en-GB" dirty="0" err="1"/>
              <a:t>p.w</a:t>
            </a:r>
            <a:r>
              <a:rPr lang="en-GB" dirty="0"/>
              <a:t>. to run it.  Mark out a brush on the tracing paper provided and then apply it to pick out candidate vehicles.  Tick coaches that qualify and cross those that do not.  Be sure to put your student number on the brush and attach it to your script for collection later.</a:t>
            </a:r>
          </a:p>
        </p:txBody>
      </p:sp>
      <p:grpSp>
        <p:nvGrpSpPr>
          <p:cNvPr id="3" name="Group 16"/>
          <p:cNvGrpSpPr/>
          <p:nvPr/>
        </p:nvGrpSpPr>
        <p:grpSpPr>
          <a:xfrm>
            <a:off x="1271723" y="3161927"/>
            <a:ext cx="2628569" cy="2557389"/>
            <a:chOff x="3218780" y="2282196"/>
            <a:chExt cx="2628569" cy="2557389"/>
          </a:xfrm>
        </p:grpSpPr>
        <p:cxnSp>
          <p:nvCxnSpPr>
            <p:cNvPr id="4" name="Straight Connector 3"/>
            <p:cNvCxnSpPr/>
            <p:nvPr/>
          </p:nvCxnSpPr>
          <p:spPr>
            <a:xfrm flipH="1" flipV="1">
              <a:off x="4536857" y="2282196"/>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4320000" flipH="1" flipV="1">
              <a:off x="5163692" y="2728844"/>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8640000" flipH="1" flipV="1">
              <a:off x="4955164" y="3487035"/>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2960000" flipH="1" flipV="1">
              <a:off x="4162784" y="3475666"/>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7280000" flipH="1" flipV="1">
              <a:off x="3887673" y="2731478"/>
              <a:ext cx="14763" cy="135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5557652" y="3556885"/>
            <a:ext cx="2220686" cy="923330"/>
          </a:xfrm>
          <a:prstGeom prst="rect">
            <a:avLst/>
          </a:prstGeom>
          <a:noFill/>
        </p:spPr>
        <p:txBody>
          <a:bodyPr wrap="square" rtlCol="0">
            <a:spAutoFit/>
          </a:bodyPr>
          <a:lstStyle/>
          <a:p>
            <a:r>
              <a:rPr lang="en-GB" b="1" i="1" dirty="0" smtClean="0"/>
              <a:t>As per ‘star plots’ lecture exercise but with this data.</a:t>
            </a:r>
            <a:endParaRPr lang="en-GB" dirty="0" smtClean="0"/>
          </a:p>
        </p:txBody>
      </p:sp>
    </p:spTree>
    <p:extLst>
      <p:ext uri="{BB962C8B-B14F-4D97-AF65-F5344CB8AC3E}">
        <p14:creationId xmlns:p14="http://schemas.microsoft.com/office/powerpoint/2010/main" val="1077913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1896" y="843148"/>
            <a:ext cx="7695210" cy="1477328"/>
          </a:xfrm>
          <a:prstGeom prst="rect">
            <a:avLst/>
          </a:prstGeom>
          <a:noFill/>
        </p:spPr>
        <p:txBody>
          <a:bodyPr wrap="square" rtlCol="0">
            <a:spAutoFit/>
          </a:bodyPr>
          <a:lstStyle/>
          <a:p>
            <a:r>
              <a:rPr lang="en-GB" dirty="0"/>
              <a:t>How would you implement the brushing technology to allow the company to relax their running cost requirement, and which would be their first or next choice of vehicle if they could do so</a:t>
            </a:r>
            <a:r>
              <a:rPr lang="en-GB" dirty="0" smtClean="0"/>
              <a:t>?</a:t>
            </a:r>
          </a:p>
          <a:p>
            <a:endParaRPr lang="en-GB" dirty="0" smtClean="0"/>
          </a:p>
          <a:p>
            <a:r>
              <a:rPr lang="en-GB" b="1" i="1" dirty="0"/>
              <a:t>Presentation and interaction lecture, plus some imagination</a:t>
            </a:r>
          </a:p>
        </p:txBody>
      </p:sp>
    </p:spTree>
    <p:extLst>
      <p:ext uri="{BB962C8B-B14F-4D97-AF65-F5344CB8AC3E}">
        <p14:creationId xmlns:p14="http://schemas.microsoft.com/office/powerpoint/2010/main" val="4213099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648</TotalTime>
  <Words>1189</Words>
  <Application>Microsoft Office PowerPoint</Application>
  <PresentationFormat>On-screen Show (4:3)</PresentationFormat>
  <Paragraphs>150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Helen Wright</dc:creator>
  <cp:lastModifiedBy>Helen Wright</cp:lastModifiedBy>
  <cp:revision>62</cp:revision>
  <dcterms:created xsi:type="dcterms:W3CDTF">2006-08-16T00:00:00Z</dcterms:created>
  <dcterms:modified xsi:type="dcterms:W3CDTF">2016-05-11T10:26:00Z</dcterms:modified>
</cp:coreProperties>
</file>