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83" r:id="rId5"/>
    <p:sldId id="327" r:id="rId6"/>
    <p:sldId id="320" r:id="rId7"/>
    <p:sldId id="326" r:id="rId8"/>
    <p:sldId id="321" r:id="rId9"/>
    <p:sldId id="293" r:id="rId10"/>
    <p:sldId id="322" r:id="rId11"/>
    <p:sldId id="323" r:id="rId12"/>
    <p:sldId id="324" r:id="rId13"/>
    <p:sldId id="325" r:id="rId14"/>
    <p:sldId id="328" r:id="rId15"/>
    <p:sldId id="329" r:id="rId16"/>
    <p:sldId id="330" r:id="rId17"/>
    <p:sldId id="331" r:id="rId18"/>
    <p:sldId id="299" r:id="rId19"/>
    <p:sldId id="332" r:id="rId20"/>
    <p:sldId id="333" r:id="rId21"/>
    <p:sldId id="303" r:id="rId22"/>
    <p:sldId id="302" r:id="rId23"/>
    <p:sldId id="311"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6938" autoAdjust="0"/>
  </p:normalViewPr>
  <p:slideViewPr>
    <p:cSldViewPr snapToGrid="0">
      <p:cViewPr varScale="1">
        <p:scale>
          <a:sx n="82" d="100"/>
          <a:sy n="82" d="100"/>
        </p:scale>
        <p:origin x="91" y="101"/>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808476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03 </a:t>
            </a:r>
            <a:r>
              <a:rPr lang="en-US" dirty="0" smtClean="0"/>
              <a:t>| </a:t>
            </a:r>
            <a:r>
              <a:rPr lang="en-US" dirty="0" smtClean="0"/>
              <a:t>Managing Relationships</a:t>
            </a:r>
            <a:endParaRPr lang="en-US" dirty="0"/>
          </a:p>
        </p:txBody>
      </p:sp>
      <p:sp>
        <p:nvSpPr>
          <p:cNvPr id="4" name="Subtitle 3"/>
          <p:cNvSpPr>
            <a:spLocks noGrp="1"/>
          </p:cNvSpPr>
          <p:nvPr>
            <p:ph type="subTitle" idx="1"/>
          </p:nvPr>
        </p:nvSpPr>
        <p:spPr/>
        <p:txBody>
          <a:bodyPr/>
          <a:lstStyle/>
          <a:p>
            <a:r>
              <a:rPr lang="en-US" dirty="0" smtClean="0"/>
              <a:t>Adam Tuliper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support lazy loading?</a:t>
            </a:r>
            <a:endParaRPr lang="en-US" dirty="0"/>
          </a:p>
        </p:txBody>
      </p:sp>
      <p:sp>
        <p:nvSpPr>
          <p:cNvPr id="3" name="Content Placeholder 2"/>
          <p:cNvSpPr>
            <a:spLocks noGrp="1"/>
          </p:cNvSpPr>
          <p:nvPr>
            <p:ph sz="quarter" idx="10"/>
          </p:nvPr>
        </p:nvSpPr>
        <p:spPr/>
        <p:txBody>
          <a:bodyPr/>
          <a:lstStyle/>
          <a:p>
            <a:r>
              <a:rPr lang="en-US" dirty="0" smtClean="0"/>
              <a:t>Mark all complex type properties as virtual</a:t>
            </a:r>
          </a:p>
          <a:p>
            <a:endParaRPr lang="en-US" dirty="0"/>
          </a:p>
          <a:p>
            <a:r>
              <a:rPr lang="en-US" dirty="0" smtClean="0"/>
              <a:t>Can I disable lazy loading?</a:t>
            </a:r>
          </a:p>
          <a:p>
            <a:pPr lvl="1"/>
            <a:r>
              <a:rPr lang="en-US" dirty="0" smtClean="0"/>
              <a:t>Short answer: yes</a:t>
            </a:r>
          </a:p>
          <a:p>
            <a:pPr lvl="1"/>
            <a:r>
              <a:rPr lang="en-US" dirty="0" smtClean="0"/>
              <a:t>Longer answer: need to tell EF what to load and when to load it</a:t>
            </a:r>
          </a:p>
          <a:p>
            <a:pPr lvl="2"/>
            <a:r>
              <a:rPr lang="en-US" dirty="0" smtClean="0"/>
              <a:t>Adam will talk about this later today</a:t>
            </a:r>
            <a:endParaRPr lang="en-US" dirty="0"/>
          </a:p>
        </p:txBody>
      </p:sp>
    </p:spTree>
    <p:extLst>
      <p:ext uri="{BB962C8B-B14F-4D97-AF65-F5344CB8AC3E}">
        <p14:creationId xmlns:p14="http://schemas.microsoft.com/office/powerpoint/2010/main" val="2386000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that all I need to know?</a:t>
            </a:r>
            <a:endParaRPr lang="en-US" dirty="0"/>
          </a:p>
        </p:txBody>
      </p:sp>
      <p:sp>
        <p:nvSpPr>
          <p:cNvPr id="3" name="Content Placeholder 2"/>
          <p:cNvSpPr>
            <a:spLocks noGrp="1"/>
          </p:cNvSpPr>
          <p:nvPr>
            <p:ph sz="quarter" idx="10"/>
          </p:nvPr>
        </p:nvSpPr>
        <p:spPr/>
        <p:txBody>
          <a:bodyPr/>
          <a:lstStyle/>
          <a:p>
            <a:r>
              <a:rPr lang="en-US" dirty="0" smtClean="0"/>
              <a:t>Well… Not really…</a:t>
            </a:r>
          </a:p>
          <a:p>
            <a:endParaRPr lang="en-US" dirty="0"/>
          </a:p>
          <a:p>
            <a:r>
              <a:rPr lang="en-US" dirty="0" smtClean="0"/>
              <a:t>When loaded the child property is null</a:t>
            </a:r>
          </a:p>
          <a:p>
            <a:r>
              <a:rPr lang="en-US" dirty="0" smtClean="0"/>
              <a:t>If you save the object to the database, it will attempt to save the object with a null property</a:t>
            </a:r>
          </a:p>
          <a:p>
            <a:pPr lvl="1"/>
            <a:r>
              <a:rPr lang="en-US" dirty="0" smtClean="0"/>
              <a:t>This will raise a referential integrity error</a:t>
            </a:r>
            <a:endParaRPr lang="en-US" dirty="0"/>
          </a:p>
        </p:txBody>
      </p:sp>
    </p:spTree>
    <p:extLst>
      <p:ext uri="{BB962C8B-B14F-4D97-AF65-F5344CB8AC3E}">
        <p14:creationId xmlns:p14="http://schemas.microsoft.com/office/powerpoint/2010/main" val="219754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solve that?</a:t>
            </a:r>
            <a:endParaRPr lang="en-US" dirty="0"/>
          </a:p>
        </p:txBody>
      </p:sp>
      <p:sp>
        <p:nvSpPr>
          <p:cNvPr id="3" name="Content Placeholder 2"/>
          <p:cNvSpPr>
            <a:spLocks noGrp="1"/>
          </p:cNvSpPr>
          <p:nvPr>
            <p:ph sz="quarter" idx="10"/>
          </p:nvPr>
        </p:nvSpPr>
        <p:spPr/>
        <p:txBody>
          <a:bodyPr/>
          <a:lstStyle/>
          <a:p>
            <a:r>
              <a:rPr lang="en-US" dirty="0" smtClean="0"/>
              <a:t>Add a property for the key of the primary object</a:t>
            </a:r>
          </a:p>
          <a:p>
            <a:pPr lvl="1"/>
            <a:r>
              <a:rPr lang="en-US" dirty="0" err="1" smtClean="0"/>
              <a:t>ArtistID</a:t>
            </a:r>
            <a:r>
              <a:rPr lang="en-US" dirty="0" smtClean="0"/>
              <a:t> for Artist</a:t>
            </a:r>
          </a:p>
          <a:p>
            <a:r>
              <a:rPr lang="en-US" dirty="0" smtClean="0"/>
              <a:t>Entity Framework will automatically pick this up based on convention</a:t>
            </a:r>
          </a:p>
          <a:p>
            <a:pPr lvl="1"/>
            <a:r>
              <a:rPr lang="en-US" dirty="0" smtClean="0"/>
              <a:t>Use the </a:t>
            </a:r>
            <a:r>
              <a:rPr lang="en-US" dirty="0" err="1" smtClean="0"/>
              <a:t>ForeignKeyAttribute</a:t>
            </a:r>
            <a:r>
              <a:rPr lang="en-US" dirty="0" smtClean="0"/>
              <a:t> if you need to change the name</a:t>
            </a:r>
            <a:endParaRPr lang="en-US" dirty="0"/>
          </a:p>
        </p:txBody>
      </p:sp>
    </p:spTree>
    <p:extLst>
      <p:ext uri="{BB962C8B-B14F-4D97-AF65-F5344CB8AC3E}">
        <p14:creationId xmlns:p14="http://schemas.microsoft.com/office/powerpoint/2010/main" val="2336346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One-to-many relationships, for real</a:t>
            </a:r>
            <a:endParaRPr lang="en-US" dirty="0"/>
          </a:p>
        </p:txBody>
      </p:sp>
    </p:spTree>
    <p:extLst>
      <p:ext uri="{BB962C8B-B14F-4D97-AF65-F5344CB8AC3E}">
        <p14:creationId xmlns:p14="http://schemas.microsoft.com/office/powerpoint/2010/main" val="928919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Final one-to-many relationship note</a:t>
            </a:r>
            <a:endParaRPr lang="en-US" dirty="0"/>
          </a:p>
        </p:txBody>
      </p:sp>
      <p:sp>
        <p:nvSpPr>
          <p:cNvPr id="4" name="Content Placeholder 3"/>
          <p:cNvSpPr>
            <a:spLocks noGrp="1"/>
          </p:cNvSpPr>
          <p:nvPr>
            <p:ph sz="quarter" idx="10"/>
          </p:nvPr>
        </p:nvSpPr>
        <p:spPr/>
        <p:txBody>
          <a:bodyPr/>
          <a:lstStyle/>
          <a:p>
            <a:r>
              <a:rPr lang="en-US" dirty="0" smtClean="0"/>
              <a:t>Cascade delete is set to true</a:t>
            </a:r>
          </a:p>
          <a:p>
            <a:pPr lvl="1"/>
            <a:r>
              <a:rPr lang="en-US" dirty="0" smtClean="0"/>
              <a:t>Deleting an Artist deletes their albums</a:t>
            </a:r>
          </a:p>
          <a:p>
            <a:pPr lvl="1"/>
            <a:r>
              <a:rPr lang="en-US" dirty="0" smtClean="0"/>
              <a:t>Can be changed with the Fluent API</a:t>
            </a:r>
            <a:endParaRPr lang="en-US" dirty="0"/>
          </a:p>
        </p:txBody>
      </p:sp>
    </p:spTree>
    <p:extLst>
      <p:ext uri="{BB962C8B-B14F-4D97-AF65-F5344CB8AC3E}">
        <p14:creationId xmlns:p14="http://schemas.microsoft.com/office/powerpoint/2010/main" val="2276870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One to one relationships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One-to-one relationships aren't common</a:t>
            </a:r>
            <a:endParaRPr lang="en-US" dirty="0"/>
          </a:p>
        </p:txBody>
      </p:sp>
      <p:sp>
        <p:nvSpPr>
          <p:cNvPr id="5" name="Content Placeholder 4"/>
          <p:cNvSpPr>
            <a:spLocks noGrp="1"/>
          </p:cNvSpPr>
          <p:nvPr>
            <p:ph sz="quarter" idx="10"/>
          </p:nvPr>
        </p:nvSpPr>
        <p:spPr/>
        <p:txBody>
          <a:bodyPr/>
          <a:lstStyle/>
          <a:p>
            <a:r>
              <a:rPr lang="en-US" dirty="0" smtClean="0"/>
              <a:t>…and Entity Framework knows it</a:t>
            </a:r>
          </a:p>
          <a:p>
            <a:r>
              <a:rPr lang="en-US" dirty="0" smtClean="0"/>
              <a:t>As a result, it's not expecting it</a:t>
            </a:r>
          </a:p>
          <a:p>
            <a:pPr lvl="1"/>
            <a:r>
              <a:rPr lang="en-US" dirty="0" smtClean="0"/>
              <a:t>The default is one-to-many</a:t>
            </a:r>
          </a:p>
          <a:p>
            <a:pPr lvl="1"/>
            <a:r>
              <a:rPr lang="en-US" dirty="0" smtClean="0"/>
              <a:t>When two classes point to one another, EF can't determine which is the parent and which is the child</a:t>
            </a:r>
          </a:p>
          <a:p>
            <a:r>
              <a:rPr lang="en-US" dirty="0" smtClean="0"/>
              <a:t>One-to-one relationships must be explicitly created</a:t>
            </a:r>
          </a:p>
          <a:p>
            <a:pPr lvl="1"/>
            <a:r>
              <a:rPr lang="en-US" dirty="0" smtClean="0"/>
              <a:t>Add </a:t>
            </a:r>
            <a:r>
              <a:rPr lang="en-US" dirty="0" err="1" smtClean="0"/>
              <a:t>ForeignKey</a:t>
            </a:r>
            <a:r>
              <a:rPr lang="en-US" dirty="0" smtClean="0"/>
              <a:t> to the child class</a:t>
            </a:r>
            <a:endParaRPr lang="en-US" dirty="0"/>
          </a:p>
        </p:txBody>
      </p:sp>
    </p:spTree>
    <p:extLst>
      <p:ext uri="{BB962C8B-B14F-4D97-AF65-F5344CB8AC3E}">
        <p14:creationId xmlns:p14="http://schemas.microsoft.com/office/powerpoint/2010/main" val="1854423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One-to-one relationships</a:t>
            </a:r>
            <a:endParaRPr lang="en-US" dirty="0"/>
          </a:p>
        </p:txBody>
      </p:sp>
    </p:spTree>
    <p:extLst>
      <p:ext uri="{BB962C8B-B14F-4D97-AF65-F5344CB8AC3E}">
        <p14:creationId xmlns:p14="http://schemas.microsoft.com/office/powerpoint/2010/main" val="3792245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Many-to-many relationships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90691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Many-to-many relationship concepts</a:t>
            </a:r>
            <a:endParaRPr lang="en-US" dirty="0"/>
          </a:p>
        </p:txBody>
      </p:sp>
      <p:sp>
        <p:nvSpPr>
          <p:cNvPr id="3" name="Content Placeholder 2"/>
          <p:cNvSpPr>
            <a:spLocks noGrp="1"/>
          </p:cNvSpPr>
          <p:nvPr>
            <p:ph sz="quarter" idx="10"/>
          </p:nvPr>
        </p:nvSpPr>
        <p:spPr/>
        <p:txBody>
          <a:bodyPr/>
          <a:lstStyle/>
          <a:p>
            <a:r>
              <a:rPr lang="en-US" dirty="0" smtClean="0"/>
              <a:t>Relational databases typically don't support many-to-many relationships natively</a:t>
            </a:r>
          </a:p>
          <a:p>
            <a:pPr lvl="1"/>
            <a:r>
              <a:rPr lang="en-US" dirty="0" smtClean="0"/>
              <a:t>Requires a "join table"</a:t>
            </a:r>
            <a:r>
              <a:rPr lang="en-US" dirty="0"/>
              <a:t> </a:t>
            </a:r>
            <a:r>
              <a:rPr lang="en-US" dirty="0" smtClean="0"/>
              <a:t>be created</a:t>
            </a:r>
          </a:p>
          <a:p>
            <a:r>
              <a:rPr lang="en-US" dirty="0" smtClean="0"/>
              <a:t>Fortunately, EF knows this</a:t>
            </a:r>
          </a:p>
          <a:p>
            <a:pPr lvl="1"/>
            <a:r>
              <a:rPr lang="en-US" dirty="0" smtClean="0"/>
              <a:t>Just add the properties to both sides</a:t>
            </a:r>
          </a:p>
          <a:p>
            <a:pPr lvl="1"/>
            <a:r>
              <a:rPr lang="en-US" dirty="0" smtClean="0"/>
              <a:t>EF will create the join table</a:t>
            </a:r>
          </a:p>
          <a:p>
            <a:pPr lvl="1"/>
            <a:endParaRPr lang="en-US" dirty="0" smtClean="0"/>
          </a:p>
        </p:txBody>
      </p:sp>
    </p:spTree>
    <p:extLst>
      <p:ext uri="{BB962C8B-B14F-4D97-AF65-F5344CB8AC3E}">
        <p14:creationId xmlns:p14="http://schemas.microsoft.com/office/powerpoint/2010/main" val="922534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One to Many Relationships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56101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Many-to-many relationships</a:t>
            </a:r>
            <a:endParaRPr lang="en-US" dirty="0"/>
          </a:p>
        </p:txBody>
      </p:sp>
    </p:spTree>
    <p:extLst>
      <p:ext uri="{BB962C8B-B14F-4D97-AF65-F5344CB8AC3E}">
        <p14:creationId xmlns:p14="http://schemas.microsoft.com/office/powerpoint/2010/main" val="4030443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have we seen so far?</a:t>
            </a:r>
            <a:endParaRPr lang="en-US" dirty="0"/>
          </a:p>
        </p:txBody>
      </p:sp>
      <p:sp>
        <p:nvSpPr>
          <p:cNvPr id="5" name="Content Placeholder 4"/>
          <p:cNvSpPr>
            <a:spLocks noGrp="1"/>
          </p:cNvSpPr>
          <p:nvPr>
            <p:ph sz="quarter" idx="10"/>
          </p:nvPr>
        </p:nvSpPr>
        <p:spPr/>
        <p:txBody>
          <a:bodyPr/>
          <a:lstStyle/>
          <a:p>
            <a:r>
              <a:rPr lang="en-US" dirty="0" smtClean="0"/>
              <a:t>"It just works" –Jon Galloway</a:t>
            </a:r>
          </a:p>
          <a:p>
            <a:r>
              <a:rPr lang="en-US" dirty="0" smtClean="0"/>
              <a:t>Basic steps</a:t>
            </a:r>
          </a:p>
          <a:p>
            <a:pPr lvl="1"/>
            <a:r>
              <a:rPr lang="en-US" dirty="0" smtClean="0"/>
              <a:t>Create a class</a:t>
            </a:r>
          </a:p>
          <a:p>
            <a:pPr lvl="1"/>
            <a:r>
              <a:rPr lang="en-US" dirty="0" smtClean="0"/>
              <a:t>Add properties</a:t>
            </a:r>
          </a:p>
          <a:p>
            <a:pPr lvl="1"/>
            <a:r>
              <a:rPr lang="en-US" dirty="0" smtClean="0"/>
              <a:t>Decorate with attributes as needed</a:t>
            </a:r>
            <a:endParaRPr lang="en-US" dirty="0"/>
          </a:p>
        </p:txBody>
      </p:sp>
    </p:spTree>
    <p:extLst>
      <p:ext uri="{BB962C8B-B14F-4D97-AF65-F5344CB8AC3E}">
        <p14:creationId xmlns:p14="http://schemas.microsoft.com/office/powerpoint/2010/main" val="2480184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design</a:t>
            </a:r>
            <a:endParaRPr lang="en-US" dirty="0"/>
          </a:p>
        </p:txBody>
      </p:sp>
      <p:sp>
        <p:nvSpPr>
          <p:cNvPr id="4" name="Rectangle 3"/>
          <p:cNvSpPr/>
          <p:nvPr/>
        </p:nvSpPr>
        <p:spPr>
          <a:xfrm>
            <a:off x="1922107" y="3331028"/>
            <a:ext cx="2612571" cy="17541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t>Album</a:t>
            </a:r>
          </a:p>
          <a:p>
            <a:pPr algn="ctr"/>
            <a:endParaRPr lang="en-US" sz="2400" dirty="0"/>
          </a:p>
          <a:p>
            <a:pPr algn="ctr"/>
            <a:r>
              <a:rPr lang="en-US" sz="2400" dirty="0" smtClean="0"/>
              <a:t>Title</a:t>
            </a:r>
          </a:p>
          <a:p>
            <a:pPr algn="ctr"/>
            <a:r>
              <a:rPr lang="en-US" sz="2400" dirty="0" err="1" smtClean="0"/>
              <a:t>ReleaseYear</a:t>
            </a:r>
            <a:endParaRPr lang="en-US" sz="2400" dirty="0" smtClean="0"/>
          </a:p>
        </p:txBody>
      </p:sp>
      <p:cxnSp>
        <p:nvCxnSpPr>
          <p:cNvPr id="6" name="Straight Connector 5"/>
          <p:cNvCxnSpPr/>
          <p:nvPr/>
        </p:nvCxnSpPr>
        <p:spPr>
          <a:xfrm>
            <a:off x="1903446" y="3928188"/>
            <a:ext cx="2631232" cy="0"/>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8092750" y="2453950"/>
            <a:ext cx="2612571" cy="17541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smtClean="0"/>
              <a:t>Artist</a:t>
            </a:r>
          </a:p>
          <a:p>
            <a:pPr algn="ctr"/>
            <a:endParaRPr lang="en-US" sz="2400" dirty="0"/>
          </a:p>
          <a:p>
            <a:pPr algn="ctr"/>
            <a:r>
              <a:rPr lang="en-US" sz="2400" dirty="0" smtClean="0"/>
              <a:t>Name</a:t>
            </a:r>
          </a:p>
          <a:p>
            <a:pPr algn="ctr"/>
            <a:r>
              <a:rPr lang="en-US" sz="2400" dirty="0" smtClean="0"/>
              <a:t>Bio</a:t>
            </a:r>
          </a:p>
        </p:txBody>
      </p:sp>
      <p:cxnSp>
        <p:nvCxnSpPr>
          <p:cNvPr id="10" name="Straight Connector 9"/>
          <p:cNvCxnSpPr/>
          <p:nvPr/>
        </p:nvCxnSpPr>
        <p:spPr>
          <a:xfrm>
            <a:off x="8074089" y="3051110"/>
            <a:ext cx="2631232" cy="0"/>
          </a:xfrm>
          <a:prstGeom prst="line">
            <a:avLst/>
          </a:prstGeom>
        </p:spPr>
        <p:style>
          <a:lnRef idx="3">
            <a:schemeClr val="dk1"/>
          </a:lnRef>
          <a:fillRef idx="0">
            <a:schemeClr val="dk1"/>
          </a:fillRef>
          <a:effectRef idx="2">
            <a:schemeClr val="dk1"/>
          </a:effectRef>
          <a:fontRef idx="minor">
            <a:schemeClr val="tx1"/>
          </a:fontRef>
        </p:style>
      </p:cxnSp>
      <p:cxnSp>
        <p:nvCxnSpPr>
          <p:cNvPr id="12" name="Elbow Connector 11"/>
          <p:cNvCxnSpPr>
            <a:stCxn id="4" idx="3"/>
            <a:endCxn id="9" idx="1"/>
          </p:cNvCxnSpPr>
          <p:nvPr/>
        </p:nvCxnSpPr>
        <p:spPr>
          <a:xfrm flipV="1">
            <a:off x="4534678" y="3331028"/>
            <a:ext cx="3558072" cy="877078"/>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15" name="TextBox 14"/>
          <p:cNvSpPr txBox="1"/>
          <p:nvPr/>
        </p:nvSpPr>
        <p:spPr>
          <a:xfrm>
            <a:off x="7483151" y="2593910"/>
            <a:ext cx="340158" cy="461665"/>
          </a:xfrm>
          <a:prstGeom prst="rect">
            <a:avLst/>
          </a:prstGeom>
          <a:noFill/>
        </p:spPr>
        <p:txBody>
          <a:bodyPr wrap="none" rtlCol="0">
            <a:spAutoFit/>
          </a:bodyPr>
          <a:lstStyle/>
          <a:p>
            <a:r>
              <a:rPr lang="en-US" sz="2400" dirty="0" smtClean="0"/>
              <a:t>1</a:t>
            </a:r>
            <a:endParaRPr lang="en-US" sz="2400" dirty="0"/>
          </a:p>
        </p:txBody>
      </p:sp>
      <p:sp>
        <p:nvSpPr>
          <p:cNvPr id="16" name="TextBox 15"/>
          <p:cNvSpPr txBox="1"/>
          <p:nvPr/>
        </p:nvSpPr>
        <p:spPr>
          <a:xfrm flipH="1">
            <a:off x="4777272" y="4385006"/>
            <a:ext cx="261258" cy="461665"/>
          </a:xfrm>
          <a:prstGeom prst="rect">
            <a:avLst/>
          </a:prstGeom>
          <a:noFill/>
        </p:spPr>
        <p:txBody>
          <a:bodyPr wrap="square" rtlCol="0">
            <a:spAutoFit/>
          </a:bodyPr>
          <a:lstStyle/>
          <a:p>
            <a:r>
              <a:rPr lang="en-US" sz="2400" dirty="0" smtClean="0"/>
              <a:t>*</a:t>
            </a:r>
            <a:endParaRPr lang="en-US" sz="2400" dirty="0"/>
          </a:p>
        </p:txBody>
      </p:sp>
    </p:spTree>
    <p:extLst>
      <p:ext uri="{BB962C8B-B14F-4D97-AF65-F5344CB8AC3E}">
        <p14:creationId xmlns:p14="http://schemas.microsoft.com/office/powerpoint/2010/main" val="3759462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if I wanted to create a relationship…</a:t>
            </a:r>
            <a:endParaRPr lang="en-US" dirty="0"/>
          </a:p>
        </p:txBody>
      </p:sp>
      <p:sp>
        <p:nvSpPr>
          <p:cNvPr id="3" name="Content Placeholder 2"/>
          <p:cNvSpPr>
            <a:spLocks noGrp="1"/>
          </p:cNvSpPr>
          <p:nvPr>
            <p:ph sz="quarter" idx="10"/>
          </p:nvPr>
        </p:nvSpPr>
        <p:spPr/>
        <p:txBody>
          <a:bodyPr/>
          <a:lstStyle/>
          <a:p>
            <a:r>
              <a:rPr lang="en-US" dirty="0" smtClean="0"/>
              <a:t>I should be able to just add properties, right?</a:t>
            </a:r>
            <a:endParaRPr lang="en-US" dirty="0"/>
          </a:p>
        </p:txBody>
      </p:sp>
    </p:spTree>
    <p:extLst>
      <p:ext uri="{BB962C8B-B14F-4D97-AF65-F5344CB8AC3E}">
        <p14:creationId xmlns:p14="http://schemas.microsoft.com/office/powerpoint/2010/main" val="329219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just see what happens…</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3" name="TextBox 2"/>
          <p:cNvSpPr txBox="1"/>
          <p:nvPr/>
        </p:nvSpPr>
        <p:spPr>
          <a:xfrm>
            <a:off x="1789212" y="2828836"/>
            <a:ext cx="8613576" cy="1200329"/>
          </a:xfrm>
          <a:prstGeom prst="rect">
            <a:avLst/>
          </a:prstGeom>
          <a:noFill/>
        </p:spPr>
        <p:txBody>
          <a:bodyPr wrap="none" rtlCol="0">
            <a:spAutoFit/>
          </a:bodyPr>
          <a:lstStyle/>
          <a:p>
            <a:r>
              <a:rPr lang="en-US" sz="7200" dirty="0" smtClean="0">
                <a:solidFill>
                  <a:schemeClr val="bg1"/>
                </a:solidFill>
              </a:rPr>
              <a:t>Well, that didn't work!</a:t>
            </a:r>
            <a:endParaRPr lang="en-US" sz="7200" dirty="0">
              <a:solidFill>
                <a:schemeClr val="bg1"/>
              </a:solidFill>
            </a:endParaRPr>
          </a:p>
        </p:txBody>
      </p:sp>
    </p:spTree>
    <p:extLst>
      <p:ext uri="{BB962C8B-B14F-4D97-AF65-F5344CB8AC3E}">
        <p14:creationId xmlns:p14="http://schemas.microsoft.com/office/powerpoint/2010/main" val="2597123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we get a null reference error?</a:t>
            </a:r>
            <a:endParaRPr lang="en-US" dirty="0"/>
          </a:p>
        </p:txBody>
      </p:sp>
      <p:sp>
        <p:nvSpPr>
          <p:cNvPr id="3" name="Content Placeholder 2"/>
          <p:cNvSpPr>
            <a:spLocks noGrp="1"/>
          </p:cNvSpPr>
          <p:nvPr>
            <p:ph sz="quarter" idx="10"/>
          </p:nvPr>
        </p:nvSpPr>
        <p:spPr/>
        <p:txBody>
          <a:bodyPr/>
          <a:lstStyle/>
          <a:p>
            <a:r>
              <a:rPr lang="en-US" dirty="0" smtClean="0"/>
              <a:t>Entity Framework uses lazy loading by default</a:t>
            </a:r>
          </a:p>
          <a:p>
            <a:r>
              <a:rPr lang="en-US" dirty="0" smtClean="0"/>
              <a:t>"Magic" to make this work uses dependency injection &amp; inheritance</a:t>
            </a:r>
            <a:endParaRPr lang="en-US" dirty="0"/>
          </a:p>
        </p:txBody>
      </p:sp>
    </p:spTree>
    <p:extLst>
      <p:ext uri="{BB962C8B-B14F-4D97-AF65-F5344CB8AC3E}">
        <p14:creationId xmlns:p14="http://schemas.microsoft.com/office/powerpoint/2010/main" val="768392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loading in action</a:t>
            </a:r>
            <a:endParaRPr lang="en-US" dirty="0"/>
          </a:p>
        </p:txBody>
      </p:sp>
      <p:sp>
        <p:nvSpPr>
          <p:cNvPr id="5" name="Rectangle 4"/>
          <p:cNvSpPr/>
          <p:nvPr/>
        </p:nvSpPr>
        <p:spPr>
          <a:xfrm>
            <a:off x="501446" y="1012723"/>
            <a:ext cx="4080387" cy="2812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b="1" dirty="0" smtClean="0"/>
              <a:t>Album</a:t>
            </a:r>
          </a:p>
          <a:p>
            <a:pPr algn="ctr"/>
            <a:endParaRPr lang="en-US" sz="2800" dirty="0"/>
          </a:p>
          <a:p>
            <a:pPr algn="ctr"/>
            <a:r>
              <a:rPr lang="en-US" sz="2800" dirty="0" smtClean="0"/>
              <a:t>Title : string</a:t>
            </a:r>
          </a:p>
          <a:p>
            <a:pPr algn="ctr"/>
            <a:r>
              <a:rPr lang="en-US" sz="2800" dirty="0" err="1" smtClean="0"/>
              <a:t>ReleaseYear</a:t>
            </a:r>
            <a:r>
              <a:rPr lang="en-US" sz="2800" dirty="0" smtClean="0"/>
              <a:t> : </a:t>
            </a:r>
            <a:r>
              <a:rPr lang="en-US" sz="2800" dirty="0" err="1" smtClean="0"/>
              <a:t>int</a:t>
            </a:r>
            <a:endParaRPr lang="en-US" sz="2800" dirty="0" smtClean="0"/>
          </a:p>
          <a:p>
            <a:pPr algn="ctr"/>
            <a:endParaRPr lang="en-US" sz="2800" dirty="0" smtClean="0"/>
          </a:p>
          <a:p>
            <a:pPr algn="ctr"/>
            <a:endParaRPr lang="en-US" sz="2800" dirty="0" smtClean="0"/>
          </a:p>
        </p:txBody>
      </p:sp>
      <p:sp>
        <p:nvSpPr>
          <p:cNvPr id="6" name="Rectangle 5"/>
          <p:cNvSpPr/>
          <p:nvPr/>
        </p:nvSpPr>
        <p:spPr>
          <a:xfrm>
            <a:off x="934065" y="2871019"/>
            <a:ext cx="3195483" cy="7079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smtClean="0"/>
              <a:t>Artist : Artist</a:t>
            </a:r>
            <a:endParaRPr lang="en-US" sz="2800" dirty="0"/>
          </a:p>
        </p:txBody>
      </p:sp>
      <p:sp>
        <p:nvSpPr>
          <p:cNvPr id="7" name="TextBox 6"/>
          <p:cNvSpPr txBox="1"/>
          <p:nvPr/>
        </p:nvSpPr>
        <p:spPr>
          <a:xfrm>
            <a:off x="5535562" y="1120877"/>
            <a:ext cx="5928852" cy="3416320"/>
          </a:xfrm>
          <a:prstGeom prst="rect">
            <a:avLst/>
          </a:prstGeom>
          <a:noFill/>
        </p:spPr>
        <p:txBody>
          <a:bodyPr wrap="square" rtlCol="0">
            <a:spAutoFit/>
          </a:bodyPr>
          <a:lstStyle/>
          <a:p>
            <a:pPr marL="342900" indent="-342900">
              <a:buFont typeface="+mj-lt"/>
              <a:buAutoNum type="arabicPeriod"/>
            </a:pPr>
            <a:r>
              <a:rPr lang="en-US" sz="2400" dirty="0" smtClean="0"/>
              <a:t>When Album is loaded, all of the simple data types are retrieved</a:t>
            </a:r>
          </a:p>
          <a:p>
            <a:pPr marL="342900" indent="-342900">
              <a:buFont typeface="+mj-lt"/>
              <a:buAutoNum type="arabicPeriod"/>
            </a:pPr>
            <a:r>
              <a:rPr lang="en-US" sz="2400" dirty="0" smtClean="0"/>
              <a:t>A stub is placed into all of the complex data types</a:t>
            </a:r>
          </a:p>
          <a:p>
            <a:pPr marL="800100" lvl="1" indent="-342900">
              <a:buFont typeface="Arial" panose="020B0604020202020204" pitchFamily="34" charset="0"/>
              <a:buChar char="•"/>
            </a:pPr>
            <a:r>
              <a:rPr lang="en-US" sz="2400" dirty="0" smtClean="0"/>
              <a:t>This stub contains the logic to have its data loaded when it's first used</a:t>
            </a:r>
          </a:p>
          <a:p>
            <a:pPr marL="342900" indent="-342900">
              <a:buFont typeface="+mj-lt"/>
              <a:buAutoNum type="arabicPeriod"/>
            </a:pPr>
            <a:r>
              <a:rPr lang="en-US" sz="2400" dirty="0" smtClean="0"/>
              <a:t>When a property or method is called from the complex type, the request is then made to load the data</a:t>
            </a:r>
            <a:endParaRPr lang="en-US" sz="2400" dirty="0"/>
          </a:p>
        </p:txBody>
      </p:sp>
      <p:sp>
        <p:nvSpPr>
          <p:cNvPr id="8" name="TextBox 7"/>
          <p:cNvSpPr txBox="1"/>
          <p:nvPr/>
        </p:nvSpPr>
        <p:spPr>
          <a:xfrm>
            <a:off x="865239" y="4542503"/>
            <a:ext cx="4670323"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latin typeface="Consolas" panose="020B0609020204030204" pitchFamily="49" charset="0"/>
                <a:cs typeface="Consolas" panose="020B0609020204030204" pitchFamily="49" charset="0"/>
              </a:rPr>
              <a:t>Album </a:t>
            </a:r>
            <a:r>
              <a:rPr lang="en-US" dirty="0" err="1" smtClean="0">
                <a:latin typeface="Consolas" panose="020B0609020204030204" pitchFamily="49" charset="0"/>
                <a:cs typeface="Consolas" panose="020B0609020204030204" pitchFamily="49" charset="0"/>
              </a:rPr>
              <a:t>album</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context.Find</a:t>
            </a:r>
            <a:r>
              <a:rPr lang="en-US" dirty="0" smtClean="0">
                <a:latin typeface="Consolas" panose="020B0609020204030204" pitchFamily="49" charset="0"/>
                <a:cs typeface="Consolas" panose="020B0609020204030204" pitchFamily="49" charset="0"/>
              </a:rPr>
              <a:t>(42);</a:t>
            </a:r>
          </a:p>
          <a:p>
            <a:r>
              <a:rPr lang="en-US" dirty="0" err="1" smtClean="0">
                <a:latin typeface="Consolas" panose="020B0609020204030204" pitchFamily="49" charset="0"/>
                <a:cs typeface="Consolas" panose="020B0609020204030204" pitchFamily="49" charset="0"/>
              </a:rPr>
              <a:t>Console.WriteLine</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album.Title</a:t>
            </a:r>
            <a:r>
              <a:rPr lang="en-US" dirty="0" smtClean="0">
                <a:latin typeface="Consolas" panose="020B0609020204030204" pitchFamily="49" charset="0"/>
                <a:cs typeface="Consolas" panose="020B0609020204030204" pitchFamily="49" charset="0"/>
              </a:rPr>
              <a:t>);</a:t>
            </a:r>
          </a:p>
        </p:txBody>
      </p:sp>
      <p:sp>
        <p:nvSpPr>
          <p:cNvPr id="9" name="TextBox 8"/>
          <p:cNvSpPr txBox="1"/>
          <p:nvPr/>
        </p:nvSpPr>
        <p:spPr>
          <a:xfrm>
            <a:off x="858766" y="5260257"/>
            <a:ext cx="5216493"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marL="342900" indent="-342900">
              <a:buFont typeface="+mj-lt"/>
              <a:buAutoNum type="arabicPeriod"/>
            </a:pPr>
            <a:r>
              <a:rPr lang="en-US" dirty="0" err="1" smtClean="0">
                <a:latin typeface="Consolas" panose="020B0609020204030204" pitchFamily="49" charset="0"/>
                <a:cs typeface="Consolas" panose="020B0609020204030204" pitchFamily="49" charset="0"/>
              </a:rPr>
              <a:t>Console.WriteLine</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album.Artist.Name</a:t>
            </a:r>
            <a:r>
              <a:rPr lang="en-US" dirty="0" smtClean="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547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500"/>
                                        <p:tgtEl>
                                          <p:spTgt spid="7">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4763</TotalTime>
  <Words>461</Words>
  <Application>Microsoft Office PowerPoint</Application>
  <PresentationFormat>Widescreen</PresentationFormat>
  <Paragraphs>83</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Consolas</vt:lpstr>
      <vt:lpstr>Segoe</vt:lpstr>
      <vt:lpstr>Segoe UI</vt:lpstr>
      <vt:lpstr>Segoe UI Light</vt:lpstr>
      <vt:lpstr>1_Office Theme</vt:lpstr>
      <vt:lpstr>PowerPoint Presentation</vt:lpstr>
      <vt:lpstr>PowerPoint Presentation</vt:lpstr>
      <vt:lpstr>What have we seen so far?</vt:lpstr>
      <vt:lpstr>Class design</vt:lpstr>
      <vt:lpstr>So, if I wanted to create a relationship…</vt:lpstr>
      <vt:lpstr>Let's just see what happens…</vt:lpstr>
      <vt:lpstr>PowerPoint Presentation</vt:lpstr>
      <vt:lpstr>Why did we get a null reference error?</vt:lpstr>
      <vt:lpstr>Lazy loading in action</vt:lpstr>
      <vt:lpstr>How do we support lazy loading?</vt:lpstr>
      <vt:lpstr>Is that all I need to know?</vt:lpstr>
      <vt:lpstr>How do I solve that?</vt:lpstr>
      <vt:lpstr>One-to-many relationships, for real</vt:lpstr>
      <vt:lpstr>Final one-to-many relationship note</vt:lpstr>
      <vt:lpstr>PowerPoint Presentation</vt:lpstr>
      <vt:lpstr>One-to-one relationships aren't common</vt:lpstr>
      <vt:lpstr>One-to-one relationships</vt:lpstr>
      <vt:lpstr>PowerPoint Presentation</vt:lpstr>
      <vt:lpstr>Many-to-many relationship concepts</vt:lpstr>
      <vt:lpstr>Many-to-many relationships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92</cp:revision>
  <dcterms:created xsi:type="dcterms:W3CDTF">2013-02-15T23:12:42Z</dcterms:created>
  <dcterms:modified xsi:type="dcterms:W3CDTF">2015-01-24T18:42:07Z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