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336" r:id="rId5"/>
    <p:sldId id="374" r:id="rId6"/>
    <p:sldId id="351" r:id="rId7"/>
    <p:sldId id="313" r:id="rId8"/>
    <p:sldId id="314" r:id="rId9"/>
    <p:sldId id="343" r:id="rId10"/>
    <p:sldId id="331" r:id="rId11"/>
    <p:sldId id="352" r:id="rId12"/>
    <p:sldId id="353" r:id="rId13"/>
    <p:sldId id="373" r:id="rId14"/>
    <p:sldId id="354" r:id="rId15"/>
    <p:sldId id="355" r:id="rId16"/>
    <p:sldId id="360" r:id="rId17"/>
    <p:sldId id="361" r:id="rId18"/>
    <p:sldId id="362" r:id="rId19"/>
    <p:sldId id="367" r:id="rId20"/>
    <p:sldId id="333" r:id="rId21"/>
    <p:sldId id="375" r:id="rId22"/>
    <p:sldId id="370" r:id="rId23"/>
    <p:sldId id="372" r:id="rId24"/>
    <p:sldId id="364" r:id="rId25"/>
    <p:sldId id="365" r:id="rId26"/>
    <p:sldId id="366" r:id="rId27"/>
    <p:sldId id="347"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Tulip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69" autoAdjust="0"/>
    <p:restoredTop sz="49314" autoAdjust="0"/>
  </p:normalViewPr>
  <p:slideViewPr>
    <p:cSldViewPr snapToGrid="0">
      <p:cViewPr varScale="1">
        <p:scale>
          <a:sx n="50" d="100"/>
          <a:sy n="50" d="100"/>
        </p:scale>
        <p:origin x="1138" y="4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1/26/2015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1/26/2015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304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2396487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dirty="0" smtClean="0">
                <a:solidFill>
                  <a:schemeClr val="accent6"/>
                </a:solidFill>
              </a:rPr>
              <a:t>Update-Package</a:t>
            </a:r>
            <a:r>
              <a:rPr lang="en-US" kern="1200" dirty="0" smtClean="0"/>
              <a:t> -Reinstall  (reinstall all packages in all projects)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2318670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Create MVC app without identity, Install-package</a:t>
            </a:r>
            <a:r>
              <a:rPr lang="en-US" baseline="0" dirty="0" smtClean="0"/>
              <a:t> </a:t>
            </a:r>
            <a:r>
              <a:rPr lang="en-US" baseline="0" dirty="0" err="1" smtClean="0"/>
              <a:t>entityframework</a:t>
            </a:r>
            <a:endParaRPr lang="en-US" dirty="0" smtClean="0"/>
          </a:p>
          <a:p>
            <a:pPr marL="228600" indent="-228600">
              <a:buAutoNum type="arabicPeriod"/>
            </a:pPr>
            <a:r>
              <a:rPr lang="en-US" dirty="0" smtClean="0"/>
              <a:t>Create MVC app</a:t>
            </a:r>
            <a:r>
              <a:rPr lang="en-US" baseline="0" dirty="0" smtClean="0"/>
              <a:t> with identity, show it already exists. Show how to upgrade, remove, reinstall.</a:t>
            </a:r>
          </a:p>
          <a:p>
            <a:pPr marL="685800" lvl="1" indent="-228600">
              <a:buAutoNum type="arabicPeriod"/>
            </a:pPr>
            <a:r>
              <a:rPr lang="en-US" kern="1200" dirty="0" smtClean="0">
                <a:solidFill>
                  <a:schemeClr val="accent6"/>
                </a:solidFill>
              </a:rPr>
              <a:t>Update-Package </a:t>
            </a:r>
            <a:r>
              <a:rPr lang="en-US" kern="1200" dirty="0" err="1" smtClean="0">
                <a:solidFill>
                  <a:schemeClr val="accent6"/>
                </a:solidFill>
              </a:rPr>
              <a:t>EntityFramework</a:t>
            </a:r>
            <a:r>
              <a:rPr lang="en-US" kern="1200" dirty="0" smtClean="0">
                <a:solidFill>
                  <a:schemeClr val="accent6"/>
                </a:solidFill>
              </a:rPr>
              <a:t> (maybe</a:t>
            </a:r>
            <a:r>
              <a:rPr lang="en-US" kern="1200" baseline="0" dirty="0" smtClean="0">
                <a:solidFill>
                  <a:schemeClr val="accent6"/>
                </a:solidFill>
              </a:rPr>
              <a:t> –pre if </a:t>
            </a:r>
            <a:r>
              <a:rPr lang="en-US" kern="1200" baseline="0" dirty="0" err="1" smtClean="0">
                <a:solidFill>
                  <a:schemeClr val="accent6"/>
                </a:solidFill>
              </a:rPr>
              <a:t>theres</a:t>
            </a:r>
            <a:r>
              <a:rPr lang="en-US" kern="1200" baseline="0" dirty="0" smtClean="0">
                <a:solidFill>
                  <a:schemeClr val="accent6"/>
                </a:solidFill>
              </a:rPr>
              <a:t> time)</a:t>
            </a:r>
          </a:p>
          <a:p>
            <a:pPr marL="685800" lvl="1"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1162175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732209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Create a new console app</a:t>
            </a:r>
          </a:p>
          <a:p>
            <a:pPr marL="228600" indent="-228600">
              <a:buAutoNum type="arabicPeriod"/>
            </a:pPr>
            <a:r>
              <a:rPr lang="en-US" dirty="0" smtClean="0"/>
              <a:t>Install-package EF</a:t>
            </a:r>
          </a:p>
          <a:p>
            <a:pPr marL="228600" indent="-228600">
              <a:buAutoNum type="arabicPeriod"/>
            </a:pPr>
            <a:r>
              <a:rPr lang="en-US" baseline="0" dirty="0" smtClean="0"/>
              <a:t>Add class</a:t>
            </a:r>
          </a:p>
          <a:p>
            <a:pPr marL="228600" indent="-228600">
              <a:buAutoNum type="arabicPeriod"/>
            </a:pPr>
            <a:endParaRPr lang="en-US" baseline="0" dirty="0" smtClean="0"/>
          </a:p>
          <a:p>
            <a:pPr lvl="1"/>
            <a:r>
              <a:rPr lang="en-US" sz="1200" kern="1200" dirty="0" smtClean="0">
                <a:solidFill>
                  <a:schemeClr val="tx1"/>
                </a:solidFill>
                <a:latin typeface="+mn-lt"/>
                <a:ea typeface="+mn-ea"/>
                <a:cs typeface="+mn-cs"/>
              </a:rPr>
              <a:t>public class Album</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string Title { get; set; }</a:t>
            </a:r>
          </a:p>
          <a:p>
            <a:pPr lvl="1"/>
            <a:r>
              <a:rPr lang="en-US" sz="1200" kern="1200" dirty="0" smtClean="0">
                <a:solidFill>
                  <a:schemeClr val="tx1"/>
                </a:solidFill>
                <a:latin typeface="+mn-lt"/>
                <a:ea typeface="+mn-ea"/>
                <a:cs typeface="+mn-cs"/>
              </a:rPr>
              <a:t>        public decimal Price { get; set; }</a:t>
            </a:r>
          </a:p>
          <a:p>
            <a:pPr lvl="1"/>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a:t>
            </a: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public class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DbContext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DbSet</a:t>
            </a:r>
            <a:r>
              <a:rPr lang="en-US" sz="1200" kern="1200" dirty="0" smtClean="0">
                <a:solidFill>
                  <a:schemeClr val="tx1"/>
                </a:solidFill>
                <a:latin typeface="+mn-lt"/>
                <a:ea typeface="+mn-ea"/>
                <a:cs typeface="+mn-cs"/>
              </a:rPr>
              <a:t>&lt;Album&gt; Albums { get; set; }</a:t>
            </a:r>
          </a:p>
          <a:p>
            <a:r>
              <a:rPr lang="en-US" sz="1200" kern="1200" dirty="0" smtClean="0">
                <a:solidFill>
                  <a:schemeClr val="tx1"/>
                </a:solidFill>
                <a:latin typeface="+mn-lt"/>
                <a:ea typeface="+mn-ea"/>
                <a:cs typeface="+mn-cs"/>
              </a:rPr>
              <a:t>    }</a:t>
            </a:r>
            <a:endParaRPr lang="en-US" baseline="0" dirty="0" smtClean="0"/>
          </a:p>
          <a:p>
            <a:pPr marL="0" indent="0">
              <a:buNone/>
            </a:pPr>
            <a:r>
              <a:rPr lang="en-US" baseline="0" dirty="0" smtClean="0"/>
              <a:t>4. Run the app. Explain the database is created because of connection string in the name in </a:t>
            </a:r>
            <a:r>
              <a:rPr lang="en-US" baseline="0" dirty="0" err="1" smtClean="0"/>
              <a:t>DbContext</a:t>
            </a:r>
            <a:endParaRPr lang="en-US" baseline="0" dirty="0" smtClean="0"/>
          </a:p>
          <a:p>
            <a:pPr marL="0" indent="0">
              <a:buNone/>
            </a:pPr>
            <a:r>
              <a:rPr lang="en-US" baseline="0" dirty="0" smtClean="0"/>
              <a:t>5. If </a:t>
            </a:r>
            <a:r>
              <a:rPr lang="en-US" baseline="0" dirty="0" err="1" smtClean="0"/>
              <a:t>DbContext</a:t>
            </a:r>
            <a:r>
              <a:rPr lang="en-US" baseline="0" dirty="0" smtClean="0"/>
              <a:t> doesn’t have a connect string, we look for the name of the context class connection string.</a:t>
            </a:r>
          </a:p>
          <a:p>
            <a:pPr marL="0" indent="0">
              <a:buNone/>
            </a:pPr>
            <a:r>
              <a:rPr lang="en-US" baseline="0" dirty="0" smtClean="0"/>
              <a:t>If that’s not found, we try to create </a:t>
            </a:r>
            <a:r>
              <a:rPr lang="en-US" baseline="0" dirty="0" err="1" smtClean="0"/>
              <a:t>SQLExpress</a:t>
            </a:r>
            <a:r>
              <a:rPr lang="en-US" baseline="0" dirty="0" smtClean="0"/>
              <a:t>, local </a:t>
            </a:r>
            <a:r>
              <a:rPr lang="en-US" baseline="0" dirty="0" err="1" smtClean="0"/>
              <a:t>db</a:t>
            </a:r>
            <a:r>
              <a:rPr lang="en-US" baseline="0" dirty="0" smtClean="0"/>
              <a:t> 12, local </a:t>
            </a:r>
            <a:r>
              <a:rPr lang="en-US" baseline="0" dirty="0" err="1" smtClean="0"/>
              <a:t>db</a:t>
            </a:r>
            <a:r>
              <a:rPr lang="en-US" baseline="0" dirty="0" smtClean="0"/>
              <a:t> 11</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 HOW TO STORE CREDENTIALS as a best practice?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 name will be that of the connection string name, </a:t>
            </a:r>
            <a:r>
              <a:rPr lang="en-US" dirty="0" err="1" smtClean="0"/>
              <a:t>ie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Security=True</a:t>
            </a:r>
          </a:p>
          <a:p>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base("</a:t>
            </a:r>
            <a:r>
              <a:rPr lang="en-US" sz="1200" kern="1200" dirty="0" err="1" smtClean="0">
                <a:solidFill>
                  <a:schemeClr val="tx1"/>
                </a:solidFill>
                <a:latin typeface="+mn-lt"/>
                <a:ea typeface="+mn-ea"/>
                <a:cs typeface="+mn-cs"/>
              </a:rPr>
              <a:t>MusicStoreConnection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79899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Connection string can be double slash</a:t>
            </a:r>
          </a:p>
          <a:p>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a:t>
            </a:r>
            <a:r>
              <a:rPr lang="en-US" dirty="0" err="1" smtClean="0"/>
              <a:t>True;MultipleActiveResultSets</a:t>
            </a:r>
            <a:r>
              <a:rPr lang="en-US" dirty="0" smtClean="0"/>
              <a:t>=True“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1249411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a:p>
            <a:pPr marL="228600" indent="-228600">
              <a:buAutoNum type="arabicPeriod"/>
            </a:pPr>
            <a:r>
              <a:rPr lang="en-US" sz="1200" kern="1200" dirty="0" smtClean="0">
                <a:solidFill>
                  <a:schemeClr val="tx1"/>
                </a:solidFill>
                <a:latin typeface="+mn-lt"/>
                <a:ea typeface="+mn-ea"/>
                <a:cs typeface="+mn-cs"/>
              </a:rPr>
              <a:t>Demo how to see connection info (</a:t>
            </a:r>
            <a:r>
              <a:rPr lang="en-US" sz="1200" kern="1200" dirty="0" err="1" smtClean="0">
                <a:solidFill>
                  <a:schemeClr val="tx1"/>
                </a:solidFill>
                <a:latin typeface="+mn-lt"/>
                <a:ea typeface="+mn-ea"/>
                <a:cs typeface="+mn-cs"/>
              </a:rPr>
              <a:t>wheres</a:t>
            </a:r>
            <a:r>
              <a:rPr lang="en-US" sz="1200" kern="1200" dirty="0" smtClean="0">
                <a:solidFill>
                  <a:schemeClr val="tx1"/>
                </a:solidFill>
                <a:latin typeface="+mn-lt"/>
                <a:ea typeface="+mn-ea"/>
                <a:cs typeface="+mn-cs"/>
              </a:rPr>
              <a:t> our connect string coming from?!)</a:t>
            </a:r>
          </a:p>
          <a:p>
            <a:r>
              <a:rPr lang="en-US" sz="1200" kern="120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context.Database.Log</a:t>
            </a:r>
            <a:r>
              <a:rPr lang="en-US" sz="1200" kern="1200" dirty="0" smtClean="0">
                <a:solidFill>
                  <a:schemeClr val="tx1"/>
                </a:solidFill>
                <a:latin typeface="+mn-lt"/>
                <a:ea typeface="+mn-ea"/>
                <a:cs typeface="+mn-cs"/>
              </a:rPr>
              <a:t> = s =&gt;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context.Database.Connection.ConnectionString</a:t>
            </a:r>
            <a:r>
              <a:rPr lang="en-US" sz="1200" kern="1200" dirty="0" smtClean="0">
                <a:solidFill>
                  <a:schemeClr val="tx1"/>
                </a:solidFill>
                <a:latin typeface="+mn-lt"/>
                <a:ea typeface="+mn-ea"/>
                <a:cs typeface="+mn-cs"/>
              </a:rPr>
              <a:t>);</a:t>
            </a:r>
            <a:endParaRPr lang="en-US" baseline="0" dirty="0" smtClean="0"/>
          </a:p>
          <a:p>
            <a:pPr marL="228600" indent="-228600">
              <a:buAutoNum type="arabicPeriod"/>
            </a:pPr>
            <a:r>
              <a:rPr lang="en-US" dirty="0" err="1" smtClean="0"/>
              <a:t>Sql</a:t>
            </a:r>
            <a:r>
              <a:rPr lang="en-US" dirty="0" smtClean="0"/>
              <a:t> server object explorer</a:t>
            </a:r>
          </a:p>
          <a:p>
            <a:pPr marL="228600" indent="-228600">
              <a:buAutoNum type="arabicPeriod"/>
            </a:pP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localdb</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MSSQLLocalDB</a:t>
            </a:r>
            <a:r>
              <a:rPr lang="en-US" sz="1200" b="0" i="0" kern="1200" dirty="0" smtClean="0">
                <a:solidFill>
                  <a:schemeClr val="tx1"/>
                </a:solidFill>
                <a:effectLst/>
                <a:latin typeface="+mn-lt"/>
                <a:ea typeface="+mn-ea"/>
                <a:cs typeface="+mn-cs"/>
              </a:rPr>
              <a:t> (used as of v12</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2014)</a:t>
            </a:r>
          </a:p>
          <a:p>
            <a:pPr marL="228600" indent="-228600">
              <a:buAutoNum type="arabicPeriod"/>
            </a:pPr>
            <a:r>
              <a:rPr lang="en-US" dirty="0" smtClean="0"/>
              <a:t>(</a:t>
            </a:r>
            <a:r>
              <a:rPr lang="en-US" dirty="0" err="1" smtClean="0"/>
              <a:t>localdb</a:t>
            </a:r>
            <a:r>
              <a:rPr lang="en-US" dirty="0" smtClean="0"/>
              <a:t>)\\v11.0</a:t>
            </a:r>
          </a:p>
          <a:p>
            <a:pPr marL="0" indent="0">
              <a:buNone/>
            </a:pPr>
            <a:endParaRPr lang="en-US" dirty="0" smtClean="0"/>
          </a:p>
          <a:p>
            <a:pPr marL="0" indent="0">
              <a:buNone/>
            </a:pPr>
            <a:r>
              <a:rPr lang="en-US" dirty="0" smtClean="0"/>
              <a:t>What versions</a:t>
            </a:r>
            <a:r>
              <a:rPr lang="en-US" baseline="0" dirty="0" smtClean="0"/>
              <a:t> are on my machine?</a:t>
            </a:r>
          </a:p>
          <a:p>
            <a:pPr marL="0" indent="0">
              <a:buNone/>
            </a:pPr>
            <a:r>
              <a:rPr lang="en-US" dirty="0" smtClean="0"/>
              <a:t>C:\Users\adam&gt; </a:t>
            </a:r>
            <a:r>
              <a:rPr lang="en-US" dirty="0" err="1" smtClean="0"/>
              <a:t>sqllocaldb</a:t>
            </a:r>
            <a:r>
              <a:rPr lang="en-US" dirty="0" smtClean="0"/>
              <a:t> v</a:t>
            </a:r>
          </a:p>
          <a:p>
            <a:pPr marL="0" indent="0">
              <a:buNone/>
            </a:pPr>
            <a:r>
              <a:rPr lang="en-US" dirty="0" smtClean="0"/>
              <a:t>Microsoft SQL Server 2012 (11.0.3000.0)</a:t>
            </a:r>
          </a:p>
          <a:p>
            <a:pPr marL="0" indent="0">
              <a:buNone/>
            </a:pPr>
            <a:r>
              <a:rPr lang="en-US" dirty="0" smtClean="0"/>
              <a:t>Microsoft SQL Server 2014 (12.0.2000.8)</a:t>
            </a:r>
          </a:p>
          <a:p>
            <a:pPr marL="0" indent="0">
              <a:buNone/>
            </a:pPr>
            <a:endParaRPr lang="en-US" dirty="0" smtClean="0"/>
          </a:p>
          <a:p>
            <a:pPr marL="0" indent="0">
              <a:buNone/>
            </a:pPr>
            <a:endParaRPr lang="en-US" dirty="0" smtClean="0"/>
          </a:p>
          <a:p>
            <a:pPr marL="0" indent="0">
              <a:buNone/>
            </a:pPr>
            <a:r>
              <a:rPr lang="en-US" dirty="0" smtClean="0"/>
              <a:t>Lets</a:t>
            </a:r>
            <a:r>
              <a:rPr lang="en-US" baseline="0" dirty="0" smtClean="0"/>
              <a:t> create a connection string for a local folder.</a:t>
            </a:r>
          </a:p>
          <a:p>
            <a:pPr marL="0" indent="0">
              <a:buNone/>
            </a:pPr>
            <a:endParaRPr lang="en-US" baseline="0" dirty="0" smtClean="0"/>
          </a:p>
          <a:p>
            <a:pPr marL="0" indent="0">
              <a:buNone/>
            </a:pPr>
            <a:r>
              <a:rPr lang="en-US" baseline="0" dirty="0" smtClean="0"/>
              <a:t>Viewing SQL (one way) via </a:t>
            </a:r>
            <a:r>
              <a:rPr lang="en-US" baseline="0" dirty="0" err="1" smtClean="0"/>
              <a:t>sql</a:t>
            </a:r>
            <a:r>
              <a:rPr lang="en-US" baseline="0" dirty="0" smtClean="0"/>
              <a:t> connection manager and </a:t>
            </a:r>
            <a:r>
              <a:rPr lang="en-US" baseline="0" dirty="0" err="1" smtClean="0"/>
              <a:t>db</a:t>
            </a:r>
            <a:r>
              <a:rPr lang="en-US" baseline="0" dirty="0" smtClean="0"/>
              <a:t> project. Maybe show this in migrations?</a:t>
            </a:r>
          </a:p>
          <a:p>
            <a:pPr marL="0" indent="0">
              <a:buNone/>
            </a:pPr>
            <a:endParaRPr lang="en-US" baseline="0" dirty="0" smtClean="0"/>
          </a:p>
          <a:p>
            <a:pPr marL="0" indent="0">
              <a:buNone/>
            </a:pPr>
            <a:r>
              <a:rPr lang="en-US" dirty="0" err="1" smtClean="0"/>
              <a:t>Database.SetInitializer</a:t>
            </a:r>
            <a:r>
              <a:rPr lang="en-US" dirty="0" smtClean="0"/>
              <a:t>&lt;</a:t>
            </a:r>
            <a:r>
              <a:rPr lang="en-US" dirty="0" err="1" smtClean="0"/>
              <a:t>MusicStoreContext</a:t>
            </a:r>
            <a:r>
              <a:rPr lang="en-US" dirty="0" smtClean="0"/>
              <a:t>&gt;(new </a:t>
            </a:r>
            <a:r>
              <a:rPr lang="en-US" dirty="0" err="1" smtClean="0"/>
              <a:t>CreateDatabaseIfNotExists</a:t>
            </a:r>
            <a:r>
              <a:rPr lang="en-US" dirty="0" smtClean="0"/>
              <a:t>&lt;</a:t>
            </a:r>
            <a:r>
              <a:rPr lang="en-US" dirty="0" err="1" smtClean="0"/>
              <a:t>MusicStoreContext</a:t>
            </a:r>
            <a:r>
              <a:rPr lang="en-US" dirty="0" smtClean="0"/>
              <a:t>&gt;());</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&lt;</a:t>
            </a:r>
            <a:r>
              <a:rPr lang="en-US" dirty="0" err="1" smtClean="0"/>
              <a:t>appSettings</a:t>
            </a:r>
            <a:r>
              <a:rPr lang="en-US" dirty="0" smtClean="0"/>
              <a:t>&gt;</a:t>
            </a:r>
          </a:p>
          <a:p>
            <a:pPr marL="0" indent="0">
              <a:buNone/>
            </a:pPr>
            <a:r>
              <a:rPr lang="en-US" dirty="0" smtClean="0"/>
              <a:t>        &lt;add key="</a:t>
            </a:r>
            <a:r>
              <a:rPr lang="en-US" dirty="0" err="1" smtClean="0"/>
              <a:t>DatabaseInitializerForType</a:t>
            </a:r>
            <a:r>
              <a:rPr lang="en-US" dirty="0" smtClean="0"/>
              <a:t> </a:t>
            </a:r>
            <a:r>
              <a:rPr lang="en-US" dirty="0" err="1" smtClean="0"/>
              <a:t>SchoolDataLayer.SchoolDBContext</a:t>
            </a:r>
            <a:r>
              <a:rPr lang="en-US" dirty="0" smtClean="0"/>
              <a:t>, </a:t>
            </a:r>
            <a:r>
              <a:rPr lang="en-US" dirty="0" err="1" smtClean="0"/>
              <a:t>SchoolDataLayer</a:t>
            </a:r>
            <a:r>
              <a:rPr lang="en-US" dirty="0" smtClean="0"/>
              <a:t>"         </a:t>
            </a:r>
          </a:p>
          <a:p>
            <a:pPr marL="0" indent="0">
              <a:buNone/>
            </a:pPr>
            <a:r>
              <a:rPr lang="en-US" dirty="0" smtClean="0"/>
              <a:t>            value="System.Data.Entity.DropCreateDatabaseAlways`1[[</a:t>
            </a:r>
            <a:r>
              <a:rPr lang="en-US" dirty="0" err="1" smtClean="0"/>
              <a:t>SchoolDataLayer.SchoolDBContext</a:t>
            </a:r>
            <a:r>
              <a:rPr lang="en-US" dirty="0" smtClean="0"/>
              <a:t>, </a:t>
            </a:r>
            <a:r>
              <a:rPr lang="en-US" dirty="0" err="1" smtClean="0"/>
              <a:t>SchoolDataLayer</a:t>
            </a:r>
            <a:r>
              <a:rPr lang="en-US" dirty="0" smtClean="0"/>
              <a:t>]], </a:t>
            </a:r>
            <a:r>
              <a:rPr lang="en-US" dirty="0" err="1" smtClean="0"/>
              <a:t>EntityFramework</a:t>
            </a:r>
            <a:r>
              <a:rPr lang="en-US" dirty="0" smtClean="0"/>
              <a:t>" /&gt;</a:t>
            </a:r>
          </a:p>
          <a:p>
            <a:pPr marL="0" indent="0">
              <a:buNone/>
            </a:pPr>
            <a:r>
              <a:rPr lang="en-US" dirty="0" smtClean="0"/>
              <a:t>&lt;/</a:t>
            </a:r>
            <a:r>
              <a:rPr lang="en-US" dirty="0" err="1" smtClean="0"/>
              <a:t>appSettings</a:t>
            </a:r>
            <a:r>
              <a:rPr lang="en-US" dirty="0" smtClean="0"/>
              <a:t>&gt;</a:t>
            </a:r>
          </a:p>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2560931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//View queries</a:t>
            </a:r>
          </a:p>
          <a:p>
            <a:r>
              <a:rPr lang="en-US" sz="1200" kern="1200" dirty="0" err="1" smtClean="0">
                <a:solidFill>
                  <a:schemeClr val="tx1"/>
                </a:solidFill>
                <a:latin typeface="+mn-lt"/>
                <a:ea typeface="+mn-ea"/>
                <a:cs typeface="+mn-cs"/>
              </a:rPr>
              <a:t>context.Database.Log</a:t>
            </a:r>
            <a:r>
              <a:rPr lang="en-US" sz="1200" kern="1200" dirty="0" smtClean="0">
                <a:solidFill>
                  <a:schemeClr val="tx1"/>
                </a:solidFill>
                <a:latin typeface="+mn-lt"/>
                <a:ea typeface="+mn-ea"/>
                <a:cs typeface="+mn-cs"/>
              </a:rPr>
              <a:t> = s =&gt;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//Log connection</a:t>
            </a:r>
          </a:p>
          <a:p>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context.Database.Connection.ConnectionString</a:t>
            </a:r>
            <a:r>
              <a:rPr lang="en-US" sz="1200" kern="1200" dirty="0" smtClean="0">
                <a:solidFill>
                  <a:schemeClr val="tx1"/>
                </a:solidFill>
                <a:latin typeface="+mn-lt"/>
                <a:ea typeface="+mn-ea"/>
                <a:cs typeface="+mn-cs"/>
              </a:rPr>
              <a:t>);</a:t>
            </a:r>
          </a:p>
          <a:p>
            <a:endParaRPr lang="en-US" dirty="0" smtClean="0"/>
          </a:p>
          <a:p>
            <a:r>
              <a:rPr lang="en-US" dirty="0" smtClean="0"/>
              <a:t>Using glimpse</a:t>
            </a:r>
          </a:p>
          <a:p>
            <a:r>
              <a:rPr lang="en-US" dirty="0" smtClean="0"/>
              <a:t>Install-package</a:t>
            </a:r>
            <a:r>
              <a:rPr lang="en-US" baseline="0" dirty="0" smtClean="0"/>
              <a:t> glimpse.mvc5</a:t>
            </a:r>
          </a:p>
          <a:p>
            <a:r>
              <a:rPr lang="en-US" baseline="0" dirty="0" smtClean="0"/>
              <a:t>install-package </a:t>
            </a:r>
            <a:r>
              <a:rPr lang="en-US" baseline="0" dirty="0" err="1" smtClean="0"/>
              <a:t>glimpse.entityframework</a:t>
            </a:r>
            <a:endParaRPr lang="en-US" baseline="0" dirty="0" smtClean="0"/>
          </a:p>
          <a:p>
            <a:endParaRPr lang="en-US" baseline="0" dirty="0" smtClean="0"/>
          </a:p>
          <a:p>
            <a:r>
              <a:rPr lang="en-US" baseline="0" dirty="0" smtClean="0"/>
              <a:t>Inside the </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entityFramework</a:t>
            </a:r>
            <a:r>
              <a:rPr lang="en-US" sz="1200" kern="1200" dirty="0" smtClean="0">
                <a:solidFill>
                  <a:schemeClr val="tx1"/>
                </a:solidFill>
                <a:latin typeface="+mn-lt"/>
                <a:ea typeface="+mn-ea"/>
                <a:cs typeface="+mn-cs"/>
              </a:rPr>
              <a:t>&gt; element</a:t>
            </a:r>
            <a:endParaRPr lang="en-US" baseline="0" dirty="0" smtClean="0"/>
          </a:p>
          <a:p>
            <a:pPr rtl="0" fontAlgn="base"/>
            <a:r>
              <a:rPr lang="en-US" sz="1200" b="0" i="0" kern="1200" dirty="0" smtClean="0">
                <a:solidFill>
                  <a:schemeClr val="tx1"/>
                </a:solidFill>
                <a:effectLst/>
                <a:latin typeface="+mn-lt"/>
                <a:ea typeface="+mn-ea"/>
                <a:cs typeface="+mn-cs"/>
              </a:rPr>
              <a:t>&lt;interceptors&gt;</a:t>
            </a:r>
          </a:p>
          <a:p>
            <a:pPr rtl="0" fontAlgn="base"/>
            <a:r>
              <a:rPr lang="en-US" sz="1200" b="0" i="0" kern="1200" dirty="0" smtClean="0">
                <a:solidFill>
                  <a:schemeClr val="tx1"/>
                </a:solidFill>
                <a:effectLst/>
                <a:latin typeface="+mn-lt"/>
                <a:ea typeface="+mn-ea"/>
                <a:cs typeface="+mn-cs"/>
              </a:rPr>
              <a:t>  &lt;interceptor type="</a:t>
            </a:r>
            <a:r>
              <a:rPr lang="en-US" sz="1200" b="0" i="0" kern="1200" dirty="0" err="1" smtClean="0">
                <a:solidFill>
                  <a:schemeClr val="tx1"/>
                </a:solidFill>
                <a:effectLst/>
                <a:latin typeface="+mn-lt"/>
                <a:ea typeface="+mn-ea"/>
                <a:cs typeface="+mn-cs"/>
              </a:rPr>
              <a:t>System.Data.Entity.Infrastructure.Interception.DatabaseLogger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EntityFramework</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&lt;parameter value=“MyAppsOutput.txt"/&gt;</a:t>
            </a:r>
          </a:p>
          <a:p>
            <a:pPr rtl="0" fontAlgn="base"/>
            <a:r>
              <a:rPr lang="en-US" sz="1200" b="0" i="0" kern="1200" dirty="0" smtClean="0">
                <a:solidFill>
                  <a:schemeClr val="tx1"/>
                </a:solidFill>
                <a:effectLst/>
                <a:latin typeface="+mn-lt"/>
                <a:ea typeface="+mn-ea"/>
                <a:cs typeface="+mn-cs"/>
              </a:rPr>
              <a:t>      &lt;parameter value="true" type="</a:t>
            </a:r>
            <a:r>
              <a:rPr lang="en-US" sz="1200" b="0" i="0" kern="1200" dirty="0" err="1" smtClean="0">
                <a:solidFill>
                  <a:schemeClr val="tx1"/>
                </a:solidFill>
                <a:effectLst/>
                <a:latin typeface="+mn-lt"/>
                <a:ea typeface="+mn-ea"/>
                <a:cs typeface="+mn-cs"/>
              </a:rPr>
              <a:t>System.Boolean</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&lt;/interceptor&gt;</a:t>
            </a:r>
          </a:p>
          <a:p>
            <a:pPr rtl="0" fontAlgn="base"/>
            <a:r>
              <a:rPr lang="en-US" sz="1200" b="0" i="0" kern="1200" dirty="0" smtClean="0">
                <a:solidFill>
                  <a:schemeClr val="tx1"/>
                </a:solidFill>
                <a:effectLst/>
                <a:latin typeface="+mn-lt"/>
                <a:ea typeface="+mn-ea"/>
                <a:cs typeface="+mn-cs"/>
              </a:rPr>
              <a:t>&lt;/interceptors&gt;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99738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21245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2520240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baseline="0" dirty="0" smtClean="0">
                <a:solidFill>
                  <a:schemeClr val="tx1"/>
                </a:solidFill>
                <a:latin typeface="+mn-lt"/>
                <a:ea typeface="+mn-ea"/>
                <a:cs typeface="+mn-cs"/>
              </a:rPr>
              <a:t>Look briefly at </a:t>
            </a:r>
            <a:r>
              <a:rPr lang="en-US" sz="1200" kern="1200" baseline="0" dirty="0" smtClean="0">
                <a:solidFill>
                  <a:schemeClr val="tx1"/>
                </a:solidFill>
                <a:latin typeface="+mn-lt"/>
                <a:ea typeface="+mn-ea"/>
                <a:cs typeface="+mn-cs"/>
              </a:rPr>
              <a:t>dialog</a:t>
            </a:r>
          </a:p>
          <a:p>
            <a:pPr marL="228600" indent="-228600">
              <a:buAutoNum type="arabicPeriod"/>
            </a:pPr>
            <a:r>
              <a:rPr lang="en-US" sz="1200" kern="1200" baseline="0" dirty="0" smtClean="0">
                <a:solidFill>
                  <a:schemeClr val="tx1"/>
                </a:solidFill>
                <a:latin typeface="+mn-lt"/>
                <a:ea typeface="+mn-ea"/>
                <a:cs typeface="+mn-cs"/>
              </a:rPr>
              <a:t>Choose </a:t>
            </a:r>
            <a:r>
              <a:rPr lang="en-US" sz="1200" kern="1200" baseline="0" dirty="0" smtClean="0">
                <a:solidFill>
                  <a:schemeClr val="tx1"/>
                </a:solidFill>
                <a:latin typeface="+mn-lt"/>
                <a:ea typeface="+mn-ea"/>
                <a:cs typeface="+mn-cs"/>
              </a:rPr>
              <a:t>an existing database with music store information in </a:t>
            </a:r>
            <a:r>
              <a:rPr lang="en-US" sz="1200" kern="1200" baseline="0" dirty="0" smtClean="0">
                <a:solidFill>
                  <a:schemeClr val="tx1"/>
                </a:solidFill>
                <a:latin typeface="+mn-lt"/>
                <a:ea typeface="+mn-ea"/>
                <a:cs typeface="+mn-cs"/>
              </a:rPr>
              <a:t>it and reverse engineer it. Will revisit on fluent </a:t>
            </a:r>
            <a:r>
              <a:rPr lang="en-US" sz="1200" kern="1200" baseline="0" dirty="0" err="1" smtClean="0">
                <a:solidFill>
                  <a:schemeClr val="tx1"/>
                </a:solidFill>
                <a:latin typeface="+mn-lt"/>
                <a:ea typeface="+mn-ea"/>
                <a:cs typeface="+mn-cs"/>
              </a:rPr>
              <a:t>api</a:t>
            </a:r>
            <a:r>
              <a:rPr lang="en-US" sz="1200" kern="1200" baseline="0" dirty="0" smtClean="0">
                <a:solidFill>
                  <a:schemeClr val="tx1"/>
                </a:solidFill>
                <a:latin typeface="+mn-lt"/>
                <a:ea typeface="+mn-ea"/>
                <a:cs typeface="+mn-cs"/>
              </a:rPr>
              <a:t>?</a:t>
            </a:r>
          </a:p>
          <a:p>
            <a:pPr marL="228600" indent="-228600">
              <a:buAutoNum type="arabicPeriod"/>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67233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7750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Talk about </a:t>
            </a:r>
            <a:r>
              <a:rPr lang="en-US" baseline="0" dirty="0" err="1" smtClean="0"/>
              <a:t>nuget</a:t>
            </a:r>
            <a:r>
              <a:rPr lang="en-US" baseline="0" dirty="0" smtClean="0"/>
              <a:t> packages, upgrading, rolling back, etc.</a:t>
            </a:r>
          </a:p>
          <a:p>
            <a:endParaRPr lang="en-US" dirty="0" smtClean="0"/>
          </a:p>
          <a:p>
            <a:r>
              <a:rPr lang="en-US" sz="1200" b="0" i="0" kern="1200" dirty="0" smtClean="0">
                <a:solidFill>
                  <a:schemeClr val="tx1"/>
                </a:solidFill>
                <a:effectLst/>
                <a:latin typeface="+mn-lt"/>
                <a:ea typeface="+mn-ea"/>
                <a:cs typeface="+mn-cs"/>
              </a:rPr>
              <a:t>IBM supplies ADO.NET data providers for access to DB2, Informix, and U2 databases.</a:t>
            </a:r>
          </a:p>
          <a:p>
            <a:endParaRPr lang="en-US" dirty="0" smtClean="0"/>
          </a:p>
          <a:p>
            <a:r>
              <a:rPr lang="en-US" dirty="0" smtClean="0"/>
              <a:t>Any ADO.NET Data Provider?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1247555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4025094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logs.msdn.com/b/adonet/"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jp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8.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gif"/><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gif"/><Relationship Id="rId9" Type="http://schemas.openxmlformats.org/officeDocument/2006/relationships/image" Target="../media/image15.gif"/><Relationship Id="rId1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Implementing </a:t>
            </a:r>
            <a:r>
              <a:rPr lang="en-US" sz="4000" dirty="0"/>
              <a:t>Entity Framework with MVC Jump Start</a:t>
            </a:r>
          </a:p>
        </p:txBody>
      </p:sp>
      <p:sp>
        <p:nvSpPr>
          <p:cNvPr id="5" name="Subtitle 3"/>
          <p:cNvSpPr>
            <a:spLocks noGrp="1"/>
          </p:cNvSpPr>
          <p:nvPr>
            <p:ph type="subTitle" idx="1"/>
          </p:nvPr>
        </p:nvSpPr>
        <p:spPr>
          <a:xfrm>
            <a:off x="193271" y="5132437"/>
            <a:ext cx="8409867" cy="1460779"/>
          </a:xfrm>
        </p:spPr>
        <p:txBody>
          <a:bodyPr/>
          <a:lstStyle/>
          <a:p>
            <a:r>
              <a:rPr lang="en-US" dirty="0" smtClean="0"/>
              <a:t>Christopher Harrison | Content Developer, Microsoft</a:t>
            </a:r>
          </a:p>
          <a:p>
            <a:r>
              <a:rPr lang="en-US" dirty="0"/>
              <a:t>Adam Tuliper | Technical Evangelist, </a:t>
            </a:r>
            <a:r>
              <a:rPr lang="en-US" dirty="0" smtClean="0"/>
              <a:t>Microsoft</a:t>
            </a:r>
            <a:endParaRPr lang="en-US" dirty="0"/>
          </a:p>
        </p:txBody>
      </p:sp>
    </p:spTree>
    <p:extLst>
      <p:ext uri="{BB962C8B-B14F-4D97-AF65-F5344CB8AC3E}">
        <p14:creationId xmlns:p14="http://schemas.microsoft.com/office/powerpoint/2010/main" val="3173853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a:t>
            </a:r>
            <a:endParaRPr lang="en-US" dirty="0"/>
          </a:p>
        </p:txBody>
      </p:sp>
      <p:sp>
        <p:nvSpPr>
          <p:cNvPr id="3" name="Content Placeholder 2"/>
          <p:cNvSpPr>
            <a:spLocks noGrp="1"/>
          </p:cNvSpPr>
          <p:nvPr>
            <p:ph sz="quarter" idx="10"/>
          </p:nvPr>
        </p:nvSpPr>
        <p:spPr/>
        <p:txBody>
          <a:bodyPr/>
          <a:lstStyle/>
          <a:p>
            <a:endParaRPr lang="en-US" dirty="0"/>
          </a:p>
        </p:txBody>
      </p:sp>
      <p:sp>
        <p:nvSpPr>
          <p:cNvPr id="4" name="Rounded Rectangle 3"/>
          <p:cNvSpPr/>
          <p:nvPr/>
        </p:nvSpPr>
        <p:spPr>
          <a:xfrm>
            <a:off x="2931336" y="2754441"/>
            <a:ext cx="1798820" cy="1663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LINQ to Entities</a:t>
            </a:r>
            <a:endParaRPr lang="en-US" dirty="0"/>
          </a:p>
        </p:txBody>
      </p:sp>
      <p:sp>
        <p:nvSpPr>
          <p:cNvPr id="5" name="Rounded Rectangle 4"/>
          <p:cNvSpPr/>
          <p:nvPr/>
        </p:nvSpPr>
        <p:spPr>
          <a:xfrm>
            <a:off x="5242320" y="2754441"/>
            <a:ext cx="1798820" cy="1663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 to query, execute</a:t>
            </a:r>
            <a:endParaRPr lang="en-US" dirty="0"/>
          </a:p>
        </p:txBody>
      </p:sp>
      <p:pic>
        <p:nvPicPr>
          <p:cNvPr id="1026" name="Picture 2" descr="Entity Framework Architectura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739" y="961369"/>
            <a:ext cx="5335178" cy="498097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7533302" y="2754441"/>
            <a:ext cx="1798820" cy="1663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results to entities</a:t>
            </a:r>
            <a:endParaRPr lang="en-US" dirty="0"/>
          </a:p>
        </p:txBody>
      </p:sp>
      <p:sp>
        <p:nvSpPr>
          <p:cNvPr id="6" name="Right Arrow 5"/>
          <p:cNvSpPr/>
          <p:nvPr/>
        </p:nvSpPr>
        <p:spPr>
          <a:xfrm>
            <a:off x="4795128" y="3417757"/>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7087823" y="3414008"/>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4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fade">
                                      <p:cBhvr>
                                        <p:cTn id="3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6" grpId="0" animBg="1"/>
      <p:bldP spid="6" grpId="1" animBg="1"/>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Entity Framework</a:t>
            </a:r>
            <a:endParaRPr lang="en-US" dirty="0"/>
          </a:p>
        </p:txBody>
      </p:sp>
      <p:sp>
        <p:nvSpPr>
          <p:cNvPr id="3" name="Content Placeholder 2"/>
          <p:cNvSpPr>
            <a:spLocks noGrp="1"/>
          </p:cNvSpPr>
          <p:nvPr>
            <p:ph sz="quarter" idx="10"/>
          </p:nvPr>
        </p:nvSpPr>
        <p:spPr/>
        <p:txBody>
          <a:bodyPr/>
          <a:lstStyle/>
          <a:p>
            <a:r>
              <a:rPr lang="en-US" dirty="0" smtClean="0"/>
              <a:t>EF6 Requires Visual Studio 2010 or greater</a:t>
            </a:r>
          </a:p>
          <a:p>
            <a:r>
              <a:rPr lang="en-US" dirty="0" err="1" smtClean="0"/>
              <a:t>NuGet</a:t>
            </a:r>
            <a:endParaRPr lang="en-US" dirty="0" smtClean="0"/>
          </a:p>
          <a:p>
            <a:pPr lvl="1"/>
            <a:r>
              <a:rPr lang="en-US" dirty="0" smtClean="0"/>
              <a:t>Install-package </a:t>
            </a:r>
            <a:r>
              <a:rPr lang="en-US" dirty="0" err="1" smtClean="0"/>
              <a:t>EntityFramework</a:t>
            </a:r>
            <a:endParaRPr lang="en-US" dirty="0" smtClean="0"/>
          </a:p>
          <a:p>
            <a:r>
              <a:rPr lang="en-US" dirty="0" smtClean="0"/>
              <a:t>Comes as part of </a:t>
            </a:r>
          </a:p>
          <a:p>
            <a:pPr lvl="1"/>
            <a:r>
              <a:rPr lang="en-US" dirty="0" smtClean="0"/>
              <a:t>MVC, Web Forms, Web API templates if Identity is used</a:t>
            </a:r>
          </a:p>
        </p:txBody>
      </p:sp>
    </p:spTree>
    <p:extLst>
      <p:ext uri="{BB962C8B-B14F-4D97-AF65-F5344CB8AC3E}">
        <p14:creationId xmlns:p14="http://schemas.microsoft.com/office/powerpoint/2010/main" val="526742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Primer</a:t>
            </a:r>
            <a:endParaRPr lang="en-US" dirty="0"/>
          </a:p>
        </p:txBody>
      </p:sp>
      <p:sp>
        <p:nvSpPr>
          <p:cNvPr id="3" name="Content Placeholder 2"/>
          <p:cNvSpPr>
            <a:spLocks noGrp="1"/>
          </p:cNvSpPr>
          <p:nvPr>
            <p:ph sz="quarter" idx="10"/>
          </p:nvPr>
        </p:nvSpPr>
        <p:spPr>
          <a:xfrm>
            <a:off x="379413" y="1268306"/>
            <a:ext cx="11525250" cy="5290388"/>
          </a:xfrm>
        </p:spPr>
        <p:txBody>
          <a:bodyPr/>
          <a:lstStyle/>
          <a:p>
            <a:r>
              <a:rPr lang="en-US" kern="1200" dirty="0" smtClean="0">
                <a:solidFill>
                  <a:schemeClr val="accent3"/>
                </a:solidFill>
              </a:rPr>
              <a:t>Install-Package</a:t>
            </a:r>
            <a:r>
              <a:rPr lang="en-US" kern="1200" dirty="0" smtClean="0"/>
              <a:t> </a:t>
            </a:r>
            <a:r>
              <a:rPr lang="en-US" kern="1200" dirty="0" err="1" smtClean="0"/>
              <a:t>EntityFramework</a:t>
            </a:r>
            <a:endParaRPr lang="en-US" kern="1200" dirty="0"/>
          </a:p>
          <a:p>
            <a:pPr lvl="1"/>
            <a:r>
              <a:rPr lang="en-US" kern="1200" dirty="0" smtClean="0"/>
              <a:t>Latest non-beta</a:t>
            </a:r>
            <a:endParaRPr lang="en-US" kern="1200" dirty="0"/>
          </a:p>
          <a:p>
            <a:r>
              <a:rPr lang="en-US" kern="1200" dirty="0" smtClean="0">
                <a:solidFill>
                  <a:schemeClr val="accent3"/>
                </a:solidFill>
              </a:rPr>
              <a:t>Install-Package</a:t>
            </a:r>
            <a:r>
              <a:rPr lang="en-US" kern="1200" dirty="0" smtClean="0"/>
              <a:t> </a:t>
            </a:r>
            <a:r>
              <a:rPr lang="en-US" kern="1200" dirty="0" err="1"/>
              <a:t>EntityFramework</a:t>
            </a:r>
            <a:r>
              <a:rPr lang="en-US" kern="1200" dirty="0"/>
              <a:t> –</a:t>
            </a:r>
            <a:r>
              <a:rPr lang="en-US" kern="1200" dirty="0" smtClean="0"/>
              <a:t>pre</a:t>
            </a:r>
          </a:p>
          <a:p>
            <a:pPr lvl="1"/>
            <a:r>
              <a:rPr lang="en-US" kern="1200" dirty="0" smtClean="0"/>
              <a:t>pre release version</a:t>
            </a:r>
            <a:endParaRPr lang="en-US" kern="1200" dirty="0"/>
          </a:p>
          <a:p>
            <a:r>
              <a:rPr lang="en-US" kern="1200" dirty="0" smtClean="0">
                <a:solidFill>
                  <a:srgbClr val="FF0000"/>
                </a:solidFill>
              </a:rPr>
              <a:t>Uninstall-Package</a:t>
            </a:r>
            <a:r>
              <a:rPr lang="en-US" kern="1200" dirty="0" smtClean="0"/>
              <a:t> </a:t>
            </a:r>
            <a:r>
              <a:rPr lang="en-US" kern="1200" dirty="0" err="1" smtClean="0"/>
              <a:t>EntityFramework</a:t>
            </a:r>
            <a:endParaRPr lang="en-US" kern="1200" dirty="0"/>
          </a:p>
          <a:p>
            <a:r>
              <a:rPr lang="en-US" kern="1200" dirty="0" smtClean="0">
                <a:solidFill>
                  <a:schemeClr val="accent6"/>
                </a:solidFill>
              </a:rPr>
              <a:t>Update-Package</a:t>
            </a:r>
            <a:r>
              <a:rPr lang="en-US" kern="1200" dirty="0">
                <a:solidFill>
                  <a:schemeClr val="accent6"/>
                </a:solidFill>
              </a:rPr>
              <a:t> </a:t>
            </a:r>
            <a:r>
              <a:rPr lang="en-US" kern="1200" dirty="0" err="1" smtClean="0"/>
              <a:t>EntityFramework</a:t>
            </a:r>
            <a:r>
              <a:rPr lang="en-US" kern="1200" dirty="0"/>
              <a:t> </a:t>
            </a:r>
            <a:r>
              <a:rPr lang="en-US" kern="1200" dirty="0" smtClean="0"/>
              <a:t>–reinstall (all projects)</a:t>
            </a:r>
            <a:endParaRPr lang="en-US" kern="1200" dirty="0"/>
          </a:p>
          <a:p>
            <a:r>
              <a:rPr lang="en-US" kern="1200" dirty="0">
                <a:solidFill>
                  <a:schemeClr val="accent6"/>
                </a:solidFill>
              </a:rPr>
              <a:t>Update-Package</a:t>
            </a:r>
            <a:r>
              <a:rPr lang="en-US" kern="1200" dirty="0"/>
              <a:t> </a:t>
            </a:r>
            <a:r>
              <a:rPr lang="en-US" kern="1200" dirty="0" err="1" smtClean="0"/>
              <a:t>EntityFramework</a:t>
            </a:r>
            <a:r>
              <a:rPr lang="en-US" kern="1200" dirty="0" smtClean="0"/>
              <a:t> -</a:t>
            </a:r>
            <a:r>
              <a:rPr lang="en-US" kern="1200" dirty="0" err="1" smtClean="0"/>
              <a:t>ProjectName</a:t>
            </a:r>
            <a:r>
              <a:rPr lang="en-US" kern="1200" dirty="0"/>
              <a:t> </a:t>
            </a:r>
            <a:r>
              <a:rPr lang="en-US" kern="1200" dirty="0" err="1" smtClean="0"/>
              <a:t>MyProject</a:t>
            </a:r>
            <a:endParaRPr lang="en-US" kern="1200" dirty="0"/>
          </a:p>
          <a:p>
            <a:endParaRPr lang="en-US" dirty="0"/>
          </a:p>
        </p:txBody>
      </p:sp>
    </p:spTree>
    <p:extLst>
      <p:ext uri="{BB962C8B-B14F-4D97-AF65-F5344CB8AC3E}">
        <p14:creationId xmlns:p14="http://schemas.microsoft.com/office/powerpoint/2010/main" val="2735159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and Managing Entity Framework Binaries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Intro to Code First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a:t>
            </a:r>
            <a:endParaRPr lang="en-US" dirty="0"/>
          </a:p>
        </p:txBody>
      </p:sp>
      <p:sp>
        <p:nvSpPr>
          <p:cNvPr id="3" name="Content Placeholder 2"/>
          <p:cNvSpPr>
            <a:spLocks noGrp="1"/>
          </p:cNvSpPr>
          <p:nvPr>
            <p:ph sz="quarter" idx="10"/>
          </p:nvPr>
        </p:nvSpPr>
        <p:spPr/>
        <p:txBody>
          <a:bodyPr/>
          <a:lstStyle/>
          <a:p>
            <a:r>
              <a:rPr lang="en-US" dirty="0" smtClean="0"/>
              <a:t>The term ‘code first’ – a misnomer?</a:t>
            </a:r>
          </a:p>
          <a:p>
            <a:r>
              <a:rPr lang="en-US" dirty="0" smtClean="0"/>
              <a:t>Allows you to use POCO classes as entities</a:t>
            </a:r>
            <a:endParaRPr lang="en-US" dirty="0" smtClean="0"/>
          </a:p>
          <a:p>
            <a:r>
              <a:rPr lang="en-US" dirty="0" smtClean="0"/>
              <a:t>Uses at a minimum a </a:t>
            </a:r>
            <a:r>
              <a:rPr lang="en-US" dirty="0" err="1" smtClean="0"/>
              <a:t>DbContext</a:t>
            </a:r>
            <a:r>
              <a:rPr lang="en-US" dirty="0" smtClean="0"/>
              <a:t> and an entity (</a:t>
            </a:r>
            <a:r>
              <a:rPr lang="en-US" dirty="0" err="1" smtClean="0"/>
              <a:t>ie</a:t>
            </a:r>
            <a:r>
              <a:rPr lang="en-US" dirty="0" smtClean="0"/>
              <a:t> a class)</a:t>
            </a:r>
            <a:endParaRPr lang="en-US" dirty="0" smtClean="0"/>
          </a:p>
          <a:p>
            <a:endParaRPr lang="en-US" dirty="0" smtClean="0"/>
          </a:p>
          <a:p>
            <a:pPr marL="0" indent="0">
              <a:buNone/>
            </a:pPr>
            <a:endParaRPr lang="en-US" dirty="0"/>
          </a:p>
        </p:txBody>
      </p:sp>
      <p:sp>
        <p:nvSpPr>
          <p:cNvPr id="4" name="Rectangle 3"/>
          <p:cNvSpPr/>
          <p:nvPr/>
        </p:nvSpPr>
        <p:spPr>
          <a:xfrm>
            <a:off x="698090" y="5205974"/>
            <a:ext cx="7728154" cy="1569660"/>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MusicStoreDbContext</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DbContext</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err="1" smtClean="0">
                <a:solidFill>
                  <a:srgbClr val="2B91AF"/>
                </a:solidFill>
                <a:highlight>
                  <a:srgbClr val="FFFFFF"/>
                </a:highlight>
                <a:latin typeface="Consolas" panose="020B0609020204030204" pitchFamily="49" charset="0"/>
              </a:rPr>
              <a:t>DbSet</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 Albums{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5" name="Rectangle 4"/>
          <p:cNvSpPr/>
          <p:nvPr/>
        </p:nvSpPr>
        <p:spPr>
          <a:xfrm>
            <a:off x="698090" y="3364002"/>
            <a:ext cx="6381135" cy="1938992"/>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Album</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string</a:t>
            </a:r>
            <a:r>
              <a:rPr lang="en-US" sz="2400" dirty="0" smtClean="0">
                <a:solidFill>
                  <a:srgbClr val="000000"/>
                </a:solidFill>
                <a:highlight>
                  <a:srgbClr val="FFFFFF"/>
                </a:highlight>
                <a:latin typeface="Consolas" panose="020B0609020204030204" pitchFamily="49" charset="0"/>
              </a:rPr>
              <a:t> Name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  public</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decimal </a:t>
            </a:r>
            <a:r>
              <a:rPr lang="en-US" sz="2400" dirty="0" smtClean="0">
                <a:solidFill>
                  <a:srgbClr val="000000"/>
                </a:solidFill>
                <a:highlight>
                  <a:srgbClr val="FFFFFF"/>
                </a:highlight>
                <a:latin typeface="Consolas" panose="020B0609020204030204" pitchFamily="49" charset="0"/>
              </a:rPr>
              <a:t>Cost{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Tree>
    <p:extLst>
      <p:ext uri="{BB962C8B-B14F-4D97-AF65-F5344CB8AC3E}">
        <p14:creationId xmlns:p14="http://schemas.microsoft.com/office/powerpoint/2010/main" val="2192432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code first and scaffolding</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612" y="3234277"/>
            <a:ext cx="11135716" cy="1384995"/>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MusicContext</a:t>
            </a:r>
            <a:r>
              <a:rPr lang="en-US" sz="2800" dirty="0">
                <a:solidFill>
                  <a:srgbClr val="000000"/>
                </a:solidFill>
                <a:highlight>
                  <a:srgbClr val="FFFFFF"/>
                </a:highlight>
                <a:latin typeface="Consolas" panose="020B0609020204030204" pitchFamily="49" charset="0"/>
              </a:rPr>
              <a:t>() : </a:t>
            </a:r>
            <a:r>
              <a:rPr lang="en-US" sz="2800" dirty="0">
                <a:solidFill>
                  <a:srgbClr val="0000FF"/>
                </a:solidFill>
                <a:highlight>
                  <a:srgbClr val="FFFFFF"/>
                </a:highlight>
                <a:latin typeface="Consolas" panose="020B0609020204030204" pitchFamily="49" charset="0"/>
              </a:rPr>
              <a:t>base</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MusicStoreConnection</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p:txBody>
          <a:bodyPr/>
          <a:lstStyle/>
          <a:p>
            <a:r>
              <a:rPr lang="en-US" dirty="0" smtClean="0"/>
              <a:t>How does EF connect to your </a:t>
            </a:r>
            <a:r>
              <a:rPr lang="en-US" dirty="0" err="1" smtClean="0"/>
              <a:t>db</a:t>
            </a:r>
            <a:r>
              <a:rPr lang="en-US" dirty="0" smtClean="0"/>
              <a:t>?</a:t>
            </a:r>
            <a:endParaRPr lang="en-US" dirty="0"/>
          </a:p>
        </p:txBody>
      </p:sp>
      <p:sp>
        <p:nvSpPr>
          <p:cNvPr id="4" name="Content Placeholder 3"/>
          <p:cNvSpPr>
            <a:spLocks noGrp="1"/>
          </p:cNvSpPr>
          <p:nvPr>
            <p:ph sz="quarter" idx="10"/>
          </p:nvPr>
        </p:nvSpPr>
        <p:spPr>
          <a:xfrm>
            <a:off x="379413" y="1163375"/>
            <a:ext cx="11525250" cy="5290388"/>
          </a:xfrm>
        </p:spPr>
        <p:txBody>
          <a:bodyPr/>
          <a:lstStyle/>
          <a:p>
            <a:r>
              <a:rPr lang="en-US" dirty="0" smtClean="0"/>
              <a:t>Could </a:t>
            </a:r>
            <a:r>
              <a:rPr lang="en-US" dirty="0"/>
              <a:t>be cloud, </a:t>
            </a:r>
            <a:r>
              <a:rPr lang="en-US" dirty="0" err="1"/>
              <a:t>App_Data</a:t>
            </a:r>
            <a:r>
              <a:rPr lang="en-US" dirty="0"/>
              <a:t> folder, Intranet, </a:t>
            </a:r>
            <a:r>
              <a:rPr lang="en-US" dirty="0" smtClean="0"/>
              <a:t>Internet, other folder</a:t>
            </a:r>
            <a:endParaRPr lang="en-US" dirty="0"/>
          </a:p>
        </p:txBody>
      </p:sp>
      <p:sp>
        <p:nvSpPr>
          <p:cNvPr id="6" name="Rectangle 5"/>
          <p:cNvSpPr/>
          <p:nvPr/>
        </p:nvSpPr>
        <p:spPr>
          <a:xfrm>
            <a:off x="623895"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Use context class name to look for connect string in </a:t>
            </a:r>
            <a:r>
              <a:rPr lang="en-US" dirty="0" err="1" smtClean="0"/>
              <a:t>web.config</a:t>
            </a:r>
            <a:endParaRPr lang="en-US" dirty="0" smtClean="0"/>
          </a:p>
        </p:txBody>
      </p:sp>
      <p:sp>
        <p:nvSpPr>
          <p:cNvPr id="12" name="Rectangle 11"/>
          <p:cNvSpPr/>
          <p:nvPr/>
        </p:nvSpPr>
        <p:spPr>
          <a:xfrm>
            <a:off x="63522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 connect string. </a:t>
            </a:r>
          </a:p>
          <a:p>
            <a:pPr algn="ctr"/>
            <a:r>
              <a:rPr lang="en-US" dirty="0" smtClean="0"/>
              <a:t>Start database checks</a:t>
            </a:r>
          </a:p>
        </p:txBody>
      </p:sp>
      <p:sp>
        <p:nvSpPr>
          <p:cNvPr id="41" name="Rectangle 40"/>
          <p:cNvSpPr/>
          <p:nvPr/>
        </p:nvSpPr>
        <p:spPr>
          <a:xfrm>
            <a:off x="3550704" y="1996473"/>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22" name="Rectangle 21"/>
          <p:cNvSpPr/>
          <p:nvPr/>
        </p:nvSpPr>
        <p:spPr>
          <a:xfrm>
            <a:off x="623896" y="2009512"/>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Connect string named in </a:t>
            </a:r>
            <a:r>
              <a:rPr lang="en-US" dirty="0" err="1" smtClean="0"/>
              <a:t>DbContext</a:t>
            </a:r>
            <a:r>
              <a:rPr lang="en-US" dirty="0" smtClean="0"/>
              <a:t> class</a:t>
            </a:r>
            <a:endParaRPr lang="en-US" dirty="0" smtClean="0">
              <a:solidFill>
                <a:schemeClr val="accent1"/>
              </a:solidFill>
            </a:endParaRPr>
          </a:p>
        </p:txBody>
      </p:sp>
      <p:sp>
        <p:nvSpPr>
          <p:cNvPr id="26" name="Rectangle 25"/>
          <p:cNvSpPr/>
          <p:nvPr/>
        </p:nvSpPr>
        <p:spPr>
          <a:xfrm>
            <a:off x="358068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SQL Express</a:t>
            </a:r>
            <a:endParaRPr lang="en-US" dirty="0"/>
          </a:p>
        </p:txBody>
      </p:sp>
      <p:sp>
        <p:nvSpPr>
          <p:cNvPr id="30" name="Rectangle 29"/>
          <p:cNvSpPr/>
          <p:nvPr/>
        </p:nvSpPr>
        <p:spPr>
          <a:xfrm>
            <a:off x="651115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smtClean="0"/>
              <a:t>)\\11</a:t>
            </a:r>
            <a:endParaRPr lang="en-US" dirty="0"/>
          </a:p>
        </p:txBody>
      </p:sp>
      <p:sp>
        <p:nvSpPr>
          <p:cNvPr id="31" name="Rectangle 30"/>
          <p:cNvSpPr/>
          <p:nvPr/>
        </p:nvSpPr>
        <p:spPr>
          <a:xfrm>
            <a:off x="947160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a:t>
            </a:r>
            <a:r>
              <a:rPr lang="en-US" dirty="0" smtClean="0"/>
              <a:t>for </a:t>
            </a:r>
            <a:r>
              <a:rPr lang="en-US" dirty="0" smtClean="0"/>
              <a:t>(</a:t>
            </a:r>
            <a:r>
              <a:rPr lang="en-US" dirty="0" err="1" smtClean="0"/>
              <a:t>localdb</a:t>
            </a:r>
            <a:r>
              <a:rPr lang="en-US" dirty="0"/>
              <a:t>)\\</a:t>
            </a:r>
            <a:r>
              <a:rPr lang="en-US" dirty="0" err="1" smtClean="0"/>
              <a:t>mssqllocaldb</a:t>
            </a:r>
            <a:endParaRPr lang="en-US" dirty="0"/>
          </a:p>
        </p:txBody>
      </p:sp>
      <p:sp>
        <p:nvSpPr>
          <p:cNvPr id="3" name="Right Arrow 2"/>
          <p:cNvSpPr/>
          <p:nvPr/>
        </p:nvSpPr>
        <p:spPr>
          <a:xfrm>
            <a:off x="3138582" y="2384770"/>
            <a:ext cx="408873" cy="33464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ight Arrow 12"/>
          <p:cNvSpPr/>
          <p:nvPr/>
        </p:nvSpPr>
        <p:spPr>
          <a:xfrm>
            <a:off x="3140417" y="3967534"/>
            <a:ext cx="408873" cy="334641"/>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Right Arrow 13"/>
          <p:cNvSpPr/>
          <p:nvPr/>
        </p:nvSpPr>
        <p:spPr>
          <a:xfrm>
            <a:off x="3155407" y="5530554"/>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ectangle 16"/>
          <p:cNvSpPr/>
          <p:nvPr/>
        </p:nvSpPr>
        <p:spPr>
          <a:xfrm>
            <a:off x="3565694"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18" name="Right Arrow 17"/>
          <p:cNvSpPr/>
          <p:nvPr/>
        </p:nvSpPr>
        <p:spPr>
          <a:xfrm>
            <a:off x="6084041" y="5505952"/>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ight Arrow 18"/>
          <p:cNvSpPr/>
          <p:nvPr/>
        </p:nvSpPr>
        <p:spPr>
          <a:xfrm>
            <a:off x="9031336" y="5505951"/>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ounded Rectangle 6"/>
          <p:cNvSpPr/>
          <p:nvPr/>
        </p:nvSpPr>
        <p:spPr>
          <a:xfrm>
            <a:off x="6494329" y="1888761"/>
            <a:ext cx="5480632" cy="290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Segoe UI Light" panose="020B0502040204020203" pitchFamily="34" charset="0"/>
                <a:cs typeface="Segoe UI Light" panose="020B0502040204020203" pitchFamily="34" charset="0"/>
              </a:rPr>
              <a:t>You should always </a:t>
            </a:r>
            <a:r>
              <a:rPr lang="en-US" sz="2400" i="1" dirty="0" smtClean="0">
                <a:latin typeface="Segoe UI Light" panose="020B0502040204020203" pitchFamily="34" charset="0"/>
                <a:cs typeface="Segoe UI Light" panose="020B0502040204020203" pitchFamily="34" charset="0"/>
              </a:rPr>
              <a:t>specify a connection string name when </a:t>
            </a:r>
            <a:r>
              <a:rPr lang="en-US" sz="2400" i="1" dirty="0">
                <a:latin typeface="Segoe UI Light" panose="020B0502040204020203" pitchFamily="34" charset="0"/>
                <a:cs typeface="Segoe UI Light" panose="020B0502040204020203" pitchFamily="34" charset="0"/>
              </a:rPr>
              <a:t>you </a:t>
            </a:r>
            <a:r>
              <a:rPr lang="en-US" sz="2400" i="1" dirty="0" smtClean="0">
                <a:latin typeface="Segoe UI Light" panose="020B0502040204020203" pitchFamily="34" charset="0"/>
                <a:cs typeface="Segoe UI Light" panose="020B0502040204020203" pitchFamily="34" charset="0"/>
              </a:rPr>
              <a:t>intend to use a </a:t>
            </a:r>
            <a:r>
              <a:rPr lang="en-US" sz="2400" i="1" dirty="0">
                <a:latin typeface="Segoe UI Light" panose="020B0502040204020203" pitchFamily="34" charset="0"/>
                <a:cs typeface="Segoe UI Light" panose="020B0502040204020203" pitchFamily="34" charset="0"/>
              </a:rPr>
              <a:t>connection string in the </a:t>
            </a:r>
            <a:r>
              <a:rPr lang="en-US" sz="2400" i="1" dirty="0" err="1">
                <a:latin typeface="Segoe UI Light" panose="020B0502040204020203" pitchFamily="34" charset="0"/>
                <a:cs typeface="Segoe UI Light" panose="020B0502040204020203" pitchFamily="34" charset="0"/>
              </a:rPr>
              <a:t>config</a:t>
            </a:r>
            <a:r>
              <a:rPr lang="en-US" sz="2400" i="1" dirty="0">
                <a:latin typeface="Segoe UI Light" panose="020B0502040204020203" pitchFamily="34" charset="0"/>
                <a:cs typeface="Segoe UI Light" panose="020B0502040204020203" pitchFamily="34" charset="0"/>
              </a:rPr>
              <a:t> file. This ensures that if the connection string is not present then Entity Framework will throw rather than creating a new database by convention.</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0917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12" grpId="0" animBg="1"/>
      <p:bldP spid="41" grpId="0" animBg="1"/>
      <p:bldP spid="22" grpId="0" animBg="1"/>
      <p:bldP spid="26" grpId="0" animBg="1"/>
      <p:bldP spid="30" grpId="0" animBg="1"/>
      <p:bldP spid="31" grpId="0" animBg="1"/>
      <p:bldP spid="3" grpId="0" animBg="1"/>
      <p:bldP spid="13" grpId="0" animBg="1"/>
      <p:bldP spid="14" grpId="0" animBg="1"/>
      <p:bldP spid="17" grpId="0" animBg="1"/>
      <p:bldP spid="18" grpId="0" animBg="1"/>
      <p:bldP spid="19"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Hint</a:t>
            </a:r>
            <a:endParaRPr lang="en-US" dirty="0"/>
          </a:p>
        </p:txBody>
      </p:sp>
      <p:sp>
        <p:nvSpPr>
          <p:cNvPr id="7" name="Content Placeholder 6"/>
          <p:cNvSpPr>
            <a:spLocks noGrp="1"/>
          </p:cNvSpPr>
          <p:nvPr>
            <p:ph sz="quarter" idx="10"/>
          </p:nvPr>
        </p:nvSpPr>
        <p:spPr>
          <a:xfrm>
            <a:off x="379412" y="1388226"/>
            <a:ext cx="11812587" cy="5290388"/>
          </a:xfrm>
        </p:spPr>
        <p:txBody>
          <a:bodyPr/>
          <a:lstStyle/>
          <a:p>
            <a:r>
              <a:rPr lang="en-US" dirty="0" smtClean="0"/>
              <a:t>Note differences in </a:t>
            </a:r>
            <a:r>
              <a:rPr lang="en-US" dirty="0" err="1" smtClean="0"/>
              <a:t>localdb</a:t>
            </a:r>
            <a:r>
              <a:rPr lang="en-US" dirty="0" smtClean="0"/>
              <a:t> connection string</a:t>
            </a:r>
          </a:p>
          <a:p>
            <a:r>
              <a:rPr lang="en-US" dirty="0" smtClean="0"/>
              <a:t>Connection string</a:t>
            </a:r>
          </a:p>
          <a:p>
            <a:pPr lvl="1"/>
            <a:r>
              <a:rPr lang="en-US" dirty="0" smtClean="0"/>
              <a:t>Data </a:t>
            </a:r>
            <a:r>
              <a:rPr lang="en-US" dirty="0"/>
              <a:t>Source=(</a:t>
            </a:r>
            <a:r>
              <a:rPr lang="en-US" dirty="0" err="1"/>
              <a:t>localdb</a:t>
            </a:r>
            <a:r>
              <a:rPr lang="en-US" dirty="0"/>
              <a:t>)</a:t>
            </a:r>
            <a:r>
              <a:rPr lang="en-US" b="1" dirty="0">
                <a:solidFill>
                  <a:srgbClr val="FF0000"/>
                </a:solidFill>
              </a:rPr>
              <a:t>\\</a:t>
            </a:r>
            <a:r>
              <a:rPr lang="en-US" dirty="0" err="1"/>
              <a:t>mssqllocaldb</a:t>
            </a:r>
            <a:r>
              <a:rPr lang="en-US" dirty="0"/>
              <a:t>;</a:t>
            </a:r>
          </a:p>
          <a:p>
            <a:r>
              <a:rPr lang="en-US" dirty="0" smtClean="0"/>
              <a:t>In dialog to connect</a:t>
            </a:r>
          </a:p>
          <a:p>
            <a:pPr lvl="1"/>
            <a:r>
              <a:rPr lang="en-US" dirty="0" smtClean="0"/>
              <a:t>(</a:t>
            </a:r>
            <a:r>
              <a:rPr lang="en-US" dirty="0" err="1" smtClean="0"/>
              <a:t>localdb</a:t>
            </a:r>
            <a:r>
              <a:rPr lang="en-US" dirty="0"/>
              <a:t>)</a:t>
            </a:r>
            <a:r>
              <a:rPr lang="en-US" b="1" dirty="0">
                <a:solidFill>
                  <a:srgbClr val="FF0000"/>
                </a:solidFill>
              </a:rPr>
              <a:t>\</a:t>
            </a:r>
            <a:r>
              <a:rPr lang="en-US" dirty="0" err="1" smtClean="0"/>
              <a:t>mssqllocaldb</a:t>
            </a:r>
            <a:endParaRPr lang="en-US" dirty="0" smtClean="0"/>
          </a:p>
          <a:p>
            <a:endParaRPr lang="en-US" dirty="0"/>
          </a:p>
        </p:txBody>
      </p:sp>
      <p:pic>
        <p:nvPicPr>
          <p:cNvPr id="10" name="Picture 9"/>
          <p:cNvPicPr>
            <a:picLocks noChangeAspect="1"/>
          </p:cNvPicPr>
          <p:nvPr/>
        </p:nvPicPr>
        <p:blipFill>
          <a:blip r:embed="rId3"/>
          <a:stretch>
            <a:fillRect/>
          </a:stretch>
        </p:blipFill>
        <p:spPr>
          <a:xfrm>
            <a:off x="6810873" y="3129326"/>
            <a:ext cx="5093073" cy="3432732"/>
          </a:xfrm>
          <a:prstGeom prst="rect">
            <a:avLst/>
          </a:prstGeom>
        </p:spPr>
      </p:pic>
    </p:spTree>
    <p:extLst>
      <p:ext uri="{BB962C8B-B14F-4D97-AF65-F5344CB8AC3E}">
        <p14:creationId xmlns:p14="http://schemas.microsoft.com/office/powerpoint/2010/main" val="3047832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Initializers</a:t>
            </a:r>
            <a:endParaRPr lang="en-US" dirty="0"/>
          </a:p>
        </p:txBody>
      </p:sp>
    </p:spTree>
    <p:extLst>
      <p:ext uri="{BB962C8B-B14F-4D97-AF65-F5344CB8AC3E}">
        <p14:creationId xmlns:p14="http://schemas.microsoft.com/office/powerpoint/2010/main" val="4116856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Adam Tuliper | ‏@</a:t>
            </a:r>
            <a:r>
              <a:rPr lang="en-US" dirty="0" err="1" smtClean="0"/>
              <a:t>AdamTuliper</a:t>
            </a:r>
            <a:r>
              <a:rPr lang="en-US" dirty="0" smtClean="0"/>
              <a:t> </a:t>
            </a:r>
            <a:endParaRPr lang="en-US" dirty="0"/>
          </a:p>
        </p:txBody>
      </p:sp>
      <p:sp>
        <p:nvSpPr>
          <p:cNvPr id="7" name="Content Placeholder 6"/>
          <p:cNvSpPr>
            <a:spLocks noGrp="1"/>
          </p:cNvSpPr>
          <p:nvPr>
            <p:ph idx="10"/>
          </p:nvPr>
        </p:nvSpPr>
        <p:spPr/>
        <p:txBody>
          <a:bodyPr/>
          <a:lstStyle/>
          <a:p>
            <a:r>
              <a:rPr lang="en-US" dirty="0" smtClean="0"/>
              <a:t>Technical Evangelist, Microsoft</a:t>
            </a:r>
          </a:p>
          <a:p>
            <a:pPr lvl="1"/>
            <a:r>
              <a:rPr lang="en-US" dirty="0" smtClean="0"/>
              <a:t>Focused on </a:t>
            </a:r>
            <a:r>
              <a:rPr lang="en-US" dirty="0" smtClean="0"/>
              <a:t>Web, Data, Gaming</a:t>
            </a:r>
            <a:r>
              <a:rPr lang="en-US" dirty="0"/>
              <a:t>, </a:t>
            </a:r>
            <a:r>
              <a:rPr lang="en-US" dirty="0" smtClean="0"/>
              <a:t>and Cloud Technologies</a:t>
            </a:r>
          </a:p>
          <a:p>
            <a:pPr lvl="1"/>
            <a:r>
              <a:rPr lang="en-US" dirty="0" smtClean="0"/>
              <a:t>Emphasis on secure development practices</a:t>
            </a:r>
          </a:p>
          <a:p>
            <a:r>
              <a:rPr lang="en-US" dirty="0" smtClean="0"/>
              <a:t>20 years of industry experience as software architect</a:t>
            </a:r>
          </a:p>
          <a:p>
            <a:pPr lvl="1"/>
            <a:r>
              <a:rPr lang="en-US" dirty="0" smtClean="0"/>
              <a:t>Enterprise, startups, public </a:t>
            </a:r>
            <a:r>
              <a:rPr lang="en-US" dirty="0"/>
              <a:t>s</a:t>
            </a:r>
            <a:r>
              <a:rPr lang="en-US" dirty="0" smtClean="0"/>
              <a:t>ector, defense, healthcare, financial industries</a:t>
            </a:r>
          </a:p>
          <a:p>
            <a:pPr lvl="1"/>
            <a:r>
              <a:rPr lang="en-US" dirty="0" smtClean="0"/>
              <a:t>channel9.msdn.com/Blogs/</a:t>
            </a:r>
            <a:r>
              <a:rPr lang="en-US" dirty="0" err="1" smtClean="0"/>
              <a:t>AdamTuliper</a:t>
            </a:r>
            <a:endParaRPr lang="en-US" dirty="0" smtClean="0"/>
          </a:p>
          <a:p>
            <a:pPr lvl="2"/>
            <a:r>
              <a:rPr lang="en-US" dirty="0" smtClean="0"/>
              <a:t>Video content</a:t>
            </a:r>
          </a:p>
          <a:p>
            <a:pPr lvl="1"/>
            <a:r>
              <a:rPr lang="en-US" dirty="0" smtClean="0"/>
              <a:t>adamtuliper.com</a:t>
            </a:r>
            <a:endParaRPr lang="en-US"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0602" y="182215"/>
            <a:ext cx="1803093" cy="1689143"/>
          </a:xfrm>
          <a:prstGeom prst="rect">
            <a:avLst/>
          </a:prstGeom>
        </p:spPr>
      </p:pic>
      <p:pic>
        <p:nvPicPr>
          <p:cNvPr id="5" name="Picture 4"/>
          <p:cNvPicPr>
            <a:picLocks noChangeAspect="1"/>
          </p:cNvPicPr>
          <p:nvPr/>
        </p:nvPicPr>
        <p:blipFill>
          <a:blip r:embed="rId4"/>
          <a:stretch>
            <a:fillRect/>
          </a:stretch>
        </p:blipFill>
        <p:spPr>
          <a:xfrm>
            <a:off x="10671823" y="5441114"/>
            <a:ext cx="1428750" cy="1237500"/>
          </a:xfrm>
          <a:prstGeom prst="rect">
            <a:avLst/>
          </a:prstGeom>
        </p:spPr>
      </p:pic>
    </p:spTree>
    <p:extLst>
      <p:ext uri="{BB962C8B-B14F-4D97-AF65-F5344CB8AC3E}">
        <p14:creationId xmlns:p14="http://schemas.microsoft.com/office/powerpoint/2010/main" val="17849400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Viewing queries and connection info</a:t>
            </a:r>
            <a:br>
              <a:rPr lang="en-US" dirty="0" smtClean="0"/>
            </a:br>
            <a:endParaRPr lang="en-US" dirty="0"/>
          </a:p>
        </p:txBody>
      </p:sp>
    </p:spTree>
    <p:extLst>
      <p:ext uri="{BB962C8B-B14F-4D97-AF65-F5344CB8AC3E}">
        <p14:creationId xmlns:p14="http://schemas.microsoft.com/office/powerpoint/2010/main" val="1336300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Generating EF classes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57981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generate</a:t>
            </a:r>
            <a:endParaRPr lang="en-US" dirty="0"/>
          </a:p>
        </p:txBody>
      </p:sp>
      <p:sp>
        <p:nvSpPr>
          <p:cNvPr id="3" name="Content Placeholder 2"/>
          <p:cNvSpPr>
            <a:spLocks noGrp="1"/>
          </p:cNvSpPr>
          <p:nvPr>
            <p:ph sz="quarter" idx="10"/>
          </p:nvPr>
        </p:nvSpPr>
        <p:spPr/>
        <p:txBody>
          <a:bodyPr/>
          <a:lstStyle/>
          <a:p>
            <a:r>
              <a:rPr lang="en-US" dirty="0" smtClean="0"/>
              <a:t>Hand coding classes</a:t>
            </a:r>
          </a:p>
          <a:p>
            <a:r>
              <a:rPr lang="en-US" dirty="0" smtClean="0"/>
              <a:t>Use a visual designer</a:t>
            </a:r>
          </a:p>
          <a:p>
            <a:r>
              <a:rPr lang="en-US" dirty="0" smtClean="0"/>
              <a:t>Add-&gt;ADO.NET Entity Data Model</a:t>
            </a:r>
          </a:p>
          <a:p>
            <a:r>
              <a:rPr lang="en-US" dirty="0" smtClean="0"/>
              <a:t>Database First Entity Designer</a:t>
            </a:r>
            <a:endParaRPr lang="en-US" dirty="0"/>
          </a:p>
        </p:txBody>
      </p:sp>
      <p:pic>
        <p:nvPicPr>
          <p:cNvPr id="4" name="Picture 3"/>
          <p:cNvPicPr>
            <a:picLocks noChangeAspect="1"/>
          </p:cNvPicPr>
          <p:nvPr/>
        </p:nvPicPr>
        <p:blipFill>
          <a:blip r:embed="rId2"/>
          <a:stretch>
            <a:fillRect/>
          </a:stretch>
        </p:blipFill>
        <p:spPr>
          <a:xfrm>
            <a:off x="4351071" y="4245939"/>
            <a:ext cx="6563672" cy="2876773"/>
          </a:xfrm>
          <a:prstGeom prst="rect">
            <a:avLst/>
          </a:prstGeom>
        </p:spPr>
      </p:pic>
    </p:spTree>
    <p:extLst>
      <p:ext uri="{BB962C8B-B14F-4D97-AF65-F5344CB8AC3E}">
        <p14:creationId xmlns:p14="http://schemas.microsoft.com/office/powerpoint/2010/main" val="1368863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database and reverse engineering</a:t>
            </a:r>
            <a:endParaRPr lang="en-US" dirty="0"/>
          </a:p>
        </p:txBody>
      </p:sp>
    </p:spTree>
    <p:extLst>
      <p:ext uri="{BB962C8B-B14F-4D97-AF65-F5344CB8AC3E}">
        <p14:creationId xmlns:p14="http://schemas.microsoft.com/office/powerpoint/2010/main" val="3526553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a:hlinkClick r:id="rId2"/>
              </a:rPr>
              <a:t>http://blogs.msdn.com/b/adonet</a:t>
            </a:r>
            <a:r>
              <a:rPr lang="en-US" dirty="0" smtClean="0">
                <a:hlinkClick r:id="rId2"/>
              </a:rPr>
              <a:t>/</a:t>
            </a:r>
            <a:endParaRPr lang="en-US" dirty="0" smtClean="0"/>
          </a:p>
          <a:p>
            <a:r>
              <a:rPr lang="en-US" dirty="0" smtClean="0"/>
              <a:t>Add this to the last session </a:t>
            </a:r>
          </a:p>
          <a:p>
            <a:pPr lvl="1"/>
            <a:r>
              <a:rPr lang="en-US" dirty="0"/>
              <a:t>http://romiller.com/2014/06/10/reducing-code-first-database-chatter/</a:t>
            </a:r>
            <a:endParaRPr lang="en-US" dirty="0" smtClean="0"/>
          </a:p>
          <a:p>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04764673"/>
              </p:ext>
            </p:extLst>
          </p:nvPr>
        </p:nvGraphicFramePr>
        <p:xfrm>
          <a:off x="379413" y="1246186"/>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 xmlns:a16="http://schemas.microsoft.com/office/drawing/2014/main"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 xmlns:a16="http://schemas.microsoft.com/office/drawing/2014/main"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Integrating </a:t>
                      </a:r>
                      <a:r>
                        <a:rPr lang="en-US" sz="2400" smtClean="0">
                          <a:latin typeface="Segoe UI Light" panose="020B0502040204020203" pitchFamily="34" charset="0"/>
                          <a:cs typeface="Segoe UI Light" panose="020B0502040204020203" pitchFamily="34" charset="0"/>
                        </a:rPr>
                        <a:t>extra features and </a:t>
                      </a:r>
                      <a:r>
                        <a:rPr lang="en-US" sz="2400" dirty="0" smtClean="0">
                          <a:latin typeface="Segoe UI Light" panose="020B0502040204020203" pitchFamily="34" charset="0"/>
                          <a:cs typeface="Segoe UI Light" panose="020B0502040204020203" pitchFamily="34" charset="0"/>
                        </a:rPr>
                        <a:t>looking forward</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319785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a:t>
            </a:r>
            <a:r>
              <a:rPr lang="en-US" dirty="0"/>
              <a:t>| Introduction to Entity Framework</a:t>
            </a:r>
          </a:p>
        </p:txBody>
      </p:sp>
      <p:sp>
        <p:nvSpPr>
          <p:cNvPr id="4" name="Subtitle 3"/>
          <p:cNvSpPr>
            <a:spLocks noGrp="1"/>
          </p:cNvSpPr>
          <p:nvPr>
            <p:ph type="subTitle" idx="1"/>
          </p:nvPr>
        </p:nvSpPr>
        <p:spPr/>
        <p:txBody>
          <a:bodyPr/>
          <a:lstStyle/>
          <a:p>
            <a:r>
              <a:rPr lang="en-US" dirty="0"/>
              <a:t>Christopher Harrison | </a:t>
            </a:r>
            <a:r>
              <a:rPr lang="en-US" dirty="0" smtClean="0"/>
              <a:t>Content Developer, </a:t>
            </a:r>
            <a:r>
              <a:rPr lang="en-US" dirty="0"/>
              <a:t>Microsoft</a:t>
            </a:r>
          </a:p>
          <a:p>
            <a:r>
              <a:rPr lang="en-US" dirty="0"/>
              <a:t>Adam Tuliper | Technical Evangelist, Microsoft</a:t>
            </a:r>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Architecture</a:t>
            </a:r>
          </a:p>
          <a:p>
            <a:r>
              <a:rPr lang="en-GB" dirty="0"/>
              <a:t>Intro to Code First</a:t>
            </a:r>
          </a:p>
          <a:p>
            <a:r>
              <a:rPr lang="en-GB" dirty="0" smtClean="0"/>
              <a:t>Generating EF Classes</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Architecture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552555" y="3046993"/>
            <a:ext cx="5000816" cy="34667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92486" y="3665303"/>
            <a:ext cx="5384621" cy="23789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a:t>
            </a:r>
            <a:r>
              <a:rPr lang="en-US" dirty="0" err="1" smtClean="0"/>
              <a:t>EntityFramework</a:t>
            </a:r>
            <a:endParaRPr lang="en-US" dirty="0"/>
          </a:p>
        </p:txBody>
      </p:sp>
      <p:sp>
        <p:nvSpPr>
          <p:cNvPr id="3" name="Content Placeholder 2"/>
          <p:cNvSpPr>
            <a:spLocks noGrp="1"/>
          </p:cNvSpPr>
          <p:nvPr>
            <p:ph sz="quarter" idx="10"/>
          </p:nvPr>
        </p:nvSpPr>
        <p:spPr>
          <a:xfrm>
            <a:off x="379413" y="1223336"/>
            <a:ext cx="11525250" cy="5290388"/>
          </a:xfrm>
        </p:spPr>
        <p:txBody>
          <a:bodyPr/>
          <a:lstStyle/>
          <a:p>
            <a:r>
              <a:rPr lang="en-US" dirty="0" smtClean="0"/>
              <a:t>It IS an ORM</a:t>
            </a:r>
          </a:p>
          <a:p>
            <a:r>
              <a:rPr lang="en-US" dirty="0" smtClean="0"/>
              <a:t>What’s an ORM?</a:t>
            </a:r>
          </a:p>
          <a:p>
            <a:pPr lvl="1"/>
            <a:r>
              <a:rPr lang="en-US" dirty="0" smtClean="0"/>
              <a:t>Maps your database types to your code types</a:t>
            </a:r>
          </a:p>
          <a:p>
            <a:pPr lvl="1"/>
            <a:r>
              <a:rPr lang="en-US" dirty="0" smtClean="0"/>
              <a:t>Avoids repetitive data access code</a:t>
            </a:r>
          </a:p>
        </p:txBody>
      </p:sp>
      <p:pic>
        <p:nvPicPr>
          <p:cNvPr id="4" name="Picture 3"/>
          <p:cNvPicPr>
            <a:picLocks noChangeAspect="1"/>
          </p:cNvPicPr>
          <p:nvPr/>
        </p:nvPicPr>
        <p:blipFill>
          <a:blip r:embed="rId3">
            <a:duotone>
              <a:prstClr val="black"/>
              <a:schemeClr val="accent1">
                <a:tint val="45000"/>
                <a:satMod val="400000"/>
              </a:schemeClr>
            </a:duotone>
          </a:blip>
          <a:stretch>
            <a:fillRect/>
          </a:stretch>
        </p:blipFill>
        <p:spPr>
          <a:xfrm>
            <a:off x="1624929" y="4006738"/>
            <a:ext cx="1419066" cy="1233568"/>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530462" y="3960410"/>
            <a:ext cx="1004017" cy="1302236"/>
          </a:xfrm>
          <a:prstGeom prst="rect">
            <a:avLst/>
          </a:prstGeom>
        </p:spPr>
      </p:pic>
      <p:pic>
        <p:nvPicPr>
          <p:cNvPr id="6" name="Picture 5"/>
          <p:cNvPicPr>
            <a:picLocks noChangeAspect="1"/>
          </p:cNvPicPr>
          <p:nvPr/>
        </p:nvPicPr>
        <p:blipFill>
          <a:blip r:embed="rId5">
            <a:duotone>
              <a:prstClr val="black"/>
              <a:schemeClr val="accent1">
                <a:tint val="45000"/>
                <a:satMod val="400000"/>
              </a:schemeClr>
            </a:duotone>
          </a:blip>
          <a:stretch>
            <a:fillRect/>
          </a:stretch>
        </p:blipFill>
        <p:spPr>
          <a:xfrm>
            <a:off x="4193240" y="4006738"/>
            <a:ext cx="1232942" cy="1261999"/>
          </a:xfrm>
          <a:prstGeom prst="rect">
            <a:avLst/>
          </a:prstGeom>
        </p:spPr>
      </p:pic>
      <p:sp>
        <p:nvSpPr>
          <p:cNvPr id="7" name="TextBox 6"/>
          <p:cNvSpPr txBox="1"/>
          <p:nvPr/>
        </p:nvSpPr>
        <p:spPr>
          <a:xfrm>
            <a:off x="1686920" y="5240306"/>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8" name="TextBox 7"/>
          <p:cNvSpPr txBox="1"/>
          <p:nvPr/>
        </p:nvSpPr>
        <p:spPr>
          <a:xfrm>
            <a:off x="4040799" y="5240306"/>
            <a:ext cx="1771185" cy="461665"/>
          </a:xfrm>
          <a:prstGeom prst="rect">
            <a:avLst/>
          </a:prstGeom>
          <a:noFill/>
        </p:spPr>
        <p:txBody>
          <a:bodyPr wrap="square" rtlCol="0">
            <a:spAutoFit/>
          </a:bodyPr>
          <a:lstStyle/>
          <a:p>
            <a:r>
              <a:rPr lang="en-US" sz="2400" dirty="0" err="1" smtClean="0">
                <a:solidFill>
                  <a:srgbClr val="576C8B"/>
                </a:solidFill>
              </a:rPr>
              <a:t>Customer.cs</a:t>
            </a:r>
            <a:endParaRPr lang="en-US" sz="2400" dirty="0">
              <a:solidFill>
                <a:srgbClr val="576C8B"/>
              </a:solidFill>
            </a:endParaRPr>
          </a:p>
        </p:txBody>
      </p:sp>
      <p:sp>
        <p:nvSpPr>
          <p:cNvPr id="9" name="Left-Right Arrow 8"/>
          <p:cNvSpPr/>
          <p:nvPr/>
        </p:nvSpPr>
        <p:spPr>
          <a:xfrm>
            <a:off x="3120215" y="4413064"/>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duotone>
              <a:prstClr val="black"/>
              <a:schemeClr val="accent1">
                <a:tint val="45000"/>
                <a:satMod val="400000"/>
              </a:schemeClr>
            </a:duotone>
          </a:blip>
          <a:stretch>
            <a:fillRect/>
          </a:stretch>
        </p:blipFill>
        <p:spPr>
          <a:xfrm>
            <a:off x="6621509" y="3192811"/>
            <a:ext cx="1419066" cy="1233568"/>
          </a:xfrm>
          <a:prstGeom prst="rect">
            <a:avLst/>
          </a:prstGeom>
        </p:spPr>
      </p:pic>
      <p:pic>
        <p:nvPicPr>
          <p:cNvPr id="11" name="Picture 10"/>
          <p:cNvPicPr>
            <a:picLocks noChangeAspect="1"/>
          </p:cNvPicPr>
          <p:nvPr/>
        </p:nvPicPr>
        <p:blipFill>
          <a:blip r:embed="rId5">
            <a:duotone>
              <a:prstClr val="black"/>
              <a:schemeClr val="accent1">
                <a:tint val="45000"/>
                <a:satMod val="400000"/>
              </a:schemeClr>
            </a:duotone>
          </a:blip>
          <a:stretch>
            <a:fillRect/>
          </a:stretch>
        </p:blipFill>
        <p:spPr>
          <a:xfrm>
            <a:off x="9551351" y="3795379"/>
            <a:ext cx="1232942" cy="1261999"/>
          </a:xfrm>
          <a:prstGeom prst="rect">
            <a:avLst/>
          </a:prstGeom>
        </p:spPr>
      </p:pic>
      <p:sp>
        <p:nvSpPr>
          <p:cNvPr id="12" name="TextBox 11"/>
          <p:cNvSpPr txBox="1"/>
          <p:nvPr/>
        </p:nvSpPr>
        <p:spPr>
          <a:xfrm>
            <a:off x="6683500" y="4426379"/>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13" name="TextBox 12"/>
          <p:cNvSpPr txBox="1"/>
          <p:nvPr/>
        </p:nvSpPr>
        <p:spPr>
          <a:xfrm>
            <a:off x="9114409" y="5013063"/>
            <a:ext cx="2301360" cy="461665"/>
          </a:xfrm>
          <a:prstGeom prst="rect">
            <a:avLst/>
          </a:prstGeom>
          <a:noFill/>
        </p:spPr>
        <p:txBody>
          <a:bodyPr wrap="square" rtlCol="0">
            <a:spAutoFit/>
          </a:bodyPr>
          <a:lstStyle/>
          <a:p>
            <a:r>
              <a:rPr lang="en-US" sz="2400" dirty="0" err="1" smtClean="0">
                <a:solidFill>
                  <a:srgbClr val="576C8B"/>
                </a:solidFill>
              </a:rPr>
              <a:t>CustomerInfo.cs</a:t>
            </a:r>
            <a:endParaRPr lang="en-US" sz="2400" dirty="0">
              <a:solidFill>
                <a:srgbClr val="576C8B"/>
              </a:solidFill>
            </a:endParaRPr>
          </a:p>
        </p:txBody>
      </p:sp>
      <p:sp>
        <p:nvSpPr>
          <p:cNvPr id="14" name="Left-Right Arrow 13"/>
          <p:cNvSpPr/>
          <p:nvPr/>
        </p:nvSpPr>
        <p:spPr>
          <a:xfrm>
            <a:off x="8116795" y="3599137"/>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duotone>
              <a:prstClr val="black"/>
              <a:schemeClr val="accent1">
                <a:tint val="45000"/>
                <a:satMod val="400000"/>
              </a:schemeClr>
            </a:duotone>
          </a:blip>
          <a:stretch>
            <a:fillRect/>
          </a:stretch>
        </p:blipFill>
        <p:spPr>
          <a:xfrm>
            <a:off x="6633812" y="4818491"/>
            <a:ext cx="1419066" cy="1233568"/>
          </a:xfrm>
          <a:prstGeom prst="rect">
            <a:avLst/>
          </a:prstGeom>
        </p:spPr>
      </p:pic>
      <p:sp>
        <p:nvSpPr>
          <p:cNvPr id="16" name="TextBox 15"/>
          <p:cNvSpPr txBox="1"/>
          <p:nvPr/>
        </p:nvSpPr>
        <p:spPr>
          <a:xfrm>
            <a:off x="6919215" y="6052059"/>
            <a:ext cx="1038085" cy="461665"/>
          </a:xfrm>
          <a:prstGeom prst="rect">
            <a:avLst/>
          </a:prstGeom>
          <a:noFill/>
        </p:spPr>
        <p:txBody>
          <a:bodyPr wrap="square" rtlCol="0">
            <a:spAutoFit/>
          </a:bodyPr>
          <a:lstStyle/>
          <a:p>
            <a:r>
              <a:rPr lang="en-US" sz="2400" dirty="0" err="1" smtClean="0">
                <a:solidFill>
                  <a:srgbClr val="576C8B"/>
                </a:solidFill>
              </a:rPr>
              <a:t>ShipTo</a:t>
            </a:r>
            <a:endParaRPr lang="en-US" sz="2400" dirty="0">
              <a:solidFill>
                <a:srgbClr val="576C8B"/>
              </a:solidFill>
            </a:endParaRPr>
          </a:p>
        </p:txBody>
      </p:sp>
      <p:sp>
        <p:nvSpPr>
          <p:cNvPr id="17" name="Left-Right Arrow 16"/>
          <p:cNvSpPr/>
          <p:nvPr/>
        </p:nvSpPr>
        <p:spPr>
          <a:xfrm>
            <a:off x="8193016" y="5157082"/>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build="p"/>
      <p:bldP spid="7" grpId="0"/>
      <p:bldP spid="8" grpId="0"/>
      <p:bldP spid="9" grpId="0" animBg="1"/>
      <p:bldP spid="12" grpId="0"/>
      <p:bldP spid="13" grpId="0"/>
      <p:bldP spid="14" grpId="0" animBg="1"/>
      <p:bldP spid="16"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845" y="5511563"/>
            <a:ext cx="2028563" cy="1514660"/>
          </a:xfrm>
          <a:prstGeom prst="rect">
            <a:avLst/>
          </a:prstGeom>
        </p:spPr>
      </p:pic>
      <p:sp>
        <p:nvSpPr>
          <p:cNvPr id="2" name="Title 1"/>
          <p:cNvSpPr>
            <a:spLocks noGrp="1"/>
          </p:cNvSpPr>
          <p:nvPr>
            <p:ph type="title"/>
          </p:nvPr>
        </p:nvSpPr>
        <p:spPr/>
        <p:txBody>
          <a:bodyPr/>
          <a:lstStyle/>
          <a:p>
            <a:r>
              <a:rPr lang="en-US" dirty="0" smtClean="0"/>
              <a:t>EF Platforms</a:t>
            </a:r>
            <a:endParaRPr lang="en-US" dirty="0"/>
          </a:p>
        </p:txBody>
      </p:sp>
      <p:sp>
        <p:nvSpPr>
          <p:cNvPr id="3" name="Content Placeholder 2"/>
          <p:cNvSpPr>
            <a:spLocks noGrp="1"/>
          </p:cNvSpPr>
          <p:nvPr>
            <p:ph sz="quarter" idx="10"/>
          </p:nvPr>
        </p:nvSpPr>
        <p:spPr/>
        <p:txBody>
          <a:bodyPr/>
          <a:lstStyle/>
          <a:p>
            <a:r>
              <a:rPr lang="en-US" dirty="0" smtClean="0"/>
              <a:t>EF 6.1 Any project that is full .NET 4+</a:t>
            </a:r>
          </a:p>
          <a:p>
            <a:pPr lvl="1"/>
            <a:r>
              <a:rPr lang="en-US" dirty="0" smtClean="0"/>
              <a:t>Excluding Windows Phone / Store (see EF7)</a:t>
            </a:r>
          </a:p>
          <a:p>
            <a:r>
              <a:rPr lang="en-US" dirty="0" smtClean="0"/>
              <a:t>Web Forms, MVC, WPF, WCF, Web API, Web Forms</a:t>
            </a:r>
          </a:p>
          <a:p>
            <a:r>
              <a:rPr lang="en-US" dirty="0"/>
              <a:t>Azure Table Storage, </a:t>
            </a:r>
            <a:r>
              <a:rPr lang="en-US" dirty="0" err="1"/>
              <a:t>Redis</a:t>
            </a:r>
            <a:r>
              <a:rPr lang="en-US" dirty="0"/>
              <a:t>, Mono Mac Linux (EF7)</a:t>
            </a:r>
            <a:endParaRPr lang="en-US" dirty="0" smtClean="0"/>
          </a:p>
          <a:p>
            <a:endParaRPr lang="en-US" dirty="0"/>
          </a:p>
        </p:txBody>
      </p:sp>
      <p:pic>
        <p:nvPicPr>
          <p:cNvPr id="1028" name="Picture 4" descr="My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9335" y="4814318"/>
            <a:ext cx="14287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sdn.microsoft.com/dd363565.oracle_sig_cl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336" y="4315426"/>
            <a:ext cx="1774824" cy="4095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sdn.microsoft.com/dd363565.PreogressDataDirect2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9023" y="5203317"/>
            <a:ext cx="1714500" cy="3524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i.msdn.microsoft.com/dd363565.vistadb(en-us,MSDN.1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7556" y="4929614"/>
            <a:ext cx="628650" cy="7524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msdn.microsoft.com/dd363565.devart(en-us,MSDN.1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1965" y="4245425"/>
            <a:ext cx="1428750" cy="5048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i.msdn.microsoft.com/dd363565.open_link153(en-us,MSDN.10).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213" y="4259183"/>
            <a:ext cx="14573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i.msdn.microsoft.com/dd363565.IBM_logo(en-us,MSDN.1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4829" y="5922296"/>
            <a:ext cx="14573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msdn.microsoft.com/dd363565.Sybase_logo(en-us,MSDN.1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1548" y="5888038"/>
            <a:ext cx="1304925" cy="7905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i.msdn.microsoft.com/dd363565.SybaseSAP_logo(en-us,MSDN.10).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6594" y="4127341"/>
            <a:ext cx="1428750"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i.msdn.microsoft.com/dd363565.SQLite-Logo2(en-us,MSDN.10).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1548" y="5165217"/>
            <a:ext cx="1457325"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i.msdn.microsoft.com/dd363565.synergyde_logo(en-us).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6594" y="5784183"/>
            <a:ext cx="13335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i.msdn.microsoft.com/dd363565.Firebird_logo(en-us,MSDN.10).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43091" y="4869256"/>
            <a:ext cx="857250"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i.msdn.microsoft.com/dd363565.Npgsql_logo(en-us,MSDN.10).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6277" y="498424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59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supported features</a:t>
            </a:r>
            <a:endParaRPr lang="en-US" dirty="0"/>
          </a:p>
        </p:txBody>
      </p:sp>
      <p:sp>
        <p:nvSpPr>
          <p:cNvPr id="3" name="Content Placeholder 2"/>
          <p:cNvSpPr>
            <a:spLocks noGrp="1"/>
          </p:cNvSpPr>
          <p:nvPr>
            <p:ph sz="quarter" idx="10"/>
          </p:nvPr>
        </p:nvSpPr>
        <p:spPr/>
        <p:txBody>
          <a:bodyPr/>
          <a:lstStyle/>
          <a:p>
            <a:r>
              <a:rPr lang="en-US" dirty="0" smtClean="0"/>
              <a:t>Full ORM to map objects to code</a:t>
            </a:r>
          </a:p>
          <a:p>
            <a:r>
              <a:rPr lang="en-US" dirty="0" err="1" smtClean="0"/>
              <a:t>Async</a:t>
            </a:r>
            <a:r>
              <a:rPr lang="en-US" dirty="0" smtClean="0"/>
              <a:t> </a:t>
            </a:r>
            <a:r>
              <a:rPr lang="en-US" dirty="0" smtClean="0"/>
              <a:t>Queries</a:t>
            </a:r>
          </a:p>
          <a:p>
            <a:r>
              <a:rPr lang="en-US" dirty="0" smtClean="0"/>
              <a:t>Connection Resiliency (retry)</a:t>
            </a:r>
          </a:p>
          <a:p>
            <a:r>
              <a:rPr lang="en-US" dirty="0" smtClean="0"/>
              <a:t>Stored Procedure mapping</a:t>
            </a:r>
          </a:p>
          <a:p>
            <a:r>
              <a:rPr lang="en-US" dirty="0" smtClean="0"/>
              <a:t>Reverse </a:t>
            </a:r>
            <a:r>
              <a:rPr lang="en-US" dirty="0" smtClean="0"/>
              <a:t>engineering existing database</a:t>
            </a:r>
          </a:p>
          <a:p>
            <a:r>
              <a:rPr lang="en-US" dirty="0" smtClean="0"/>
              <a:t>Using code to create database (code first)</a:t>
            </a:r>
          </a:p>
          <a:p>
            <a:r>
              <a:rPr lang="en-US" dirty="0" smtClean="0"/>
              <a:t>Concurrency detection</a:t>
            </a:r>
          </a:p>
          <a:p>
            <a:r>
              <a:rPr lang="en-US" dirty="0" err="1" smtClean="0"/>
              <a:t>Enum</a:t>
            </a:r>
            <a:r>
              <a:rPr lang="en-US" dirty="0" smtClean="0"/>
              <a:t> &amp; Spatial Data support</a:t>
            </a:r>
          </a:p>
          <a:p>
            <a:endParaRPr lang="en-US" dirty="0"/>
          </a:p>
        </p:txBody>
      </p:sp>
    </p:spTree>
    <p:extLst>
      <p:ext uri="{BB962C8B-B14F-4D97-AF65-F5344CB8AC3E}">
        <p14:creationId xmlns:p14="http://schemas.microsoft.com/office/powerpoint/2010/main" val="553305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230e9df3-be65-4c73-a93b-d1236ebd677e"/>
    <ds:schemaRef ds:uri="http://schemas.microsoft.com/office/2006/documentManagement/types"/>
    <ds:schemaRef ds:uri="27aa9422-7f1f-4c84-9cdf-302b1a67e513"/>
    <ds:schemaRef ds:uri="http://schemas.microsoft.com/sharepoint/v3"/>
    <ds:schemaRef ds:uri="http://www.w3.org/XML/1998/namespace"/>
    <ds:schemaRef ds:uri="http://purl.org/dc/elements/1.1/"/>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42051</TotalTime>
  <Words>1109</Words>
  <Application>Microsoft Office PowerPoint</Application>
  <PresentationFormat>Widescreen</PresentationFormat>
  <Paragraphs>232</Paragraphs>
  <Slides>25</Slides>
  <Notes>21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Consolas</vt:lpstr>
      <vt:lpstr>Segoe</vt:lpstr>
      <vt:lpstr>Segoe UI</vt:lpstr>
      <vt:lpstr>Segoe UI Light</vt:lpstr>
      <vt:lpstr>Wingdings</vt:lpstr>
      <vt:lpstr>1_Office Theme</vt:lpstr>
      <vt:lpstr>Implementing Entity Framework with MVC Jump Start</vt:lpstr>
      <vt:lpstr>Meet Adam Tuliper | ‏@AdamTuliper </vt:lpstr>
      <vt:lpstr>Course Topics</vt:lpstr>
      <vt:lpstr>PowerPoint Presentation</vt:lpstr>
      <vt:lpstr>Module Overview</vt:lpstr>
      <vt:lpstr>PowerPoint Presentation</vt:lpstr>
      <vt:lpstr>What is EntityFramework</vt:lpstr>
      <vt:lpstr>EF Platforms</vt:lpstr>
      <vt:lpstr>Some supported features</vt:lpstr>
      <vt:lpstr>High level view</vt:lpstr>
      <vt:lpstr>Installing Entity Framework</vt:lpstr>
      <vt:lpstr>NuGet Primer</vt:lpstr>
      <vt:lpstr>Installing and Managing Entity Framework Binaries</vt:lpstr>
      <vt:lpstr>PowerPoint Presentation</vt:lpstr>
      <vt:lpstr>Code First</vt:lpstr>
      <vt:lpstr>Basic code first and scaffolding</vt:lpstr>
      <vt:lpstr>How does EF connect to your db?</vt:lpstr>
      <vt:lpstr>Helpful Hint</vt:lpstr>
      <vt:lpstr>Database Initializers</vt:lpstr>
      <vt:lpstr>Viewing queries and connection info </vt:lpstr>
      <vt:lpstr>PowerPoint Presentation</vt:lpstr>
      <vt:lpstr>Ways to generate</vt:lpstr>
      <vt:lpstr>Generating database and reverse engineering</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410</cp:revision>
  <dcterms:created xsi:type="dcterms:W3CDTF">2013-02-15T23:12:42Z</dcterms:created>
  <dcterms:modified xsi:type="dcterms:W3CDTF">2015-01-27T09:41:32Z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