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1" r:id="rId5"/>
  </p:sldMasterIdLst>
  <p:notesMasterIdLst>
    <p:notesMasterId r:id="rId34"/>
  </p:notesMasterIdLst>
  <p:handoutMasterIdLst>
    <p:handoutMasterId r:id="rId35"/>
  </p:handoutMasterIdLst>
  <p:sldIdLst>
    <p:sldId id="336" r:id="rId6"/>
    <p:sldId id="374" r:id="rId7"/>
    <p:sldId id="377" r:id="rId8"/>
    <p:sldId id="378" r:id="rId9"/>
    <p:sldId id="379" r:id="rId10"/>
    <p:sldId id="380" r:id="rId11"/>
    <p:sldId id="351" r:id="rId12"/>
    <p:sldId id="376" r:id="rId13"/>
    <p:sldId id="314" r:id="rId14"/>
    <p:sldId id="343" r:id="rId15"/>
    <p:sldId id="331" r:id="rId16"/>
    <p:sldId id="352" r:id="rId17"/>
    <p:sldId id="353" r:id="rId18"/>
    <p:sldId id="373" r:id="rId19"/>
    <p:sldId id="354" r:id="rId20"/>
    <p:sldId id="355" r:id="rId21"/>
    <p:sldId id="360" r:id="rId22"/>
    <p:sldId id="361" r:id="rId23"/>
    <p:sldId id="362" r:id="rId24"/>
    <p:sldId id="367" r:id="rId25"/>
    <p:sldId id="333" r:id="rId26"/>
    <p:sldId id="375" r:id="rId27"/>
    <p:sldId id="372" r:id="rId28"/>
    <p:sldId id="364" r:id="rId29"/>
    <p:sldId id="365" r:id="rId30"/>
    <p:sldId id="366" r:id="rId31"/>
    <p:sldId id="347" r:id="rId32"/>
    <p:sldId id="26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am Tuliper"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6C8B"/>
    <a:srgbClr val="00ABEC"/>
    <a:srgbClr val="7F7F7F"/>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511" autoAdjust="0"/>
    <p:restoredTop sz="49314" autoAdjust="0"/>
  </p:normalViewPr>
  <p:slideViewPr>
    <p:cSldViewPr snapToGrid="0">
      <p:cViewPr varScale="1">
        <p:scale>
          <a:sx n="39" d="100"/>
          <a:sy n="39" d="100"/>
        </p:scale>
        <p:origin x="1590" y="4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1/27/2015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dirty="0"/>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1/27/2015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3048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dirty="0"/>
          </a:p>
        </p:txBody>
      </p:sp>
    </p:spTree>
    <p:extLst>
      <p:ext uri="{BB962C8B-B14F-4D97-AF65-F5344CB8AC3E}">
        <p14:creationId xmlns:p14="http://schemas.microsoft.com/office/powerpoint/2010/main" val="4025094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dirty="0"/>
          </a:p>
        </p:txBody>
      </p:sp>
    </p:spTree>
    <p:extLst>
      <p:ext uri="{BB962C8B-B14F-4D97-AF65-F5344CB8AC3E}">
        <p14:creationId xmlns:p14="http://schemas.microsoft.com/office/powerpoint/2010/main" val="23964871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kern="1200" dirty="0" smtClean="0">
                <a:solidFill>
                  <a:schemeClr val="accent6"/>
                </a:solidFill>
              </a:rPr>
              <a:t>Update-Package</a:t>
            </a:r>
            <a:r>
              <a:rPr lang="en-US" kern="1200" dirty="0" smtClean="0"/>
              <a:t> -Reinstall  (reinstall all packages in all projects)</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dirty="0"/>
          </a:p>
        </p:txBody>
      </p:sp>
    </p:spTree>
    <p:extLst>
      <p:ext uri="{BB962C8B-B14F-4D97-AF65-F5344CB8AC3E}">
        <p14:creationId xmlns:p14="http://schemas.microsoft.com/office/powerpoint/2010/main" val="23186701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Create MVC app without identity, Install-package</a:t>
            </a:r>
            <a:r>
              <a:rPr lang="en-US" baseline="0" dirty="0" smtClean="0"/>
              <a:t> </a:t>
            </a:r>
            <a:r>
              <a:rPr lang="en-US" baseline="0" dirty="0" err="1" smtClean="0"/>
              <a:t>entityframework</a:t>
            </a:r>
            <a:endParaRPr lang="en-US" dirty="0" smtClean="0"/>
          </a:p>
          <a:p>
            <a:pPr marL="228600" indent="-228600">
              <a:buAutoNum type="arabicPeriod"/>
            </a:pPr>
            <a:r>
              <a:rPr lang="en-US" dirty="0" smtClean="0"/>
              <a:t>Create MVC app</a:t>
            </a:r>
            <a:r>
              <a:rPr lang="en-US" baseline="0" dirty="0" smtClean="0"/>
              <a:t> with identity, show it already exists. Show how to upgrade, remove, reinstall.</a:t>
            </a:r>
          </a:p>
          <a:p>
            <a:pPr marL="685800" lvl="1" indent="-228600">
              <a:buAutoNum type="arabicPeriod"/>
            </a:pPr>
            <a:r>
              <a:rPr lang="en-US" kern="1200" dirty="0" smtClean="0">
                <a:solidFill>
                  <a:schemeClr val="accent6"/>
                </a:solidFill>
              </a:rPr>
              <a:t>Update-Package </a:t>
            </a:r>
            <a:r>
              <a:rPr lang="en-US" kern="1200" dirty="0" err="1" smtClean="0">
                <a:solidFill>
                  <a:schemeClr val="accent6"/>
                </a:solidFill>
              </a:rPr>
              <a:t>EntityFramework</a:t>
            </a:r>
            <a:r>
              <a:rPr lang="en-US" kern="1200" dirty="0" smtClean="0">
                <a:solidFill>
                  <a:schemeClr val="accent6"/>
                </a:solidFill>
              </a:rPr>
              <a:t> (maybe</a:t>
            </a:r>
            <a:r>
              <a:rPr lang="en-US" kern="1200" baseline="0" dirty="0" smtClean="0">
                <a:solidFill>
                  <a:schemeClr val="accent6"/>
                </a:solidFill>
              </a:rPr>
              <a:t> –pre if </a:t>
            </a:r>
            <a:r>
              <a:rPr lang="en-US" kern="1200" baseline="0" dirty="0" err="1" smtClean="0">
                <a:solidFill>
                  <a:schemeClr val="accent6"/>
                </a:solidFill>
              </a:rPr>
              <a:t>theres</a:t>
            </a:r>
            <a:r>
              <a:rPr lang="en-US" kern="1200" baseline="0" dirty="0" smtClean="0">
                <a:solidFill>
                  <a:schemeClr val="accent6"/>
                </a:solidFill>
              </a:rPr>
              <a:t> time)</a:t>
            </a:r>
          </a:p>
          <a:p>
            <a:pPr marL="685800" lvl="1"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dirty="0"/>
          </a:p>
        </p:txBody>
      </p:sp>
    </p:spTree>
    <p:extLst>
      <p:ext uri="{BB962C8B-B14F-4D97-AF65-F5344CB8AC3E}">
        <p14:creationId xmlns:p14="http://schemas.microsoft.com/office/powerpoint/2010/main" val="3476266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18</a:t>
            </a:fld>
            <a:endParaRPr lang="en-US" dirty="0"/>
          </a:p>
        </p:txBody>
      </p:sp>
    </p:spTree>
    <p:extLst>
      <p:ext uri="{BB962C8B-B14F-4D97-AF65-F5344CB8AC3E}">
        <p14:creationId xmlns:p14="http://schemas.microsoft.com/office/powerpoint/2010/main" val="11621750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dirty="0"/>
          </a:p>
        </p:txBody>
      </p:sp>
    </p:spTree>
    <p:extLst>
      <p:ext uri="{BB962C8B-B14F-4D97-AF65-F5344CB8AC3E}">
        <p14:creationId xmlns:p14="http://schemas.microsoft.com/office/powerpoint/2010/main" val="7322090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Create a new console app,</a:t>
            </a:r>
            <a:r>
              <a:rPr lang="en-US" baseline="0" dirty="0" smtClean="0"/>
              <a:t> </a:t>
            </a:r>
            <a:r>
              <a:rPr lang="en-US" baseline="0" smtClean="0"/>
              <a:t>then we’ll do web.</a:t>
            </a:r>
            <a:endParaRPr lang="en-US" dirty="0" smtClean="0"/>
          </a:p>
          <a:p>
            <a:pPr marL="228600" indent="-228600">
              <a:buAutoNum type="arabicPeriod"/>
            </a:pPr>
            <a:r>
              <a:rPr lang="en-US" dirty="0" smtClean="0"/>
              <a:t>Install-package EF</a:t>
            </a:r>
          </a:p>
          <a:p>
            <a:pPr marL="228600" indent="-228600">
              <a:buAutoNum type="arabicPeriod"/>
            </a:pPr>
            <a:r>
              <a:rPr lang="en-US" baseline="0" dirty="0" smtClean="0"/>
              <a:t>Add class</a:t>
            </a:r>
          </a:p>
          <a:p>
            <a:pPr marL="228600" indent="-228600">
              <a:buAutoNum type="arabicPeriod"/>
            </a:pPr>
            <a:endParaRPr lang="en-US" baseline="0" dirty="0" smtClean="0"/>
          </a:p>
          <a:p>
            <a:pPr lvl="1"/>
            <a:r>
              <a:rPr lang="en-US" sz="1200" kern="1200" dirty="0" smtClean="0">
                <a:solidFill>
                  <a:schemeClr val="tx1"/>
                </a:solidFill>
                <a:latin typeface="+mn-lt"/>
                <a:ea typeface="+mn-ea"/>
                <a:cs typeface="+mn-cs"/>
              </a:rPr>
              <a:t>public class Album</a:t>
            </a:r>
          </a:p>
          <a:p>
            <a:pPr lvl="1"/>
            <a:r>
              <a:rPr lang="en-US" sz="1200" kern="1200" dirty="0" smtClean="0">
                <a:solidFill>
                  <a:schemeClr val="tx1"/>
                </a:solidFill>
                <a:latin typeface="+mn-lt"/>
                <a:ea typeface="+mn-ea"/>
                <a:cs typeface="+mn-cs"/>
              </a:rPr>
              <a:t>    {</a:t>
            </a:r>
          </a:p>
          <a:p>
            <a:pPr lvl="1"/>
            <a:r>
              <a:rPr lang="en-US" sz="1200" kern="1200" dirty="0" smtClean="0">
                <a:solidFill>
                  <a:schemeClr val="tx1"/>
                </a:solidFill>
                <a:latin typeface="+mn-lt"/>
                <a:ea typeface="+mn-ea"/>
                <a:cs typeface="+mn-cs"/>
              </a:rPr>
              <a:t>        public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AlbumId</a:t>
            </a:r>
            <a:r>
              <a:rPr lang="en-US" sz="1200" kern="1200" dirty="0" smtClean="0">
                <a:solidFill>
                  <a:schemeClr val="tx1"/>
                </a:solidFill>
                <a:latin typeface="+mn-lt"/>
                <a:ea typeface="+mn-ea"/>
                <a:cs typeface="+mn-cs"/>
              </a:rPr>
              <a:t> { get; set; }</a:t>
            </a:r>
          </a:p>
          <a:p>
            <a:pPr lvl="1"/>
            <a:r>
              <a:rPr lang="en-US" sz="1200" kern="1200" dirty="0" smtClean="0">
                <a:solidFill>
                  <a:schemeClr val="tx1"/>
                </a:solidFill>
                <a:latin typeface="+mn-lt"/>
                <a:ea typeface="+mn-ea"/>
                <a:cs typeface="+mn-cs"/>
              </a:rPr>
              <a:t>        public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GenreId</a:t>
            </a:r>
            <a:r>
              <a:rPr lang="en-US" sz="1200" kern="1200" dirty="0" smtClean="0">
                <a:solidFill>
                  <a:schemeClr val="tx1"/>
                </a:solidFill>
                <a:latin typeface="+mn-lt"/>
                <a:ea typeface="+mn-ea"/>
                <a:cs typeface="+mn-cs"/>
              </a:rPr>
              <a:t> { get; set; }</a:t>
            </a:r>
          </a:p>
          <a:p>
            <a:pPr lvl="1"/>
            <a:r>
              <a:rPr lang="en-US" sz="1200" kern="1200" dirty="0" smtClean="0">
                <a:solidFill>
                  <a:schemeClr val="tx1"/>
                </a:solidFill>
                <a:latin typeface="+mn-lt"/>
                <a:ea typeface="+mn-ea"/>
                <a:cs typeface="+mn-cs"/>
              </a:rPr>
              <a:t>        public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ArtistId</a:t>
            </a:r>
            <a:r>
              <a:rPr lang="en-US" sz="1200" kern="1200" dirty="0" smtClean="0">
                <a:solidFill>
                  <a:schemeClr val="tx1"/>
                </a:solidFill>
                <a:latin typeface="+mn-lt"/>
                <a:ea typeface="+mn-ea"/>
                <a:cs typeface="+mn-cs"/>
              </a:rPr>
              <a:t> { get; set; }</a:t>
            </a:r>
          </a:p>
          <a:p>
            <a:pPr lvl="1"/>
            <a:r>
              <a:rPr lang="en-US" sz="1200" kern="1200" dirty="0" smtClean="0">
                <a:solidFill>
                  <a:schemeClr val="tx1"/>
                </a:solidFill>
                <a:latin typeface="+mn-lt"/>
                <a:ea typeface="+mn-ea"/>
                <a:cs typeface="+mn-cs"/>
              </a:rPr>
              <a:t>        public string Title { get; set; }</a:t>
            </a:r>
          </a:p>
          <a:p>
            <a:pPr lvl="1"/>
            <a:r>
              <a:rPr lang="en-US" sz="1200" kern="1200" dirty="0" smtClean="0">
                <a:solidFill>
                  <a:schemeClr val="tx1"/>
                </a:solidFill>
                <a:latin typeface="+mn-lt"/>
                <a:ea typeface="+mn-ea"/>
                <a:cs typeface="+mn-cs"/>
              </a:rPr>
              <a:t>        public decimal Price { get; set; }</a:t>
            </a:r>
          </a:p>
          <a:p>
            <a:pPr lvl="1"/>
            <a:r>
              <a:rPr lang="en-US" sz="1200" kern="1200" dirty="0" smtClean="0">
                <a:solidFill>
                  <a:schemeClr val="tx1"/>
                </a:solidFill>
                <a:latin typeface="+mn-lt"/>
                <a:ea typeface="+mn-ea"/>
                <a:cs typeface="+mn-cs"/>
              </a:rPr>
              <a:t>        public string </a:t>
            </a:r>
            <a:r>
              <a:rPr lang="en-US" sz="1200" kern="1200" dirty="0" err="1" smtClean="0">
                <a:solidFill>
                  <a:schemeClr val="tx1"/>
                </a:solidFill>
                <a:latin typeface="+mn-lt"/>
                <a:ea typeface="+mn-ea"/>
                <a:cs typeface="+mn-cs"/>
              </a:rPr>
              <a:t>AlbumArtUrl</a:t>
            </a:r>
            <a:r>
              <a:rPr lang="en-US" sz="1200" kern="1200" dirty="0" smtClean="0">
                <a:solidFill>
                  <a:schemeClr val="tx1"/>
                </a:solidFill>
                <a:latin typeface="+mn-lt"/>
                <a:ea typeface="+mn-ea"/>
                <a:cs typeface="+mn-cs"/>
              </a:rPr>
              <a:t> { get; set; }</a:t>
            </a:r>
          </a:p>
          <a:p>
            <a:pPr lvl="1"/>
            <a:r>
              <a:rPr lang="en-US" sz="1200" kern="1200" dirty="0" smtClean="0">
                <a:solidFill>
                  <a:schemeClr val="tx1"/>
                </a:solidFill>
                <a:latin typeface="+mn-lt"/>
                <a:ea typeface="+mn-ea"/>
                <a:cs typeface="+mn-cs"/>
              </a:rPr>
              <a:t>    }</a:t>
            </a:r>
            <a:endParaRPr lang="en-US" baseline="0" dirty="0" smtClean="0"/>
          </a:p>
          <a:p>
            <a:pPr marL="0" indent="0">
              <a:buNone/>
            </a:pPr>
            <a:endParaRPr lang="en-US" baseline="0" dirty="0" smtClean="0"/>
          </a:p>
          <a:p>
            <a:r>
              <a:rPr lang="en-US" sz="1200" kern="1200" dirty="0" smtClean="0">
                <a:solidFill>
                  <a:schemeClr val="tx1"/>
                </a:solidFill>
                <a:latin typeface="+mn-lt"/>
                <a:ea typeface="+mn-ea"/>
                <a:cs typeface="+mn-cs"/>
              </a:rPr>
              <a:t> public class </a:t>
            </a:r>
            <a:r>
              <a:rPr lang="en-US" sz="1200" kern="1200" dirty="0" err="1" smtClean="0">
                <a:solidFill>
                  <a:schemeClr val="tx1"/>
                </a:solidFill>
                <a:latin typeface="+mn-lt"/>
                <a:ea typeface="+mn-ea"/>
                <a:cs typeface="+mn-cs"/>
              </a:rPr>
              <a:t>MusicContext</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DbContext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public</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DbSet</a:t>
            </a:r>
            <a:r>
              <a:rPr lang="en-US" sz="1200" kern="1200" dirty="0" smtClean="0">
                <a:solidFill>
                  <a:schemeClr val="tx1"/>
                </a:solidFill>
                <a:latin typeface="+mn-lt"/>
                <a:ea typeface="+mn-ea"/>
                <a:cs typeface="+mn-cs"/>
              </a:rPr>
              <a:t>&lt;Album&gt; Albums { get; set; }</a:t>
            </a:r>
          </a:p>
          <a:p>
            <a:r>
              <a:rPr lang="en-US" sz="1200" kern="1200" dirty="0" smtClean="0">
                <a:solidFill>
                  <a:schemeClr val="tx1"/>
                </a:solidFill>
                <a:latin typeface="+mn-lt"/>
                <a:ea typeface="+mn-ea"/>
                <a:cs typeface="+mn-cs"/>
              </a:rPr>
              <a:t>    }</a:t>
            </a:r>
            <a:endParaRPr lang="en-US" baseline="0" dirty="0" smtClean="0"/>
          </a:p>
          <a:p>
            <a:pPr marL="0" indent="0">
              <a:buNone/>
            </a:pPr>
            <a:r>
              <a:rPr lang="en-US" baseline="0" dirty="0" smtClean="0"/>
              <a:t>4. </a:t>
            </a:r>
          </a:p>
          <a:p>
            <a:pPr marL="0" indent="0">
              <a:buNone/>
            </a:pPr>
            <a:r>
              <a:rPr lang="en-US" baseline="0" dirty="0" smtClean="0"/>
              <a:t>Run the app. Explain the database is created because of connection string in the name in </a:t>
            </a:r>
            <a:r>
              <a:rPr lang="en-US" baseline="0" dirty="0" err="1" smtClean="0"/>
              <a:t>DbContext</a:t>
            </a:r>
            <a:endParaRPr lang="en-US" baseline="0" dirty="0" smtClean="0"/>
          </a:p>
          <a:p>
            <a:pPr marL="0" indent="0">
              <a:buNone/>
            </a:pPr>
            <a:r>
              <a:rPr lang="en-US" baseline="0" dirty="0" smtClean="0"/>
              <a:t>5. If </a:t>
            </a:r>
            <a:r>
              <a:rPr lang="en-US" baseline="0" dirty="0" err="1" smtClean="0"/>
              <a:t>DbContext</a:t>
            </a:r>
            <a:r>
              <a:rPr lang="en-US" baseline="0" dirty="0" smtClean="0"/>
              <a:t> doesn’t have a connect string, we look for the name of the context class connection string.</a:t>
            </a:r>
          </a:p>
          <a:p>
            <a:pPr marL="0" indent="0">
              <a:buNone/>
            </a:pPr>
            <a:r>
              <a:rPr lang="en-US" baseline="0" dirty="0" smtClean="0"/>
              <a:t>If that’s not found, we try to create </a:t>
            </a:r>
            <a:r>
              <a:rPr lang="en-US" baseline="0" dirty="0" err="1" smtClean="0"/>
              <a:t>SQLExpress</a:t>
            </a:r>
            <a:r>
              <a:rPr lang="en-US" baseline="0" dirty="0" smtClean="0"/>
              <a:t>, local </a:t>
            </a:r>
            <a:r>
              <a:rPr lang="en-US" baseline="0" dirty="0" err="1" smtClean="0"/>
              <a:t>db</a:t>
            </a:r>
            <a:r>
              <a:rPr lang="en-US" baseline="0" dirty="0" smtClean="0"/>
              <a:t> 12, local </a:t>
            </a:r>
            <a:r>
              <a:rPr lang="en-US" baseline="0" dirty="0" err="1" smtClean="0"/>
              <a:t>db</a:t>
            </a:r>
            <a:r>
              <a:rPr lang="en-US" baseline="0" dirty="0" smtClean="0"/>
              <a:t> 11</a:t>
            </a:r>
          </a:p>
          <a:p>
            <a:pPr marL="0" indent="0">
              <a:buNone/>
            </a:pPr>
            <a:r>
              <a:rPr lang="en-US" baseline="0" dirty="0" smtClean="0"/>
              <a:t>6. Add a connection string and show that new database</a:t>
            </a:r>
          </a:p>
          <a:p>
            <a:pPr marL="0" indent="0">
              <a:buNone/>
            </a:pPr>
            <a:endParaRPr lang="en-US" baseline="0" dirty="0" smtClean="0"/>
          </a:p>
          <a:p>
            <a:pPr marL="0" indent="0">
              <a:buNone/>
            </a:pPr>
            <a:endParaRPr lang="en-US" baseline="0" dirty="0" smtClean="0"/>
          </a:p>
          <a:p>
            <a:pPr marL="0" indent="0">
              <a:buNone/>
            </a:pPr>
            <a:endParaRPr lang="en-US" baseline="0" dirty="0" smtClean="0"/>
          </a:p>
          <a:p>
            <a:r>
              <a:rPr lang="en-US" sz="1200" kern="1200" dirty="0" smtClean="0">
                <a:solidFill>
                  <a:schemeClr val="tx1"/>
                </a:solidFill>
                <a:latin typeface="+mn-lt"/>
                <a:ea typeface="+mn-ea"/>
                <a:cs typeface="+mn-cs"/>
              </a:rPr>
              <a:t> using (</a:t>
            </a:r>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 context = new </a:t>
            </a:r>
            <a:r>
              <a:rPr lang="en-US" sz="1200" kern="1200" dirty="0" err="1" smtClean="0">
                <a:solidFill>
                  <a:schemeClr val="tx1"/>
                </a:solidFill>
                <a:latin typeface="+mn-lt"/>
                <a:ea typeface="+mn-ea"/>
                <a:cs typeface="+mn-cs"/>
              </a:rPr>
              <a:t>MusicContext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 albums = </a:t>
            </a:r>
            <a:r>
              <a:rPr lang="en-US" sz="1200" kern="1200" dirty="0" err="1" smtClean="0">
                <a:solidFill>
                  <a:schemeClr val="tx1"/>
                </a:solidFill>
                <a:latin typeface="+mn-lt"/>
                <a:ea typeface="+mn-ea"/>
                <a:cs typeface="+mn-cs"/>
              </a:rPr>
              <a:t>context.Albums.ToList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Console.WriteLine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albums.Count</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context.Albums.Add</a:t>
            </a:r>
            <a:r>
              <a:rPr lang="en-US" sz="1200" kern="1200" dirty="0" smtClean="0">
                <a:solidFill>
                  <a:schemeClr val="tx1"/>
                </a:solidFill>
                <a:latin typeface="+mn-lt"/>
                <a:ea typeface="+mn-ea"/>
                <a:cs typeface="+mn-cs"/>
              </a:rPr>
              <a:t>(new Album() { </a:t>
            </a:r>
            <a:r>
              <a:rPr lang="en-US" sz="1200" kern="1200" dirty="0" err="1" smtClean="0">
                <a:solidFill>
                  <a:schemeClr val="tx1"/>
                </a:solidFill>
                <a:latin typeface="+mn-lt"/>
                <a:ea typeface="+mn-ea"/>
                <a:cs typeface="+mn-cs"/>
              </a:rPr>
              <a:t>AlbumArtUrl</a:t>
            </a:r>
            <a:r>
              <a:rPr lang="en-US" sz="1200" kern="1200" dirty="0" smtClean="0">
                <a:solidFill>
                  <a:schemeClr val="tx1"/>
                </a:solidFill>
                <a:latin typeface="+mn-lt"/>
                <a:ea typeface="+mn-ea"/>
                <a:cs typeface="+mn-cs"/>
              </a:rPr>
              <a:t>="http://no.com",</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AlbumId</a:t>
            </a:r>
            <a:r>
              <a:rPr lang="en-US" sz="1200" kern="1200" dirty="0" smtClean="0">
                <a:solidFill>
                  <a:schemeClr val="tx1"/>
                </a:solidFill>
                <a:latin typeface="+mn-lt"/>
                <a:ea typeface="+mn-ea"/>
                <a:cs typeface="+mn-cs"/>
              </a:rPr>
              <a:t>=1,</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ArtistId</a:t>
            </a:r>
            <a:r>
              <a:rPr lang="en-US" sz="1200" kern="1200" dirty="0" smtClean="0">
                <a:solidFill>
                  <a:schemeClr val="tx1"/>
                </a:solidFill>
                <a:latin typeface="+mn-lt"/>
                <a:ea typeface="+mn-ea"/>
                <a:cs typeface="+mn-cs"/>
              </a:rPr>
              <a:t>=1,</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GenreId</a:t>
            </a:r>
            <a:r>
              <a:rPr lang="en-US" sz="1200" kern="1200" dirty="0" smtClean="0">
                <a:solidFill>
                  <a:schemeClr val="tx1"/>
                </a:solidFill>
                <a:latin typeface="+mn-lt"/>
                <a:ea typeface="+mn-ea"/>
                <a:cs typeface="+mn-cs"/>
              </a:rPr>
              <a:t>=2,</a:t>
            </a:r>
          </a:p>
          <a:p>
            <a:r>
              <a:rPr lang="en-US" sz="1200" kern="1200" dirty="0" smtClean="0">
                <a:solidFill>
                  <a:schemeClr val="tx1"/>
                </a:solidFill>
                <a:latin typeface="+mn-lt"/>
                <a:ea typeface="+mn-ea"/>
                <a:cs typeface="+mn-cs"/>
              </a:rPr>
              <a:t>                Price=9.99m,</a:t>
            </a:r>
          </a:p>
          <a:p>
            <a:r>
              <a:rPr lang="en-US" sz="1200" kern="1200" dirty="0" smtClean="0">
                <a:solidFill>
                  <a:schemeClr val="tx1"/>
                </a:solidFill>
                <a:latin typeface="+mn-lt"/>
                <a:ea typeface="+mn-ea"/>
                <a:cs typeface="+mn-cs"/>
              </a:rPr>
              <a:t>                Title="My Album"});</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context.SaveChanges</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albums = </a:t>
            </a:r>
            <a:r>
              <a:rPr lang="en-US" sz="1200" kern="1200" dirty="0" err="1" smtClean="0">
                <a:solidFill>
                  <a:schemeClr val="tx1"/>
                </a:solidFill>
                <a:latin typeface="+mn-lt"/>
                <a:ea typeface="+mn-ea"/>
                <a:cs typeface="+mn-cs"/>
              </a:rPr>
              <a:t>context.Albums.ToList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Console.WriteLine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albums.Count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p>
          <a:p>
            <a:endParaRPr lang="en-US" baseline="0" dirty="0" smtClean="0"/>
          </a:p>
          <a:p>
            <a:pPr marL="0" indent="0">
              <a:buNone/>
            </a:pPr>
            <a:endParaRPr lang="en-US" baseline="0"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20</a:t>
            </a:fld>
            <a:endParaRPr lang="en-US" dirty="0"/>
          </a:p>
        </p:txBody>
      </p:sp>
    </p:spTree>
    <p:extLst>
      <p:ext uri="{BB962C8B-B14F-4D97-AF65-F5344CB8AC3E}">
        <p14:creationId xmlns:p14="http://schemas.microsoft.com/office/powerpoint/2010/main" val="23603273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SHOW HOW TO STORE CREDENTIALS as a best practice?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DB name will be that of the connection string name, </a:t>
            </a:r>
            <a:r>
              <a:rPr lang="en-US" dirty="0" err="1" smtClean="0"/>
              <a:t>ie</a:t>
            </a: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Data Source=(</a:t>
            </a:r>
            <a:r>
              <a:rPr lang="en-US" dirty="0" err="1" smtClean="0"/>
              <a:t>localdb</a:t>
            </a:r>
            <a:r>
              <a:rPr lang="en-US" dirty="0" smtClean="0"/>
              <a:t>)\</a:t>
            </a:r>
            <a:r>
              <a:rPr lang="en-US" dirty="0" err="1" smtClean="0"/>
              <a:t>mssqllocaldb;Initial</a:t>
            </a:r>
            <a:r>
              <a:rPr lang="en-US" dirty="0" smtClean="0"/>
              <a:t> Catalog=</a:t>
            </a:r>
            <a:r>
              <a:rPr lang="en-US" dirty="0" err="1" smtClean="0"/>
              <a:t>MusicStoreConnection;Integrated</a:t>
            </a:r>
            <a:r>
              <a:rPr lang="en-US" dirty="0" smtClean="0"/>
              <a:t> Security=True</a:t>
            </a:r>
          </a:p>
          <a:p>
            <a:r>
              <a:rPr lang="en-US" sz="1200" kern="1200" dirty="0" smtClean="0">
                <a:solidFill>
                  <a:schemeClr val="tx1"/>
                </a:solidFill>
                <a:latin typeface="+mn-lt"/>
                <a:ea typeface="+mn-ea"/>
                <a:cs typeface="+mn-cs"/>
              </a:rPr>
              <a:t>public </a:t>
            </a:r>
            <a:r>
              <a:rPr lang="en-US" sz="1200" kern="1200" dirty="0" err="1" smtClean="0">
                <a:solidFill>
                  <a:schemeClr val="tx1"/>
                </a:solidFill>
                <a:latin typeface="+mn-lt"/>
                <a:ea typeface="+mn-ea"/>
                <a:cs typeface="+mn-cs"/>
              </a:rPr>
              <a:t>MusicContext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 base("</a:t>
            </a:r>
            <a:r>
              <a:rPr lang="en-US" sz="1200" kern="1200" dirty="0" err="1" smtClean="0">
                <a:solidFill>
                  <a:schemeClr val="tx1"/>
                </a:solidFill>
                <a:latin typeface="+mn-lt"/>
                <a:ea typeface="+mn-ea"/>
                <a:cs typeface="+mn-cs"/>
              </a:rPr>
              <a:t>MusicStoreConnection</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p>
          <a:p>
            <a:endParaRPr lang="en-US"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21</a:t>
            </a:fld>
            <a:endParaRPr lang="en-US" dirty="0"/>
          </a:p>
        </p:txBody>
      </p:sp>
    </p:spTree>
    <p:extLst>
      <p:ext uri="{BB962C8B-B14F-4D97-AF65-F5344CB8AC3E}">
        <p14:creationId xmlns:p14="http://schemas.microsoft.com/office/powerpoint/2010/main" val="7989924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Connection string can be double slash</a:t>
            </a:r>
          </a:p>
          <a:p>
            <a:r>
              <a:rPr lang="en-US" dirty="0" smtClean="0"/>
              <a:t>"Data Source=(</a:t>
            </a:r>
            <a:r>
              <a:rPr lang="en-US" dirty="0" err="1" smtClean="0"/>
              <a:t>localdb</a:t>
            </a:r>
            <a:r>
              <a:rPr lang="en-US" dirty="0" smtClean="0"/>
              <a:t>)\\</a:t>
            </a:r>
            <a:r>
              <a:rPr lang="en-US" dirty="0" err="1" smtClean="0"/>
              <a:t>mssqllocaldb;Initial</a:t>
            </a:r>
            <a:r>
              <a:rPr lang="en-US" dirty="0" smtClean="0"/>
              <a:t> Catalog=</a:t>
            </a:r>
            <a:r>
              <a:rPr lang="en-US" dirty="0" err="1" smtClean="0"/>
              <a:t>MusicStoreConnection;Integrated</a:t>
            </a:r>
            <a:r>
              <a:rPr lang="en-US" dirty="0" smtClean="0"/>
              <a:t> Security=</a:t>
            </a:r>
            <a:r>
              <a:rPr lang="en-US" dirty="0" err="1" smtClean="0"/>
              <a:t>True;MultipleActiveResultSets</a:t>
            </a:r>
            <a:r>
              <a:rPr lang="en-US" dirty="0" smtClean="0"/>
              <a:t>=True“</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22</a:t>
            </a:fld>
            <a:endParaRPr lang="en-US" dirty="0"/>
          </a:p>
        </p:txBody>
      </p:sp>
    </p:spTree>
    <p:extLst>
      <p:ext uri="{BB962C8B-B14F-4D97-AF65-F5344CB8AC3E}">
        <p14:creationId xmlns:p14="http://schemas.microsoft.com/office/powerpoint/2010/main" val="12494111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//View queries</a:t>
            </a:r>
          </a:p>
          <a:p>
            <a:r>
              <a:rPr lang="en-US" sz="1200" kern="1200" dirty="0" err="1" smtClean="0">
                <a:solidFill>
                  <a:schemeClr val="tx1"/>
                </a:solidFill>
                <a:latin typeface="+mn-lt"/>
                <a:ea typeface="+mn-ea"/>
                <a:cs typeface="+mn-cs"/>
              </a:rPr>
              <a:t>context.Database.Log</a:t>
            </a:r>
            <a:r>
              <a:rPr lang="en-US" sz="1200" kern="1200" dirty="0" smtClean="0">
                <a:solidFill>
                  <a:schemeClr val="tx1"/>
                </a:solidFill>
                <a:latin typeface="+mn-lt"/>
                <a:ea typeface="+mn-ea"/>
                <a:cs typeface="+mn-cs"/>
              </a:rPr>
              <a:t> = s =&gt; </a:t>
            </a:r>
            <a:r>
              <a:rPr lang="en-US" sz="1200" kern="1200" dirty="0" err="1" smtClean="0">
                <a:solidFill>
                  <a:schemeClr val="tx1"/>
                </a:solidFill>
                <a:latin typeface="+mn-lt"/>
                <a:ea typeface="+mn-ea"/>
                <a:cs typeface="+mn-cs"/>
              </a:rPr>
              <a:t>Console.WriteLine</a:t>
            </a:r>
            <a:r>
              <a:rPr lang="en-US" sz="1200" kern="1200" dirty="0" smtClean="0">
                <a:solidFill>
                  <a:schemeClr val="tx1"/>
                </a:solidFill>
                <a:latin typeface="+mn-lt"/>
                <a:ea typeface="+mn-ea"/>
                <a:cs typeface="+mn-cs"/>
              </a:rPr>
              <a:t>(s);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//Log connection</a:t>
            </a:r>
          </a:p>
          <a:p>
            <a:r>
              <a:rPr lang="en-US" sz="1200" kern="1200" dirty="0" err="1" smtClean="0">
                <a:solidFill>
                  <a:schemeClr val="tx1"/>
                </a:solidFill>
                <a:latin typeface="+mn-lt"/>
                <a:ea typeface="+mn-ea"/>
                <a:cs typeface="+mn-cs"/>
              </a:rPr>
              <a:t>Console.WriteLine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context.Database.Connection.ConnectionString</a:t>
            </a:r>
            <a:r>
              <a:rPr lang="en-US" sz="1200" kern="1200" dirty="0" smtClean="0">
                <a:solidFill>
                  <a:schemeClr val="tx1"/>
                </a:solidFill>
                <a:latin typeface="+mn-lt"/>
                <a:ea typeface="+mn-ea"/>
                <a:cs typeface="+mn-cs"/>
              </a:rPr>
              <a:t>);</a:t>
            </a:r>
          </a:p>
          <a:p>
            <a:endParaRPr lang="en-US" dirty="0" smtClean="0"/>
          </a:p>
          <a:p>
            <a:r>
              <a:rPr lang="en-US" dirty="0" smtClean="0"/>
              <a:t>Using glimpse</a:t>
            </a:r>
          </a:p>
          <a:p>
            <a:r>
              <a:rPr lang="en-US" dirty="0" smtClean="0"/>
              <a:t>Install-package</a:t>
            </a:r>
            <a:r>
              <a:rPr lang="en-US" baseline="0" dirty="0" smtClean="0"/>
              <a:t> glimpse.mvc5</a:t>
            </a:r>
          </a:p>
          <a:p>
            <a:r>
              <a:rPr lang="en-US" baseline="0" dirty="0" smtClean="0"/>
              <a:t>install-package </a:t>
            </a:r>
            <a:r>
              <a:rPr lang="en-US" baseline="0" dirty="0" err="1" smtClean="0"/>
              <a:t>glimpse.entityframework</a:t>
            </a:r>
            <a:endParaRPr lang="en-US" baseline="0" dirty="0" smtClean="0"/>
          </a:p>
          <a:p>
            <a:endParaRPr lang="en-US" baseline="0" dirty="0" smtClean="0"/>
          </a:p>
          <a:p>
            <a:r>
              <a:rPr lang="en-US" baseline="0" dirty="0" smtClean="0"/>
              <a:t>Inside the </a:t>
            </a:r>
            <a:r>
              <a:rPr lang="en-US" sz="1200" kern="1200" dirty="0" smtClean="0">
                <a:solidFill>
                  <a:schemeClr val="tx1"/>
                </a:solidFill>
                <a:latin typeface="+mn-lt"/>
                <a:ea typeface="+mn-ea"/>
                <a:cs typeface="+mn-cs"/>
              </a:rPr>
              <a:t>&lt;</a:t>
            </a:r>
            <a:r>
              <a:rPr lang="en-US" sz="1200" kern="1200" dirty="0" err="1" smtClean="0">
                <a:solidFill>
                  <a:schemeClr val="tx1"/>
                </a:solidFill>
                <a:latin typeface="+mn-lt"/>
                <a:ea typeface="+mn-ea"/>
                <a:cs typeface="+mn-cs"/>
              </a:rPr>
              <a:t>entityFramework</a:t>
            </a:r>
            <a:r>
              <a:rPr lang="en-US" sz="1200" kern="1200" dirty="0" smtClean="0">
                <a:solidFill>
                  <a:schemeClr val="tx1"/>
                </a:solidFill>
                <a:latin typeface="+mn-lt"/>
                <a:ea typeface="+mn-ea"/>
                <a:cs typeface="+mn-cs"/>
              </a:rPr>
              <a:t>&gt; element</a:t>
            </a:r>
            <a:endParaRPr lang="en-US" baseline="0" dirty="0" smtClean="0"/>
          </a:p>
          <a:p>
            <a:pPr rtl="0" fontAlgn="base"/>
            <a:r>
              <a:rPr lang="en-US" sz="1200" b="0" i="0" kern="1200" dirty="0" smtClean="0">
                <a:solidFill>
                  <a:schemeClr val="tx1"/>
                </a:solidFill>
                <a:effectLst/>
                <a:latin typeface="+mn-lt"/>
                <a:ea typeface="+mn-ea"/>
                <a:cs typeface="+mn-cs"/>
              </a:rPr>
              <a:t>&lt;interceptors&gt;</a:t>
            </a:r>
          </a:p>
          <a:p>
            <a:pPr rtl="0" fontAlgn="base"/>
            <a:r>
              <a:rPr lang="en-US" sz="1200" b="0" i="0" kern="1200" dirty="0" smtClean="0">
                <a:solidFill>
                  <a:schemeClr val="tx1"/>
                </a:solidFill>
                <a:effectLst/>
                <a:latin typeface="+mn-lt"/>
                <a:ea typeface="+mn-ea"/>
                <a:cs typeface="+mn-cs"/>
              </a:rPr>
              <a:t>  &lt;interceptor type="</a:t>
            </a:r>
            <a:r>
              <a:rPr lang="en-US" sz="1200" b="0" i="0" kern="1200" dirty="0" err="1" smtClean="0">
                <a:solidFill>
                  <a:schemeClr val="tx1"/>
                </a:solidFill>
                <a:effectLst/>
                <a:latin typeface="+mn-lt"/>
                <a:ea typeface="+mn-ea"/>
                <a:cs typeface="+mn-cs"/>
              </a:rPr>
              <a:t>System.Data.Entity.Infrastructure.Interception.DatabaseLogger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EntityFramework</a:t>
            </a:r>
            <a:r>
              <a:rPr lang="en-US" sz="1200" b="0" i="0" kern="1200" dirty="0" smtClean="0">
                <a:solidFill>
                  <a:schemeClr val="tx1"/>
                </a:solidFill>
                <a:effectLst/>
                <a:latin typeface="+mn-lt"/>
                <a:ea typeface="+mn-ea"/>
                <a:cs typeface="+mn-cs"/>
              </a:rPr>
              <a:t>"&gt;</a:t>
            </a:r>
          </a:p>
          <a:p>
            <a:pPr rtl="0" fontAlgn="base"/>
            <a:r>
              <a:rPr lang="en-US" sz="1200" b="0" i="0" kern="1200" dirty="0" smtClean="0">
                <a:solidFill>
                  <a:schemeClr val="tx1"/>
                </a:solidFill>
                <a:effectLst/>
                <a:latin typeface="+mn-lt"/>
                <a:ea typeface="+mn-ea"/>
                <a:cs typeface="+mn-cs"/>
              </a:rPr>
              <a:t>    &lt;parameters&gt;</a:t>
            </a:r>
          </a:p>
          <a:p>
            <a:pPr rtl="0" fontAlgn="base"/>
            <a:r>
              <a:rPr lang="en-US" sz="1200" b="0" i="0" kern="1200" dirty="0" smtClean="0">
                <a:solidFill>
                  <a:schemeClr val="tx1"/>
                </a:solidFill>
                <a:effectLst/>
                <a:latin typeface="+mn-lt"/>
                <a:ea typeface="+mn-ea"/>
                <a:cs typeface="+mn-cs"/>
              </a:rPr>
              <a:t>      &lt;parameter value=“MyAppsOutput.txt"/&gt;</a:t>
            </a:r>
          </a:p>
          <a:p>
            <a:pPr rtl="0" fontAlgn="base"/>
            <a:r>
              <a:rPr lang="en-US" sz="1200" b="0" i="0" kern="1200" dirty="0" smtClean="0">
                <a:solidFill>
                  <a:schemeClr val="tx1"/>
                </a:solidFill>
                <a:effectLst/>
                <a:latin typeface="+mn-lt"/>
                <a:ea typeface="+mn-ea"/>
                <a:cs typeface="+mn-cs"/>
              </a:rPr>
              <a:t>      &lt;parameter value="true" type="</a:t>
            </a:r>
            <a:r>
              <a:rPr lang="en-US" sz="1200" b="0" i="0" kern="1200" dirty="0" err="1" smtClean="0">
                <a:solidFill>
                  <a:schemeClr val="tx1"/>
                </a:solidFill>
                <a:effectLst/>
                <a:latin typeface="+mn-lt"/>
                <a:ea typeface="+mn-ea"/>
                <a:cs typeface="+mn-cs"/>
              </a:rPr>
              <a:t>System.Boolean</a:t>
            </a:r>
            <a:r>
              <a:rPr lang="en-US" sz="1200" b="0" i="0" kern="1200" dirty="0" smtClean="0">
                <a:solidFill>
                  <a:schemeClr val="tx1"/>
                </a:solidFill>
                <a:effectLst/>
                <a:latin typeface="+mn-lt"/>
                <a:ea typeface="+mn-ea"/>
                <a:cs typeface="+mn-cs"/>
              </a:rPr>
              <a:t>"/&gt;</a:t>
            </a:r>
          </a:p>
          <a:p>
            <a:pPr rtl="0" fontAlgn="base"/>
            <a:r>
              <a:rPr lang="en-US" sz="1200" b="0" i="0" kern="1200" dirty="0" smtClean="0">
                <a:solidFill>
                  <a:schemeClr val="tx1"/>
                </a:solidFill>
                <a:effectLst/>
                <a:latin typeface="+mn-lt"/>
                <a:ea typeface="+mn-ea"/>
                <a:cs typeface="+mn-cs"/>
              </a:rPr>
              <a:t>    &lt;/parameters&gt;</a:t>
            </a:r>
          </a:p>
          <a:p>
            <a:pPr rtl="0" fontAlgn="base"/>
            <a:r>
              <a:rPr lang="en-US" sz="1200" b="0" i="0" kern="1200" dirty="0" smtClean="0">
                <a:solidFill>
                  <a:schemeClr val="tx1"/>
                </a:solidFill>
                <a:effectLst/>
                <a:latin typeface="+mn-lt"/>
                <a:ea typeface="+mn-ea"/>
                <a:cs typeface="+mn-cs"/>
              </a:rPr>
              <a:t>  &lt;/interceptor&gt;</a:t>
            </a:r>
          </a:p>
          <a:p>
            <a:pPr rtl="0" fontAlgn="base"/>
            <a:r>
              <a:rPr lang="en-US" sz="1200" b="0" i="0" kern="1200" dirty="0" smtClean="0">
                <a:solidFill>
                  <a:schemeClr val="tx1"/>
                </a:solidFill>
                <a:effectLst/>
                <a:latin typeface="+mn-lt"/>
                <a:ea typeface="+mn-ea"/>
                <a:cs typeface="+mn-cs"/>
              </a:rPr>
              <a:t>&lt;/interceptors&gt;</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23</a:t>
            </a:fld>
            <a:endParaRPr lang="en-US" dirty="0"/>
          </a:p>
        </p:txBody>
      </p:sp>
    </p:spTree>
    <p:extLst>
      <p:ext uri="{BB962C8B-B14F-4D97-AF65-F5344CB8AC3E}">
        <p14:creationId xmlns:p14="http://schemas.microsoft.com/office/powerpoint/2010/main" val="997388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8212455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24</a:t>
            </a:fld>
            <a:endParaRPr lang="en-US" dirty="0"/>
          </a:p>
        </p:txBody>
      </p:sp>
    </p:spTree>
    <p:extLst>
      <p:ext uri="{BB962C8B-B14F-4D97-AF65-F5344CB8AC3E}">
        <p14:creationId xmlns:p14="http://schemas.microsoft.com/office/powerpoint/2010/main" val="25202400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a:t>
            </a:r>
            <a:r>
              <a:rPr lang="en-US" baseline="0" dirty="0" smtClean="0"/>
              <a:t> manual method, deprecating the designer, and revere engineering</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25</a:t>
            </a:fld>
            <a:endParaRPr lang="en-US" dirty="0"/>
          </a:p>
        </p:txBody>
      </p:sp>
    </p:spTree>
    <p:extLst>
      <p:ext uri="{BB962C8B-B14F-4D97-AF65-F5344CB8AC3E}">
        <p14:creationId xmlns:p14="http://schemas.microsoft.com/office/powerpoint/2010/main" val="26595739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kern="1200" baseline="0" dirty="0" smtClean="0">
                <a:solidFill>
                  <a:schemeClr val="tx1"/>
                </a:solidFill>
                <a:latin typeface="+mn-lt"/>
                <a:ea typeface="+mn-ea"/>
                <a:cs typeface="+mn-cs"/>
              </a:rPr>
              <a:t>Look briefly at dialog</a:t>
            </a:r>
          </a:p>
          <a:p>
            <a:pPr marL="228600" indent="-228600">
              <a:buAutoNum type="arabicPeriod"/>
            </a:pPr>
            <a:r>
              <a:rPr lang="en-US" sz="1200" kern="1200" baseline="0" dirty="0" smtClean="0">
                <a:solidFill>
                  <a:schemeClr val="tx1"/>
                </a:solidFill>
                <a:latin typeface="+mn-lt"/>
                <a:ea typeface="+mn-ea"/>
                <a:cs typeface="+mn-cs"/>
              </a:rPr>
              <a:t>Choose an existing database with music store information in it and reverse engineer it. </a:t>
            </a:r>
          </a:p>
          <a:p>
            <a:pPr marL="228600" indent="-228600">
              <a:buAutoNum type="arabicPeriod"/>
            </a:pPr>
            <a:r>
              <a:rPr lang="en-US" sz="1200" kern="1200" baseline="0" dirty="0" smtClean="0">
                <a:solidFill>
                  <a:schemeClr val="tx1"/>
                </a:solidFill>
                <a:latin typeface="+mn-lt"/>
                <a:ea typeface="+mn-ea"/>
                <a:cs typeface="+mn-cs"/>
              </a:rPr>
              <a:t>Discuss we’ll talk about the database more in module 4</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26</a:t>
            </a:fld>
            <a:endParaRPr lang="en-US" dirty="0"/>
          </a:p>
        </p:txBody>
      </p:sp>
    </p:spTree>
    <p:extLst>
      <p:ext uri="{BB962C8B-B14F-4D97-AF65-F5344CB8AC3E}">
        <p14:creationId xmlns:p14="http://schemas.microsoft.com/office/powerpoint/2010/main" val="672339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212044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3721944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Tree>
    <p:extLst>
      <p:ext uri="{BB962C8B-B14F-4D97-AF65-F5344CB8AC3E}">
        <p14:creationId xmlns:p14="http://schemas.microsoft.com/office/powerpoint/2010/main" val="3307750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3597947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dirty="0"/>
          </a:p>
        </p:txBody>
      </p:sp>
    </p:spTree>
    <p:extLst>
      <p:ext uri="{BB962C8B-B14F-4D97-AF65-F5344CB8AC3E}">
        <p14:creationId xmlns:p14="http://schemas.microsoft.com/office/powerpoint/2010/main" val="3390353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dirty="0"/>
          </a:p>
        </p:txBody>
      </p:sp>
    </p:spTree>
    <p:extLst>
      <p:ext uri="{BB962C8B-B14F-4D97-AF65-F5344CB8AC3E}">
        <p14:creationId xmlns:p14="http://schemas.microsoft.com/office/powerpoint/2010/main" val="353902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Talk about </a:t>
            </a:r>
            <a:r>
              <a:rPr lang="en-US" baseline="0" dirty="0" err="1" smtClean="0"/>
              <a:t>nuget</a:t>
            </a:r>
            <a:r>
              <a:rPr lang="en-US" baseline="0" dirty="0" smtClean="0"/>
              <a:t> packages, upgrading, rolling back, etc.</a:t>
            </a:r>
          </a:p>
          <a:p>
            <a:endParaRPr lang="en-US" dirty="0" smtClean="0"/>
          </a:p>
          <a:p>
            <a:r>
              <a:rPr lang="en-US" sz="1200" b="0" i="0" kern="1200" dirty="0" smtClean="0">
                <a:solidFill>
                  <a:schemeClr val="tx1"/>
                </a:solidFill>
                <a:effectLst/>
                <a:latin typeface="+mn-lt"/>
                <a:ea typeface="+mn-ea"/>
                <a:cs typeface="+mn-cs"/>
              </a:rPr>
              <a:t>IBM supplies ADO.NET data providers for access to DB2, Informix, and U2 databases.</a:t>
            </a:r>
          </a:p>
          <a:p>
            <a:endParaRPr lang="en-US" dirty="0" smtClean="0"/>
          </a:p>
          <a:p>
            <a:r>
              <a:rPr lang="en-US" dirty="0" smtClean="0"/>
              <a:t>Any ADO.NET Data Provider?</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dirty="0"/>
          </a:p>
        </p:txBody>
      </p:sp>
    </p:spTree>
    <p:extLst>
      <p:ext uri="{BB962C8B-B14F-4D97-AF65-F5344CB8AC3E}">
        <p14:creationId xmlns:p14="http://schemas.microsoft.com/office/powerpoint/2010/main" val="12475553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83805140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7"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764794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Click to edit Master subtitle style</a:t>
            </a:r>
            <a:endParaRPr lang="en-US" dirty="0"/>
          </a:p>
        </p:txBody>
      </p:sp>
      <p:sp>
        <p:nvSpPr>
          <p:cNvPr id="17"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8"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9" name="Picture 18"/>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pic>
        <p:nvPicPr>
          <p:cNvPr id="20" name="Picture 1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5896408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TextBox 6"/>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9" name="Straight Connector 8"/>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98600076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2924145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3874416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5950639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7482018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67676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
        <p:nvSpPr>
          <p:cNvPr id="7"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1150374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14080358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82" r:id="rId1"/>
    <p:sldLayoutId id="214748368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5222877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9.emf"/><Relationship Id="rId4" Type="http://schemas.openxmlformats.org/officeDocument/2006/relationships/image" Target="../media/image8.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5.e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hyperlink" Target="http://blogs.msdn.com/b/adonet/" TargetMode="External"/><Relationship Id="rId2" Type="http://schemas.openxmlformats.org/officeDocument/2006/relationships/hyperlink" Target="https://msdn.microsoft.com/en-us/data/ef.aspx" TargetMode="Externa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hyperlink" Target="http://blog.geektrainer.com/"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hyperlink" Target="http://aka.ms/MVA-Voucher"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hyperlink" Target="http://github.com/MicrosoftLearning/EntityFramework"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3"/>
          <p:cNvSpPr>
            <a:spLocks noGrp="1"/>
          </p:cNvSpPr>
          <p:nvPr>
            <p:ph type="subTitle" idx="1"/>
          </p:nvPr>
        </p:nvSpPr>
        <p:spPr/>
        <p:txBody>
          <a:bodyPr/>
          <a:lstStyle/>
          <a:p>
            <a:r>
              <a:rPr lang="en-US" dirty="0"/>
              <a:t>Adam Tuliper | Technical Evangelist, Microsoft</a:t>
            </a:r>
          </a:p>
          <a:p>
            <a:r>
              <a:rPr lang="en-US" dirty="0"/>
              <a:t>Christopher Harrison | Content Developer, Microsoft</a:t>
            </a:r>
          </a:p>
        </p:txBody>
      </p:sp>
      <p:sp>
        <p:nvSpPr>
          <p:cNvPr id="2" name="Title 1"/>
          <p:cNvSpPr>
            <a:spLocks noGrp="1"/>
          </p:cNvSpPr>
          <p:nvPr>
            <p:ph type="ctrTitle"/>
          </p:nvPr>
        </p:nvSpPr>
        <p:spPr/>
        <p:txBody>
          <a:bodyPr/>
          <a:lstStyle/>
          <a:p>
            <a:r>
              <a:rPr lang="en-US" dirty="0" smtClean="0"/>
              <a:t>Implementing Entity Framework with MVC Jump Start</a:t>
            </a:r>
            <a:endParaRPr lang="en-US" dirty="0"/>
          </a:p>
        </p:txBody>
      </p:sp>
    </p:spTree>
    <p:extLst>
      <p:ext uri="{BB962C8B-B14F-4D97-AF65-F5344CB8AC3E}">
        <p14:creationId xmlns:p14="http://schemas.microsoft.com/office/powerpoint/2010/main" val="31738533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mtClean="0"/>
              <a:t>Architecture</a:t>
            </a:r>
            <a:endParaRPr lang="en-US" dirty="0"/>
          </a:p>
        </p:txBody>
      </p:sp>
      <p:sp>
        <p:nvSpPr>
          <p:cNvPr id="18" name="Subtitle 17"/>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802250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6552555" y="3046993"/>
            <a:ext cx="5000816" cy="346673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392486" y="3665303"/>
            <a:ext cx="5384621" cy="237898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What is the Entity Framework</a:t>
            </a:r>
            <a:endParaRPr lang="en-US" dirty="0"/>
          </a:p>
        </p:txBody>
      </p:sp>
      <p:sp>
        <p:nvSpPr>
          <p:cNvPr id="3" name="Content Placeholder 2"/>
          <p:cNvSpPr>
            <a:spLocks noGrp="1"/>
          </p:cNvSpPr>
          <p:nvPr>
            <p:ph sz="quarter" idx="10"/>
          </p:nvPr>
        </p:nvSpPr>
        <p:spPr>
          <a:xfrm>
            <a:off x="379413" y="1223336"/>
            <a:ext cx="11525250" cy="5290388"/>
          </a:xfrm>
        </p:spPr>
        <p:txBody>
          <a:bodyPr/>
          <a:lstStyle/>
          <a:p>
            <a:r>
              <a:rPr lang="en-US" dirty="0" smtClean="0"/>
              <a:t>It IS an ORM</a:t>
            </a:r>
          </a:p>
          <a:p>
            <a:r>
              <a:rPr lang="en-US" dirty="0" smtClean="0"/>
              <a:t>What’s an ORM?</a:t>
            </a:r>
          </a:p>
          <a:p>
            <a:pPr lvl="1"/>
            <a:r>
              <a:rPr lang="en-US" dirty="0" smtClean="0"/>
              <a:t>Maps your database types to your code types</a:t>
            </a:r>
          </a:p>
          <a:p>
            <a:pPr lvl="1"/>
            <a:r>
              <a:rPr lang="en-US" dirty="0" smtClean="0"/>
              <a:t>Avoids repetitive data access code</a:t>
            </a:r>
          </a:p>
        </p:txBody>
      </p:sp>
      <p:pic>
        <p:nvPicPr>
          <p:cNvPr id="4" name="Picture 3"/>
          <p:cNvPicPr>
            <a:picLocks noChangeAspect="1"/>
          </p:cNvPicPr>
          <p:nvPr/>
        </p:nvPicPr>
        <p:blipFill>
          <a:blip r:embed="rId3">
            <a:duotone>
              <a:prstClr val="black"/>
              <a:schemeClr val="accent1">
                <a:tint val="45000"/>
                <a:satMod val="400000"/>
              </a:schemeClr>
            </a:duotone>
          </a:blip>
          <a:stretch>
            <a:fillRect/>
          </a:stretch>
        </p:blipFill>
        <p:spPr>
          <a:xfrm>
            <a:off x="1624929" y="4006738"/>
            <a:ext cx="1419066" cy="1233568"/>
          </a:xfrm>
          <a:prstGeom prst="rect">
            <a:avLst/>
          </a:prstGeom>
        </p:spPr>
      </p:pic>
      <p:pic>
        <p:nvPicPr>
          <p:cNvPr id="5" name="Picture 4"/>
          <p:cNvPicPr>
            <a:picLocks noChangeAspect="1"/>
          </p:cNvPicPr>
          <p:nvPr/>
        </p:nvPicPr>
        <p:blipFill>
          <a:blip r:embed="rId4">
            <a:duotone>
              <a:prstClr val="black"/>
              <a:schemeClr val="accent1">
                <a:tint val="45000"/>
                <a:satMod val="400000"/>
              </a:schemeClr>
            </a:duotone>
          </a:blip>
          <a:stretch>
            <a:fillRect/>
          </a:stretch>
        </p:blipFill>
        <p:spPr>
          <a:xfrm>
            <a:off x="530462" y="3960410"/>
            <a:ext cx="1004017" cy="1302236"/>
          </a:xfrm>
          <a:prstGeom prst="rect">
            <a:avLst/>
          </a:prstGeom>
        </p:spPr>
      </p:pic>
      <p:pic>
        <p:nvPicPr>
          <p:cNvPr id="6" name="Picture 5"/>
          <p:cNvPicPr>
            <a:picLocks noChangeAspect="1"/>
          </p:cNvPicPr>
          <p:nvPr/>
        </p:nvPicPr>
        <p:blipFill>
          <a:blip r:embed="rId5">
            <a:duotone>
              <a:prstClr val="black"/>
              <a:schemeClr val="accent1">
                <a:tint val="45000"/>
                <a:satMod val="400000"/>
              </a:schemeClr>
            </a:duotone>
          </a:blip>
          <a:stretch>
            <a:fillRect/>
          </a:stretch>
        </p:blipFill>
        <p:spPr>
          <a:xfrm>
            <a:off x="4193240" y="4006738"/>
            <a:ext cx="1232942" cy="1261999"/>
          </a:xfrm>
          <a:prstGeom prst="rect">
            <a:avLst/>
          </a:prstGeom>
        </p:spPr>
      </p:pic>
      <p:sp>
        <p:nvSpPr>
          <p:cNvPr id="7" name="TextBox 6"/>
          <p:cNvSpPr txBox="1"/>
          <p:nvPr/>
        </p:nvSpPr>
        <p:spPr>
          <a:xfrm>
            <a:off x="1686920" y="5240306"/>
            <a:ext cx="1509516" cy="461665"/>
          </a:xfrm>
          <a:prstGeom prst="rect">
            <a:avLst/>
          </a:prstGeom>
          <a:noFill/>
        </p:spPr>
        <p:txBody>
          <a:bodyPr wrap="square" rtlCol="0">
            <a:spAutoFit/>
          </a:bodyPr>
          <a:lstStyle/>
          <a:p>
            <a:r>
              <a:rPr lang="en-US" sz="2400" dirty="0" smtClean="0">
                <a:solidFill>
                  <a:srgbClr val="576C8B"/>
                </a:solidFill>
              </a:rPr>
              <a:t>Customer</a:t>
            </a:r>
            <a:endParaRPr lang="en-US" sz="2400" dirty="0">
              <a:solidFill>
                <a:srgbClr val="576C8B"/>
              </a:solidFill>
            </a:endParaRPr>
          </a:p>
        </p:txBody>
      </p:sp>
      <p:sp>
        <p:nvSpPr>
          <p:cNvPr id="8" name="TextBox 7"/>
          <p:cNvSpPr txBox="1"/>
          <p:nvPr/>
        </p:nvSpPr>
        <p:spPr>
          <a:xfrm>
            <a:off x="4040799" y="5240306"/>
            <a:ext cx="1771185" cy="461665"/>
          </a:xfrm>
          <a:prstGeom prst="rect">
            <a:avLst/>
          </a:prstGeom>
          <a:noFill/>
        </p:spPr>
        <p:txBody>
          <a:bodyPr wrap="square" rtlCol="0">
            <a:spAutoFit/>
          </a:bodyPr>
          <a:lstStyle/>
          <a:p>
            <a:r>
              <a:rPr lang="en-US" sz="2400" dirty="0" err="1" smtClean="0">
                <a:solidFill>
                  <a:srgbClr val="576C8B"/>
                </a:solidFill>
              </a:rPr>
              <a:t>Customer.cs</a:t>
            </a:r>
            <a:endParaRPr lang="en-US" sz="2400" dirty="0">
              <a:solidFill>
                <a:srgbClr val="576C8B"/>
              </a:solidFill>
            </a:endParaRPr>
          </a:p>
        </p:txBody>
      </p:sp>
      <p:sp>
        <p:nvSpPr>
          <p:cNvPr id="9" name="Left-Right Arrow 8"/>
          <p:cNvSpPr/>
          <p:nvPr/>
        </p:nvSpPr>
        <p:spPr>
          <a:xfrm>
            <a:off x="3120215" y="4413064"/>
            <a:ext cx="846877" cy="435130"/>
          </a:xfrm>
          <a:prstGeom prst="leftRightArrow">
            <a:avLst/>
          </a:prstGeom>
          <a:solidFill>
            <a:srgbClr val="576C8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duotone>
              <a:prstClr val="black"/>
              <a:schemeClr val="accent1">
                <a:tint val="45000"/>
                <a:satMod val="400000"/>
              </a:schemeClr>
            </a:duotone>
          </a:blip>
          <a:stretch>
            <a:fillRect/>
          </a:stretch>
        </p:blipFill>
        <p:spPr>
          <a:xfrm>
            <a:off x="6621509" y="3192811"/>
            <a:ext cx="1419066" cy="1233568"/>
          </a:xfrm>
          <a:prstGeom prst="rect">
            <a:avLst/>
          </a:prstGeom>
        </p:spPr>
      </p:pic>
      <p:pic>
        <p:nvPicPr>
          <p:cNvPr id="11" name="Picture 10"/>
          <p:cNvPicPr>
            <a:picLocks noChangeAspect="1"/>
          </p:cNvPicPr>
          <p:nvPr/>
        </p:nvPicPr>
        <p:blipFill>
          <a:blip r:embed="rId5">
            <a:duotone>
              <a:prstClr val="black"/>
              <a:schemeClr val="accent1">
                <a:tint val="45000"/>
                <a:satMod val="400000"/>
              </a:schemeClr>
            </a:duotone>
          </a:blip>
          <a:stretch>
            <a:fillRect/>
          </a:stretch>
        </p:blipFill>
        <p:spPr>
          <a:xfrm>
            <a:off x="9551351" y="3795379"/>
            <a:ext cx="1232942" cy="1261999"/>
          </a:xfrm>
          <a:prstGeom prst="rect">
            <a:avLst/>
          </a:prstGeom>
        </p:spPr>
      </p:pic>
      <p:sp>
        <p:nvSpPr>
          <p:cNvPr id="12" name="TextBox 11"/>
          <p:cNvSpPr txBox="1"/>
          <p:nvPr/>
        </p:nvSpPr>
        <p:spPr>
          <a:xfrm>
            <a:off x="6683500" y="4426379"/>
            <a:ext cx="1509516" cy="461665"/>
          </a:xfrm>
          <a:prstGeom prst="rect">
            <a:avLst/>
          </a:prstGeom>
          <a:noFill/>
        </p:spPr>
        <p:txBody>
          <a:bodyPr wrap="square" rtlCol="0">
            <a:spAutoFit/>
          </a:bodyPr>
          <a:lstStyle/>
          <a:p>
            <a:r>
              <a:rPr lang="en-US" sz="2400" dirty="0" smtClean="0">
                <a:solidFill>
                  <a:srgbClr val="576C8B"/>
                </a:solidFill>
              </a:rPr>
              <a:t>Customer</a:t>
            </a:r>
            <a:endParaRPr lang="en-US" sz="2400" dirty="0">
              <a:solidFill>
                <a:srgbClr val="576C8B"/>
              </a:solidFill>
            </a:endParaRPr>
          </a:p>
        </p:txBody>
      </p:sp>
      <p:sp>
        <p:nvSpPr>
          <p:cNvPr id="13" name="TextBox 12"/>
          <p:cNvSpPr txBox="1"/>
          <p:nvPr/>
        </p:nvSpPr>
        <p:spPr>
          <a:xfrm>
            <a:off x="9114409" y="5013063"/>
            <a:ext cx="2301360" cy="461665"/>
          </a:xfrm>
          <a:prstGeom prst="rect">
            <a:avLst/>
          </a:prstGeom>
          <a:noFill/>
        </p:spPr>
        <p:txBody>
          <a:bodyPr wrap="square" rtlCol="0">
            <a:spAutoFit/>
          </a:bodyPr>
          <a:lstStyle/>
          <a:p>
            <a:r>
              <a:rPr lang="en-US" sz="2400" dirty="0" err="1" smtClean="0">
                <a:solidFill>
                  <a:srgbClr val="576C8B"/>
                </a:solidFill>
              </a:rPr>
              <a:t>CustomerInfo.cs</a:t>
            </a:r>
            <a:endParaRPr lang="en-US" sz="2400" dirty="0">
              <a:solidFill>
                <a:srgbClr val="576C8B"/>
              </a:solidFill>
            </a:endParaRPr>
          </a:p>
        </p:txBody>
      </p:sp>
      <p:sp>
        <p:nvSpPr>
          <p:cNvPr id="14" name="Left-Right Arrow 13"/>
          <p:cNvSpPr/>
          <p:nvPr/>
        </p:nvSpPr>
        <p:spPr>
          <a:xfrm>
            <a:off x="8116795" y="3599137"/>
            <a:ext cx="846877" cy="435130"/>
          </a:xfrm>
          <a:prstGeom prst="leftRightArrow">
            <a:avLst/>
          </a:prstGeom>
          <a:solidFill>
            <a:srgbClr val="576C8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3">
            <a:duotone>
              <a:prstClr val="black"/>
              <a:schemeClr val="accent1">
                <a:tint val="45000"/>
                <a:satMod val="400000"/>
              </a:schemeClr>
            </a:duotone>
          </a:blip>
          <a:stretch>
            <a:fillRect/>
          </a:stretch>
        </p:blipFill>
        <p:spPr>
          <a:xfrm>
            <a:off x="6633812" y="4818491"/>
            <a:ext cx="1419066" cy="1233568"/>
          </a:xfrm>
          <a:prstGeom prst="rect">
            <a:avLst/>
          </a:prstGeom>
        </p:spPr>
      </p:pic>
      <p:sp>
        <p:nvSpPr>
          <p:cNvPr id="16" name="TextBox 15"/>
          <p:cNvSpPr txBox="1"/>
          <p:nvPr/>
        </p:nvSpPr>
        <p:spPr>
          <a:xfrm>
            <a:off x="6919215" y="6052059"/>
            <a:ext cx="1038085" cy="461665"/>
          </a:xfrm>
          <a:prstGeom prst="rect">
            <a:avLst/>
          </a:prstGeom>
          <a:noFill/>
        </p:spPr>
        <p:txBody>
          <a:bodyPr wrap="square" rtlCol="0">
            <a:spAutoFit/>
          </a:bodyPr>
          <a:lstStyle/>
          <a:p>
            <a:r>
              <a:rPr lang="en-US" sz="2400" dirty="0" err="1" smtClean="0">
                <a:solidFill>
                  <a:srgbClr val="576C8B"/>
                </a:solidFill>
              </a:rPr>
              <a:t>ShipTo</a:t>
            </a:r>
            <a:endParaRPr lang="en-US" sz="2400" dirty="0">
              <a:solidFill>
                <a:srgbClr val="576C8B"/>
              </a:solidFill>
            </a:endParaRPr>
          </a:p>
        </p:txBody>
      </p:sp>
      <p:sp>
        <p:nvSpPr>
          <p:cNvPr id="17" name="Left-Right Arrow 16"/>
          <p:cNvSpPr/>
          <p:nvPr/>
        </p:nvSpPr>
        <p:spPr>
          <a:xfrm>
            <a:off x="8193016" y="5157082"/>
            <a:ext cx="846877" cy="435130"/>
          </a:xfrm>
          <a:prstGeom prst="leftRightArrow">
            <a:avLst/>
          </a:prstGeom>
          <a:solidFill>
            <a:srgbClr val="576C8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552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par>
                                <p:cTn id="27" presetID="10"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par>
                                <p:cTn id="30" presetID="10" presetClass="entr" presetSubtype="0"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par>
                                <p:cTn id="47" presetID="10" presetClass="entr" presetSubtype="0" fill="hold"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500"/>
                                        <p:tgtEl>
                                          <p:spTgt spid="10"/>
                                        </p:tgtEl>
                                      </p:cBhvr>
                                    </p:animEffect>
                                  </p:childTnLst>
                                </p:cTn>
                              </p:par>
                              <p:par>
                                <p:cTn id="50" presetID="10" presetClass="entr" presetSubtype="0" fill="hold"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500"/>
                                        <p:tgtEl>
                                          <p:spTgt spid="1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500"/>
                                        <p:tgtEl>
                                          <p:spTgt spid="14"/>
                                        </p:tgtEl>
                                      </p:cBhvr>
                                    </p:animEffect>
                                  </p:childTnLst>
                                </p:cTn>
                              </p:par>
                              <p:par>
                                <p:cTn id="62" presetID="10" presetClass="entr" presetSubtype="0" fill="hold" nodeType="with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fade">
                                      <p:cBhvr>
                                        <p:cTn id="64" dur="500"/>
                                        <p:tgtEl>
                                          <p:spTgt spid="1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500"/>
                                        <p:tgtEl>
                                          <p:spTgt spid="1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P spid="3" grpId="0" build="p"/>
      <p:bldP spid="7" grpId="0"/>
      <p:bldP spid="8" grpId="0"/>
      <p:bldP spid="9" grpId="0" animBg="1"/>
      <p:bldP spid="12" grpId="0"/>
      <p:bldP spid="13" grpId="0"/>
      <p:bldP spid="14" grpId="0" animBg="1"/>
      <p:bldP spid="16" grpId="0"/>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 Platforms</a:t>
            </a:r>
            <a:endParaRPr lang="en-US" dirty="0"/>
          </a:p>
        </p:txBody>
      </p:sp>
      <p:sp>
        <p:nvSpPr>
          <p:cNvPr id="3" name="Content Placeholder 2"/>
          <p:cNvSpPr>
            <a:spLocks noGrp="1"/>
          </p:cNvSpPr>
          <p:nvPr>
            <p:ph sz="quarter" idx="10"/>
          </p:nvPr>
        </p:nvSpPr>
        <p:spPr/>
        <p:txBody>
          <a:bodyPr/>
          <a:lstStyle/>
          <a:p>
            <a:r>
              <a:rPr lang="en-US" dirty="0" smtClean="0"/>
              <a:t>EF 6.1 Any project that is full .NET 4+</a:t>
            </a:r>
          </a:p>
          <a:p>
            <a:r>
              <a:rPr lang="en-US" dirty="0" smtClean="0"/>
              <a:t>All Microsoft SQL Databases</a:t>
            </a:r>
          </a:p>
          <a:p>
            <a:r>
              <a:rPr lang="en-US" dirty="0" smtClean="0"/>
              <a:t>Web Forms, MVC, WPF, WCF, Web API, Web Forms</a:t>
            </a:r>
          </a:p>
          <a:p>
            <a:r>
              <a:rPr lang="en-US" dirty="0" smtClean="0"/>
              <a:t>Newer ones to include Azure Table Storage, </a:t>
            </a:r>
            <a:r>
              <a:rPr lang="en-US" dirty="0" err="1" smtClean="0"/>
              <a:t>Redis</a:t>
            </a:r>
            <a:r>
              <a:rPr lang="en-US" dirty="0" smtClean="0"/>
              <a:t>, Linux, </a:t>
            </a:r>
            <a:r>
              <a:rPr lang="en-US" dirty="0" err="1" smtClean="0"/>
              <a:t>etc</a:t>
            </a:r>
            <a:endParaRPr lang="en-US" dirty="0" smtClean="0"/>
          </a:p>
          <a:p>
            <a:r>
              <a:rPr lang="en-US" dirty="0" smtClean="0"/>
              <a:t>Supported ADO.NET Providers</a:t>
            </a:r>
          </a:p>
          <a:p>
            <a:pPr lvl="1"/>
            <a:r>
              <a:rPr lang="en-US" dirty="0"/>
              <a:t>https://msdn.microsoft.com/en-us/data/dd363565.aspx</a:t>
            </a:r>
            <a:endParaRPr lang="en-US" dirty="0" smtClean="0"/>
          </a:p>
          <a:p>
            <a:endParaRPr lang="en-US" dirty="0" smtClean="0"/>
          </a:p>
          <a:p>
            <a:endParaRPr lang="en-US" dirty="0"/>
          </a:p>
        </p:txBody>
      </p:sp>
    </p:spTree>
    <p:extLst>
      <p:ext uri="{BB962C8B-B14F-4D97-AF65-F5344CB8AC3E}">
        <p14:creationId xmlns:p14="http://schemas.microsoft.com/office/powerpoint/2010/main" val="5615920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supported features</a:t>
            </a:r>
            <a:endParaRPr lang="en-US" dirty="0"/>
          </a:p>
        </p:txBody>
      </p:sp>
      <p:sp>
        <p:nvSpPr>
          <p:cNvPr id="3" name="Content Placeholder 2"/>
          <p:cNvSpPr>
            <a:spLocks noGrp="1"/>
          </p:cNvSpPr>
          <p:nvPr>
            <p:ph sz="quarter" idx="10"/>
          </p:nvPr>
        </p:nvSpPr>
        <p:spPr/>
        <p:txBody>
          <a:bodyPr/>
          <a:lstStyle/>
          <a:p>
            <a:r>
              <a:rPr lang="en-US" dirty="0" smtClean="0"/>
              <a:t>Full ORM to map objects to code</a:t>
            </a:r>
          </a:p>
          <a:p>
            <a:r>
              <a:rPr lang="en-US" dirty="0" err="1" smtClean="0"/>
              <a:t>Async</a:t>
            </a:r>
            <a:r>
              <a:rPr lang="en-US" dirty="0" smtClean="0"/>
              <a:t> Queries</a:t>
            </a:r>
          </a:p>
          <a:p>
            <a:r>
              <a:rPr lang="en-US" dirty="0" smtClean="0"/>
              <a:t>Connection Resiliency (retry)</a:t>
            </a:r>
          </a:p>
          <a:p>
            <a:r>
              <a:rPr lang="en-US" dirty="0" smtClean="0"/>
              <a:t>Stored Procedure mapping</a:t>
            </a:r>
          </a:p>
          <a:p>
            <a:r>
              <a:rPr lang="en-US" dirty="0" smtClean="0"/>
              <a:t>Reverse engineering existing database</a:t>
            </a:r>
          </a:p>
          <a:p>
            <a:r>
              <a:rPr lang="en-US" dirty="0" smtClean="0"/>
              <a:t>Using code to create database (code first)</a:t>
            </a:r>
          </a:p>
          <a:p>
            <a:r>
              <a:rPr lang="en-US" dirty="0" smtClean="0"/>
              <a:t>Concurrency detection</a:t>
            </a:r>
          </a:p>
          <a:p>
            <a:r>
              <a:rPr lang="en-US" dirty="0" err="1" smtClean="0"/>
              <a:t>Enum</a:t>
            </a:r>
            <a:r>
              <a:rPr lang="en-US" dirty="0" smtClean="0"/>
              <a:t> &amp; Spatial Data support</a:t>
            </a:r>
          </a:p>
          <a:p>
            <a:endParaRPr lang="en-US" dirty="0"/>
          </a:p>
        </p:txBody>
      </p:sp>
    </p:spTree>
    <p:extLst>
      <p:ext uri="{BB962C8B-B14F-4D97-AF65-F5344CB8AC3E}">
        <p14:creationId xmlns:p14="http://schemas.microsoft.com/office/powerpoint/2010/main" val="5533050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view</a:t>
            </a:r>
            <a:endParaRPr lang="en-US" dirty="0"/>
          </a:p>
        </p:txBody>
      </p:sp>
      <p:sp>
        <p:nvSpPr>
          <p:cNvPr id="3" name="Content Placeholder 2"/>
          <p:cNvSpPr>
            <a:spLocks noGrp="1"/>
          </p:cNvSpPr>
          <p:nvPr>
            <p:ph sz="quarter" idx="10"/>
          </p:nvPr>
        </p:nvSpPr>
        <p:spPr/>
        <p:txBody>
          <a:bodyPr/>
          <a:lstStyle/>
          <a:p>
            <a:r>
              <a:rPr lang="en-US" dirty="0" smtClean="0"/>
              <a:t>Simplified View</a:t>
            </a:r>
            <a:endParaRPr lang="en-US" dirty="0"/>
          </a:p>
        </p:txBody>
      </p:sp>
      <p:sp>
        <p:nvSpPr>
          <p:cNvPr id="4" name="Rounded Rectangle 3"/>
          <p:cNvSpPr/>
          <p:nvPr/>
        </p:nvSpPr>
        <p:spPr>
          <a:xfrm>
            <a:off x="767256" y="2026920"/>
            <a:ext cx="1798820"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LINQ to Entities</a:t>
            </a:r>
            <a:endParaRPr lang="en-US" dirty="0"/>
          </a:p>
        </p:txBody>
      </p:sp>
      <p:sp>
        <p:nvSpPr>
          <p:cNvPr id="5" name="Rounded Rectangle 4"/>
          <p:cNvSpPr/>
          <p:nvPr/>
        </p:nvSpPr>
        <p:spPr>
          <a:xfrm>
            <a:off x="3078240" y="2026920"/>
            <a:ext cx="1798820"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Convert to query, execute</a:t>
            </a:r>
            <a:endParaRPr lang="en-US" dirty="0"/>
          </a:p>
        </p:txBody>
      </p:sp>
      <p:pic>
        <p:nvPicPr>
          <p:cNvPr id="1026" name="Picture 2" descr="Entity Framework Architectural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6272" y="1542932"/>
            <a:ext cx="5335178" cy="4980976"/>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le 6"/>
          <p:cNvSpPr/>
          <p:nvPr/>
        </p:nvSpPr>
        <p:spPr>
          <a:xfrm>
            <a:off x="5399702" y="2026920"/>
            <a:ext cx="1798820"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Map results to entities</a:t>
            </a:r>
            <a:endParaRPr lang="en-US" dirty="0"/>
          </a:p>
        </p:txBody>
      </p:sp>
      <p:sp>
        <p:nvSpPr>
          <p:cNvPr id="6" name="Right Arrow 5"/>
          <p:cNvSpPr/>
          <p:nvPr/>
        </p:nvSpPr>
        <p:spPr>
          <a:xfrm>
            <a:off x="2615808" y="2175768"/>
            <a:ext cx="417212" cy="3447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4938983" y="2187259"/>
            <a:ext cx="417212" cy="3447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483272" y="3581400"/>
            <a:ext cx="4693920" cy="584775"/>
          </a:xfrm>
          <a:prstGeom prst="rect">
            <a:avLst/>
          </a:prstGeom>
          <a:noFill/>
        </p:spPr>
        <p:txBody>
          <a:bodyPr wrap="square" rtlCol="0">
            <a:spAutoFit/>
          </a:bodyPr>
          <a:lstStyle/>
          <a:p>
            <a:r>
              <a:rPr lang="en-US" sz="3200" dirty="0" smtClean="0">
                <a:latin typeface="Segoe UI Light" panose="020B0502040204020203" pitchFamily="34" charset="0"/>
                <a:cs typeface="Segoe UI Light" panose="020B0502040204020203" pitchFamily="34" charset="0"/>
              </a:rPr>
              <a:t>EF System Components</a:t>
            </a:r>
            <a:endParaRPr lang="en-US" sz="3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14405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026"/>
                                        </p:tgtEl>
                                        <p:attrNameLst>
                                          <p:attrName>style.visibility</p:attrName>
                                        </p:attrNameLst>
                                      </p:cBhvr>
                                      <p:to>
                                        <p:strVal val="visible"/>
                                      </p:to>
                                    </p:set>
                                    <p:animEffect transition="in" filter="fade">
                                      <p:cBhvr>
                                        <p:cTn id="28" dur="500"/>
                                        <p:tgtEl>
                                          <p:spTgt spid="102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6" grpId="0" animBg="1"/>
      <p:bldP spid="9" grpId="0" animBg="1"/>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Entity Framework</a:t>
            </a:r>
            <a:endParaRPr lang="en-US" dirty="0"/>
          </a:p>
        </p:txBody>
      </p:sp>
      <p:sp>
        <p:nvSpPr>
          <p:cNvPr id="3" name="Content Placeholder 2"/>
          <p:cNvSpPr>
            <a:spLocks noGrp="1"/>
          </p:cNvSpPr>
          <p:nvPr>
            <p:ph sz="quarter" idx="10"/>
          </p:nvPr>
        </p:nvSpPr>
        <p:spPr/>
        <p:txBody>
          <a:bodyPr/>
          <a:lstStyle/>
          <a:p>
            <a:r>
              <a:rPr lang="en-US" dirty="0" smtClean="0"/>
              <a:t>EF6 Requires Visual Studio 2010 or greater</a:t>
            </a:r>
          </a:p>
          <a:p>
            <a:r>
              <a:rPr lang="en-US" dirty="0" err="1" smtClean="0"/>
              <a:t>NuGet</a:t>
            </a:r>
            <a:endParaRPr lang="en-US" dirty="0" smtClean="0"/>
          </a:p>
          <a:p>
            <a:pPr lvl="1"/>
            <a:r>
              <a:rPr lang="en-US" dirty="0" smtClean="0"/>
              <a:t>Install-package </a:t>
            </a:r>
            <a:r>
              <a:rPr lang="en-US" dirty="0" err="1" smtClean="0"/>
              <a:t>EntityFramework</a:t>
            </a:r>
            <a:endParaRPr lang="en-US" dirty="0" smtClean="0"/>
          </a:p>
          <a:p>
            <a:r>
              <a:rPr lang="en-US" dirty="0" smtClean="0"/>
              <a:t>Comes as part of </a:t>
            </a:r>
          </a:p>
          <a:p>
            <a:pPr lvl="1"/>
            <a:r>
              <a:rPr lang="en-US" dirty="0" smtClean="0"/>
              <a:t>MVC, Web Forms, Web API templates if Identity is used</a:t>
            </a:r>
          </a:p>
        </p:txBody>
      </p:sp>
    </p:spTree>
    <p:extLst>
      <p:ext uri="{BB962C8B-B14F-4D97-AF65-F5344CB8AC3E}">
        <p14:creationId xmlns:p14="http://schemas.microsoft.com/office/powerpoint/2010/main" val="5267426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NuGet</a:t>
            </a:r>
            <a:r>
              <a:rPr lang="en-US" dirty="0" smtClean="0"/>
              <a:t> Primer</a:t>
            </a:r>
            <a:endParaRPr lang="en-US" dirty="0"/>
          </a:p>
        </p:txBody>
      </p:sp>
      <p:sp>
        <p:nvSpPr>
          <p:cNvPr id="3" name="Content Placeholder 2"/>
          <p:cNvSpPr>
            <a:spLocks noGrp="1"/>
          </p:cNvSpPr>
          <p:nvPr>
            <p:ph sz="quarter" idx="10"/>
          </p:nvPr>
        </p:nvSpPr>
        <p:spPr>
          <a:xfrm>
            <a:off x="379413" y="1268306"/>
            <a:ext cx="11525250" cy="5290388"/>
          </a:xfrm>
        </p:spPr>
        <p:txBody>
          <a:bodyPr/>
          <a:lstStyle/>
          <a:p>
            <a:r>
              <a:rPr lang="en-US" kern="1200" dirty="0" smtClean="0">
                <a:solidFill>
                  <a:schemeClr val="accent3"/>
                </a:solidFill>
              </a:rPr>
              <a:t>Install-Package</a:t>
            </a:r>
            <a:r>
              <a:rPr lang="en-US" kern="1200" dirty="0" smtClean="0"/>
              <a:t> </a:t>
            </a:r>
            <a:r>
              <a:rPr lang="en-US" kern="1200" dirty="0" err="1" smtClean="0"/>
              <a:t>EntityFramework</a:t>
            </a:r>
            <a:endParaRPr lang="en-US" kern="1200" dirty="0"/>
          </a:p>
          <a:p>
            <a:pPr lvl="1"/>
            <a:r>
              <a:rPr lang="en-US" kern="1200" dirty="0" smtClean="0"/>
              <a:t>Latest non-beta</a:t>
            </a:r>
            <a:endParaRPr lang="en-US" kern="1200" dirty="0"/>
          </a:p>
          <a:p>
            <a:r>
              <a:rPr lang="en-US" kern="1200" dirty="0" smtClean="0">
                <a:solidFill>
                  <a:schemeClr val="accent3"/>
                </a:solidFill>
              </a:rPr>
              <a:t>Install-Package</a:t>
            </a:r>
            <a:r>
              <a:rPr lang="en-US" kern="1200" dirty="0" smtClean="0"/>
              <a:t> </a:t>
            </a:r>
            <a:r>
              <a:rPr lang="en-US" kern="1200" dirty="0" err="1"/>
              <a:t>EntityFramework</a:t>
            </a:r>
            <a:r>
              <a:rPr lang="en-US" kern="1200" dirty="0"/>
              <a:t> –</a:t>
            </a:r>
            <a:r>
              <a:rPr lang="en-US" kern="1200" dirty="0" smtClean="0"/>
              <a:t>pre</a:t>
            </a:r>
          </a:p>
          <a:p>
            <a:pPr lvl="1"/>
            <a:r>
              <a:rPr lang="en-US" kern="1200" dirty="0" smtClean="0"/>
              <a:t>pre release version</a:t>
            </a:r>
            <a:endParaRPr lang="en-US" kern="1200" dirty="0"/>
          </a:p>
          <a:p>
            <a:r>
              <a:rPr lang="en-US" kern="1200" dirty="0" smtClean="0">
                <a:solidFill>
                  <a:srgbClr val="FF0000"/>
                </a:solidFill>
              </a:rPr>
              <a:t>Uninstall-Package</a:t>
            </a:r>
            <a:r>
              <a:rPr lang="en-US" kern="1200" dirty="0" smtClean="0"/>
              <a:t> </a:t>
            </a:r>
            <a:r>
              <a:rPr lang="en-US" kern="1200" dirty="0" err="1" smtClean="0"/>
              <a:t>EntityFramework</a:t>
            </a:r>
            <a:endParaRPr lang="en-US" kern="1200" dirty="0"/>
          </a:p>
          <a:p>
            <a:r>
              <a:rPr lang="en-US" kern="1200" dirty="0" smtClean="0">
                <a:solidFill>
                  <a:schemeClr val="accent6"/>
                </a:solidFill>
              </a:rPr>
              <a:t>Update-Package</a:t>
            </a:r>
            <a:r>
              <a:rPr lang="en-US" kern="1200" dirty="0">
                <a:solidFill>
                  <a:schemeClr val="accent6"/>
                </a:solidFill>
              </a:rPr>
              <a:t> </a:t>
            </a:r>
            <a:r>
              <a:rPr lang="en-US" kern="1200" dirty="0" err="1" smtClean="0"/>
              <a:t>EntityFramework</a:t>
            </a:r>
            <a:r>
              <a:rPr lang="en-US" kern="1200" dirty="0"/>
              <a:t> </a:t>
            </a:r>
            <a:r>
              <a:rPr lang="en-US" kern="1200" dirty="0" smtClean="0"/>
              <a:t>–reinstall (all projects)</a:t>
            </a:r>
            <a:endParaRPr lang="en-US" kern="1200" dirty="0"/>
          </a:p>
          <a:p>
            <a:r>
              <a:rPr lang="en-US" kern="1200" dirty="0">
                <a:solidFill>
                  <a:schemeClr val="accent6"/>
                </a:solidFill>
              </a:rPr>
              <a:t>Update-Package</a:t>
            </a:r>
            <a:r>
              <a:rPr lang="en-US" kern="1200" dirty="0"/>
              <a:t> </a:t>
            </a:r>
            <a:r>
              <a:rPr lang="en-US" kern="1200" dirty="0" err="1" smtClean="0"/>
              <a:t>EntityFramework</a:t>
            </a:r>
            <a:r>
              <a:rPr lang="en-US" kern="1200" dirty="0" smtClean="0"/>
              <a:t> -</a:t>
            </a:r>
            <a:r>
              <a:rPr lang="en-US" kern="1200" dirty="0" err="1" smtClean="0"/>
              <a:t>ProjectName</a:t>
            </a:r>
            <a:r>
              <a:rPr lang="en-US" kern="1200" dirty="0"/>
              <a:t> </a:t>
            </a:r>
            <a:r>
              <a:rPr lang="en-US" kern="1200" dirty="0" err="1" smtClean="0"/>
              <a:t>MyProject</a:t>
            </a:r>
            <a:endParaRPr lang="en-US" kern="1200" dirty="0"/>
          </a:p>
          <a:p>
            <a:endParaRPr lang="en-US" dirty="0"/>
          </a:p>
        </p:txBody>
      </p:sp>
    </p:spTree>
    <p:extLst>
      <p:ext uri="{BB962C8B-B14F-4D97-AF65-F5344CB8AC3E}">
        <p14:creationId xmlns:p14="http://schemas.microsoft.com/office/powerpoint/2010/main" val="27351595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Installing and Managing Entity Framework Binaries</a:t>
            </a:r>
            <a:endParaRPr lang="en-US" dirty="0"/>
          </a:p>
        </p:txBody>
      </p:sp>
    </p:spTree>
    <p:extLst>
      <p:ext uri="{BB962C8B-B14F-4D97-AF65-F5344CB8AC3E}">
        <p14:creationId xmlns:p14="http://schemas.microsoft.com/office/powerpoint/2010/main" val="39836327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mtClean="0"/>
              <a:t>Intro to Code First</a:t>
            </a:r>
            <a:endParaRPr lang="en-US" dirty="0"/>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004597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First</a:t>
            </a:r>
            <a:endParaRPr lang="en-US" dirty="0"/>
          </a:p>
        </p:txBody>
      </p:sp>
      <p:sp>
        <p:nvSpPr>
          <p:cNvPr id="3" name="Content Placeholder 2"/>
          <p:cNvSpPr>
            <a:spLocks noGrp="1"/>
          </p:cNvSpPr>
          <p:nvPr>
            <p:ph sz="quarter" idx="10"/>
          </p:nvPr>
        </p:nvSpPr>
        <p:spPr/>
        <p:txBody>
          <a:bodyPr/>
          <a:lstStyle/>
          <a:p>
            <a:r>
              <a:rPr lang="en-US" dirty="0" smtClean="0"/>
              <a:t>The term ‘code first’ – a misnomer?</a:t>
            </a:r>
          </a:p>
          <a:p>
            <a:r>
              <a:rPr lang="en-US" dirty="0" smtClean="0"/>
              <a:t>Maps your POCO classes to database</a:t>
            </a:r>
          </a:p>
          <a:p>
            <a:r>
              <a:rPr lang="en-US" dirty="0" smtClean="0"/>
              <a:t>Uses at a minimum a </a:t>
            </a:r>
            <a:r>
              <a:rPr lang="en-US" dirty="0" err="1" smtClean="0"/>
              <a:t>DbContext</a:t>
            </a:r>
            <a:r>
              <a:rPr lang="en-US" dirty="0" smtClean="0"/>
              <a:t> and an entity (</a:t>
            </a:r>
            <a:r>
              <a:rPr lang="en-US" dirty="0" err="1" smtClean="0"/>
              <a:t>ie</a:t>
            </a:r>
            <a:r>
              <a:rPr lang="en-US" dirty="0" smtClean="0"/>
              <a:t> a class)</a:t>
            </a:r>
          </a:p>
          <a:p>
            <a:endParaRPr lang="en-US" dirty="0" smtClean="0"/>
          </a:p>
          <a:p>
            <a:pPr marL="0" indent="0">
              <a:buNone/>
            </a:pPr>
            <a:endParaRPr lang="en-US" dirty="0"/>
          </a:p>
        </p:txBody>
      </p:sp>
      <p:sp>
        <p:nvSpPr>
          <p:cNvPr id="4" name="Rectangle 3"/>
          <p:cNvSpPr/>
          <p:nvPr/>
        </p:nvSpPr>
        <p:spPr>
          <a:xfrm>
            <a:off x="682319" y="3309550"/>
            <a:ext cx="7728154" cy="1569660"/>
          </a:xfrm>
          <a:prstGeom prst="rect">
            <a:avLst/>
          </a:prstGeom>
        </p:spPr>
        <p:txBody>
          <a:bodyPr wrap="square">
            <a:spAutoFit/>
          </a:bodyPr>
          <a:lstStyle/>
          <a:p>
            <a:r>
              <a:rPr lang="en-US" sz="2400" dirty="0">
                <a:solidFill>
                  <a:srgbClr val="0000FF"/>
                </a:solidFill>
                <a:highlight>
                  <a:srgbClr val="FFFFFF"/>
                </a:highlight>
                <a:latin typeface="Consolas" panose="020B0609020204030204" pitchFamily="49" charset="0"/>
              </a:rPr>
              <a:t>public</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class</a:t>
            </a:r>
            <a:r>
              <a:rPr lang="en-US" sz="2400" dirty="0">
                <a:solidFill>
                  <a:srgbClr val="000000"/>
                </a:solidFill>
                <a:highlight>
                  <a:srgbClr val="FFFFFF"/>
                </a:highlight>
                <a:latin typeface="Consolas" panose="020B0609020204030204" pitchFamily="49" charset="0"/>
              </a:rPr>
              <a:t> </a:t>
            </a:r>
            <a:r>
              <a:rPr lang="en-US" sz="2400" dirty="0" err="1">
                <a:solidFill>
                  <a:srgbClr val="2B91AF"/>
                </a:solidFill>
                <a:highlight>
                  <a:srgbClr val="FFFFFF"/>
                </a:highlight>
                <a:latin typeface="Consolas" panose="020B0609020204030204" pitchFamily="49" charset="0"/>
              </a:rPr>
              <a:t>MusicStoreDbContext</a:t>
            </a:r>
            <a:r>
              <a:rPr lang="en-US" sz="2400" dirty="0">
                <a:solidFill>
                  <a:srgbClr val="000000"/>
                </a:solidFill>
                <a:highlight>
                  <a:srgbClr val="FFFFFF"/>
                </a:highlight>
                <a:latin typeface="Consolas" panose="020B0609020204030204" pitchFamily="49" charset="0"/>
              </a:rPr>
              <a:t> : </a:t>
            </a:r>
            <a:r>
              <a:rPr lang="en-US" sz="2400" dirty="0" err="1">
                <a:solidFill>
                  <a:srgbClr val="2B91AF"/>
                </a:solidFill>
                <a:highlight>
                  <a:srgbClr val="FFFFFF"/>
                </a:highlight>
                <a:latin typeface="Consolas" panose="020B0609020204030204" pitchFamily="49" charset="0"/>
              </a:rPr>
              <a:t>DbContext</a:t>
            </a:r>
            <a:endParaRPr lang="en-US" sz="2400" dirty="0">
              <a:solidFill>
                <a:srgbClr val="2B91AF"/>
              </a:solidFill>
              <a:highlight>
                <a:srgbClr val="FFFFFF"/>
              </a:highlight>
              <a:latin typeface="Consolas" panose="020B0609020204030204" pitchFamily="49" charset="0"/>
            </a:endParaRPr>
          </a:p>
          <a:p>
            <a:r>
              <a:rPr lang="en-US" sz="2400" dirty="0">
                <a:solidFill>
                  <a:srgbClr val="000000"/>
                </a:solidFill>
                <a:highlight>
                  <a:srgbClr val="FFFFFF"/>
                </a:highlight>
                <a:latin typeface="Consolas" panose="020B0609020204030204" pitchFamily="49" charset="0"/>
              </a:rPr>
              <a:t>{</a:t>
            </a:r>
          </a:p>
          <a:p>
            <a:r>
              <a:rPr lang="en-US" sz="2400" dirty="0">
                <a:solidFill>
                  <a:srgbClr val="0000FF"/>
                </a:solidFill>
                <a:highlight>
                  <a:srgbClr val="FFFFFF"/>
                </a:highlight>
                <a:latin typeface="Consolas" panose="020B0609020204030204" pitchFamily="49" charset="0"/>
              </a:rPr>
              <a:t>   public</a:t>
            </a:r>
            <a:r>
              <a:rPr lang="en-US" sz="2400" dirty="0">
                <a:solidFill>
                  <a:srgbClr val="000000"/>
                </a:solidFill>
                <a:highlight>
                  <a:srgbClr val="FFFFFF"/>
                </a:highlight>
                <a:latin typeface="Consolas" panose="020B0609020204030204" pitchFamily="49" charset="0"/>
              </a:rPr>
              <a:t> </a:t>
            </a:r>
            <a:r>
              <a:rPr lang="en-US" sz="2400" dirty="0" err="1" smtClean="0">
                <a:solidFill>
                  <a:srgbClr val="2B91AF"/>
                </a:solidFill>
                <a:highlight>
                  <a:srgbClr val="FFFFFF"/>
                </a:highlight>
                <a:latin typeface="Consolas" panose="020B0609020204030204" pitchFamily="49" charset="0"/>
              </a:rPr>
              <a:t>DbSet</a:t>
            </a:r>
            <a:r>
              <a:rPr lang="en-US" sz="2400" dirty="0" smtClean="0">
                <a:solidFill>
                  <a:srgbClr val="000000"/>
                </a:solidFill>
                <a:highlight>
                  <a:srgbClr val="FFFFFF"/>
                </a:highlight>
                <a:latin typeface="Consolas" panose="020B0609020204030204" pitchFamily="49" charset="0"/>
              </a:rPr>
              <a:t>&lt;</a:t>
            </a:r>
            <a:r>
              <a:rPr lang="en-US" sz="2400" dirty="0" smtClean="0">
                <a:solidFill>
                  <a:srgbClr val="2B91AF"/>
                </a:solidFill>
                <a:highlight>
                  <a:srgbClr val="FFFFFF"/>
                </a:highlight>
                <a:latin typeface="Consolas" panose="020B0609020204030204" pitchFamily="49" charset="0"/>
              </a:rPr>
              <a:t>Album</a:t>
            </a:r>
            <a:r>
              <a:rPr lang="en-US" sz="2400" dirty="0" smtClean="0">
                <a:solidFill>
                  <a:srgbClr val="000000"/>
                </a:solidFill>
                <a:highlight>
                  <a:srgbClr val="FFFFFF"/>
                </a:highlight>
                <a:latin typeface="Consolas" panose="020B0609020204030204" pitchFamily="49" charset="0"/>
              </a:rPr>
              <a:t>&gt; Albums{ </a:t>
            </a:r>
            <a:r>
              <a:rPr lang="en-US" sz="2400" dirty="0">
                <a:solidFill>
                  <a:srgbClr val="0000FF"/>
                </a:solidFill>
                <a:highlight>
                  <a:srgbClr val="FFFFFF"/>
                </a:highlight>
                <a:latin typeface="Consolas" panose="020B0609020204030204" pitchFamily="49" charset="0"/>
              </a:rPr>
              <a:t>get</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set</a:t>
            </a:r>
            <a:r>
              <a:rPr lang="en-US" sz="2400" dirty="0">
                <a:solidFill>
                  <a:srgbClr val="000000"/>
                </a:solidFill>
                <a:highlight>
                  <a:srgbClr val="FFFFFF"/>
                </a:highlight>
                <a:latin typeface="Consolas" panose="020B0609020204030204" pitchFamily="49" charset="0"/>
              </a:rPr>
              <a:t>; }</a:t>
            </a:r>
          </a:p>
          <a:p>
            <a:r>
              <a:rPr lang="en-US" sz="2400" dirty="0">
                <a:solidFill>
                  <a:srgbClr val="000000"/>
                </a:solidFill>
                <a:highlight>
                  <a:srgbClr val="FFFFFF"/>
                </a:highlight>
                <a:latin typeface="Consolas" panose="020B0609020204030204" pitchFamily="49" charset="0"/>
              </a:rPr>
              <a:t>}</a:t>
            </a:r>
            <a:endParaRPr lang="en-US" sz="2400" dirty="0">
              <a:sym typeface="Wingdings" panose="05000000000000000000" pitchFamily="2" charset="2"/>
            </a:endParaRPr>
          </a:p>
        </p:txBody>
      </p:sp>
      <p:sp>
        <p:nvSpPr>
          <p:cNvPr id="5" name="Rectangle 4"/>
          <p:cNvSpPr/>
          <p:nvPr/>
        </p:nvSpPr>
        <p:spPr>
          <a:xfrm>
            <a:off x="682319" y="4882146"/>
            <a:ext cx="6381135" cy="1938992"/>
          </a:xfrm>
          <a:prstGeom prst="rect">
            <a:avLst/>
          </a:prstGeom>
        </p:spPr>
        <p:txBody>
          <a:bodyPr wrap="square">
            <a:spAutoFit/>
          </a:bodyPr>
          <a:lstStyle/>
          <a:p>
            <a:r>
              <a:rPr lang="en-US" sz="2400" dirty="0">
                <a:solidFill>
                  <a:srgbClr val="0000FF"/>
                </a:solidFill>
                <a:highlight>
                  <a:srgbClr val="FFFFFF"/>
                </a:highlight>
                <a:latin typeface="Consolas" panose="020B0609020204030204" pitchFamily="49" charset="0"/>
              </a:rPr>
              <a:t>public</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class</a:t>
            </a:r>
            <a:r>
              <a:rPr lang="en-US" sz="2400" dirty="0">
                <a:solidFill>
                  <a:srgbClr val="000000"/>
                </a:solidFill>
                <a:highlight>
                  <a:srgbClr val="FFFFFF"/>
                </a:highlight>
                <a:latin typeface="Consolas" panose="020B0609020204030204" pitchFamily="49" charset="0"/>
              </a:rPr>
              <a:t> </a:t>
            </a:r>
            <a:r>
              <a:rPr lang="en-US" sz="2400" dirty="0" smtClean="0">
                <a:solidFill>
                  <a:srgbClr val="2B91AF"/>
                </a:solidFill>
                <a:highlight>
                  <a:srgbClr val="FFFFFF"/>
                </a:highlight>
                <a:latin typeface="Consolas" panose="020B0609020204030204" pitchFamily="49" charset="0"/>
              </a:rPr>
              <a:t>Album</a:t>
            </a:r>
            <a:endParaRPr lang="en-US" sz="2400" dirty="0">
              <a:solidFill>
                <a:srgbClr val="2B91AF"/>
              </a:solidFill>
              <a:highlight>
                <a:srgbClr val="FFFFFF"/>
              </a:highlight>
              <a:latin typeface="Consolas" panose="020B0609020204030204" pitchFamily="49" charset="0"/>
            </a:endParaRPr>
          </a:p>
          <a:p>
            <a:r>
              <a:rPr lang="en-US" sz="2400" dirty="0">
                <a:solidFill>
                  <a:srgbClr val="000000"/>
                </a:solidFill>
                <a:highlight>
                  <a:srgbClr val="FFFFFF"/>
                </a:highlight>
                <a:latin typeface="Consolas" panose="020B0609020204030204" pitchFamily="49" charset="0"/>
              </a:rPr>
              <a:t>{</a:t>
            </a:r>
          </a:p>
          <a:p>
            <a:r>
              <a:rPr lang="en-US" sz="2400" dirty="0">
                <a:solidFill>
                  <a:srgbClr val="0000FF"/>
                </a:solidFill>
                <a:highlight>
                  <a:srgbClr val="FFFFFF"/>
                </a:highlight>
                <a:latin typeface="Consolas" panose="020B0609020204030204" pitchFamily="49" charset="0"/>
              </a:rPr>
              <a:t>   public</a:t>
            </a:r>
            <a:r>
              <a:rPr lang="en-US" sz="2400" dirty="0">
                <a:solidFill>
                  <a:srgbClr val="000000"/>
                </a:solidFill>
                <a:highlight>
                  <a:srgbClr val="FFFFFF"/>
                </a:highlight>
                <a:latin typeface="Consolas" panose="020B0609020204030204" pitchFamily="49" charset="0"/>
              </a:rPr>
              <a:t> </a:t>
            </a:r>
            <a:r>
              <a:rPr lang="en-US" sz="2400" dirty="0" smtClean="0">
                <a:solidFill>
                  <a:srgbClr val="2B91AF"/>
                </a:solidFill>
                <a:highlight>
                  <a:srgbClr val="FFFFFF"/>
                </a:highlight>
                <a:latin typeface="Consolas" panose="020B0609020204030204" pitchFamily="49" charset="0"/>
              </a:rPr>
              <a:t>string</a:t>
            </a:r>
            <a:r>
              <a:rPr lang="en-US" sz="2400" dirty="0" smtClean="0">
                <a:solidFill>
                  <a:srgbClr val="000000"/>
                </a:solidFill>
                <a:highlight>
                  <a:srgbClr val="FFFFFF"/>
                </a:highlight>
                <a:latin typeface="Consolas" panose="020B0609020204030204" pitchFamily="49" charset="0"/>
              </a:rPr>
              <a:t> Name </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get</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set</a:t>
            </a:r>
            <a:r>
              <a:rPr lang="en-US" sz="2400" dirty="0">
                <a:solidFill>
                  <a:srgbClr val="000000"/>
                </a:solidFill>
                <a:highlight>
                  <a:srgbClr val="FFFFFF"/>
                </a:highlight>
                <a:latin typeface="Consolas" panose="020B0609020204030204" pitchFamily="49" charset="0"/>
              </a:rPr>
              <a:t>; </a:t>
            </a:r>
            <a:r>
              <a:rPr lang="en-US" sz="2400" dirty="0" smtClean="0">
                <a:solidFill>
                  <a:srgbClr val="000000"/>
                </a:solidFill>
                <a:highlight>
                  <a:srgbClr val="FFFFFF"/>
                </a:highlight>
                <a:latin typeface="Consolas" panose="020B0609020204030204" pitchFamily="49" charset="0"/>
              </a:rPr>
              <a:t>}</a:t>
            </a:r>
          </a:p>
          <a:p>
            <a:r>
              <a:rPr lang="en-US" sz="2400" dirty="0">
                <a:solidFill>
                  <a:srgbClr val="0000FF"/>
                </a:solidFill>
                <a:highlight>
                  <a:srgbClr val="FFFFFF"/>
                </a:highlight>
                <a:latin typeface="Consolas" panose="020B0609020204030204" pitchFamily="49" charset="0"/>
              </a:rPr>
              <a:t> </a:t>
            </a:r>
            <a:r>
              <a:rPr lang="en-US" sz="2400" dirty="0" smtClean="0">
                <a:solidFill>
                  <a:srgbClr val="0000FF"/>
                </a:solidFill>
                <a:highlight>
                  <a:srgbClr val="FFFFFF"/>
                </a:highlight>
                <a:latin typeface="Consolas" panose="020B0609020204030204" pitchFamily="49" charset="0"/>
              </a:rPr>
              <a:t>  public</a:t>
            </a:r>
            <a:r>
              <a:rPr lang="en-US" sz="2400" dirty="0" smtClean="0">
                <a:solidFill>
                  <a:srgbClr val="000000"/>
                </a:solidFill>
                <a:highlight>
                  <a:srgbClr val="FFFFFF"/>
                </a:highlight>
                <a:latin typeface="Consolas" panose="020B0609020204030204" pitchFamily="49" charset="0"/>
              </a:rPr>
              <a:t> </a:t>
            </a:r>
            <a:r>
              <a:rPr lang="en-US" sz="2400" dirty="0" smtClean="0">
                <a:solidFill>
                  <a:srgbClr val="2B91AF"/>
                </a:solidFill>
                <a:highlight>
                  <a:srgbClr val="FFFFFF"/>
                </a:highlight>
                <a:latin typeface="Consolas" panose="020B0609020204030204" pitchFamily="49" charset="0"/>
              </a:rPr>
              <a:t>decimal </a:t>
            </a:r>
            <a:r>
              <a:rPr lang="en-US" sz="2400" dirty="0" smtClean="0">
                <a:solidFill>
                  <a:srgbClr val="000000"/>
                </a:solidFill>
                <a:highlight>
                  <a:srgbClr val="FFFFFF"/>
                </a:highlight>
                <a:latin typeface="Consolas" panose="020B0609020204030204" pitchFamily="49" charset="0"/>
              </a:rPr>
              <a:t>Cost{ </a:t>
            </a:r>
            <a:r>
              <a:rPr lang="en-US" sz="2400" dirty="0">
                <a:solidFill>
                  <a:srgbClr val="0000FF"/>
                </a:solidFill>
                <a:highlight>
                  <a:srgbClr val="FFFFFF"/>
                </a:highlight>
                <a:latin typeface="Consolas" panose="020B0609020204030204" pitchFamily="49" charset="0"/>
              </a:rPr>
              <a:t>get</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set</a:t>
            </a:r>
            <a:r>
              <a:rPr lang="en-US" sz="2400" dirty="0">
                <a:solidFill>
                  <a:srgbClr val="000000"/>
                </a:solidFill>
                <a:highlight>
                  <a:srgbClr val="FFFFFF"/>
                </a:highlight>
                <a:latin typeface="Consolas" panose="020B0609020204030204" pitchFamily="49" charset="0"/>
              </a:rPr>
              <a:t>; }</a:t>
            </a:r>
          </a:p>
          <a:p>
            <a:r>
              <a:rPr lang="en-US" sz="2400" dirty="0">
                <a:solidFill>
                  <a:srgbClr val="000000"/>
                </a:solidFill>
                <a:highlight>
                  <a:srgbClr val="FFFFFF"/>
                </a:highlight>
                <a:latin typeface="Consolas" panose="020B0609020204030204" pitchFamily="49" charset="0"/>
              </a:rPr>
              <a:t>}</a:t>
            </a:r>
            <a:endParaRPr lang="en-US" sz="2400" dirty="0">
              <a:sym typeface="Wingdings" panose="05000000000000000000" pitchFamily="2" charset="2"/>
            </a:endParaRPr>
          </a:p>
        </p:txBody>
      </p:sp>
      <p:sp>
        <p:nvSpPr>
          <p:cNvPr id="6" name="Right Brace 5"/>
          <p:cNvSpPr/>
          <p:nvPr/>
        </p:nvSpPr>
        <p:spPr>
          <a:xfrm>
            <a:off x="8323755" y="3379335"/>
            <a:ext cx="779247" cy="130817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9148722" y="3733800"/>
            <a:ext cx="2326998" cy="584775"/>
          </a:xfrm>
          <a:prstGeom prst="rect">
            <a:avLst/>
          </a:prstGeom>
          <a:noFill/>
        </p:spPr>
        <p:txBody>
          <a:bodyPr wrap="square" rtlCol="0">
            <a:spAutoFit/>
          </a:bodyPr>
          <a:lstStyle/>
          <a:p>
            <a:r>
              <a:rPr lang="en-US" sz="3200" dirty="0" err="1" smtClean="0">
                <a:solidFill>
                  <a:schemeClr val="accent6"/>
                </a:solidFill>
                <a:latin typeface="Segoe UI Light" panose="020B0502040204020203" pitchFamily="34" charset="0"/>
                <a:cs typeface="Segoe UI Light" panose="020B0502040204020203" pitchFamily="34" charset="0"/>
              </a:rPr>
              <a:t>DbContext</a:t>
            </a:r>
            <a:endParaRPr lang="en-US" sz="3200" dirty="0">
              <a:solidFill>
                <a:schemeClr val="accent6"/>
              </a:solidFill>
              <a:latin typeface="Segoe UI Light" panose="020B0502040204020203" pitchFamily="34" charset="0"/>
              <a:cs typeface="Segoe UI Light" panose="020B0502040204020203" pitchFamily="34" charset="0"/>
            </a:endParaRPr>
          </a:p>
        </p:txBody>
      </p:sp>
      <p:sp>
        <p:nvSpPr>
          <p:cNvPr id="8" name="Right Brace 7"/>
          <p:cNvSpPr/>
          <p:nvPr/>
        </p:nvSpPr>
        <p:spPr>
          <a:xfrm>
            <a:off x="6673830" y="5440229"/>
            <a:ext cx="779247" cy="130817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7498796" y="5794694"/>
            <a:ext cx="2788203" cy="584775"/>
          </a:xfrm>
          <a:prstGeom prst="rect">
            <a:avLst/>
          </a:prstGeom>
          <a:noFill/>
        </p:spPr>
        <p:txBody>
          <a:bodyPr wrap="square" rtlCol="0">
            <a:spAutoFit/>
          </a:bodyPr>
          <a:lstStyle/>
          <a:p>
            <a:r>
              <a:rPr lang="en-US" sz="3200" dirty="0" smtClean="0">
                <a:solidFill>
                  <a:schemeClr val="accent6"/>
                </a:solidFill>
                <a:latin typeface="Segoe UI Light" panose="020B0502040204020203" pitchFamily="34" charset="0"/>
                <a:cs typeface="Segoe UI Light" panose="020B0502040204020203" pitchFamily="34" charset="0"/>
              </a:rPr>
              <a:t>POCO (Entity)</a:t>
            </a:r>
            <a:endParaRPr lang="en-US" sz="3200" dirty="0">
              <a:solidFill>
                <a:schemeClr val="accent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92432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p:bldP spid="8" grpId="0" animBg="1"/>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Meet Adam Tuliper | ‏@AdamTuliper </a:t>
            </a:r>
            <a:endParaRPr lang="en-US" dirty="0"/>
          </a:p>
        </p:txBody>
      </p:sp>
      <p:sp>
        <p:nvSpPr>
          <p:cNvPr id="7" name="Content Placeholder 6"/>
          <p:cNvSpPr>
            <a:spLocks noGrp="1"/>
          </p:cNvSpPr>
          <p:nvPr>
            <p:ph sz="quarter" idx="10"/>
          </p:nvPr>
        </p:nvSpPr>
        <p:spPr/>
        <p:txBody>
          <a:bodyPr/>
          <a:lstStyle/>
          <a:p>
            <a:r>
              <a:rPr lang="en-US" dirty="0" smtClean="0"/>
              <a:t>Technical Evangelist, Microsoft</a:t>
            </a:r>
          </a:p>
          <a:p>
            <a:pPr lvl="1"/>
            <a:r>
              <a:rPr lang="en-US" dirty="0" smtClean="0"/>
              <a:t>Focused on Web, Data, Gaming, and Cloud Technologies</a:t>
            </a:r>
          </a:p>
          <a:p>
            <a:pPr lvl="1"/>
            <a:r>
              <a:rPr lang="en-US" dirty="0" smtClean="0"/>
              <a:t>Emphasis on secure development practices</a:t>
            </a:r>
          </a:p>
          <a:p>
            <a:r>
              <a:rPr lang="en-US" dirty="0" smtClean="0"/>
              <a:t>20 years of industry experience as software architect</a:t>
            </a:r>
          </a:p>
          <a:p>
            <a:pPr lvl="1"/>
            <a:r>
              <a:rPr lang="en-US" dirty="0" smtClean="0"/>
              <a:t>Enterprise, startups, public sector, defense, healthcare, financial industries</a:t>
            </a:r>
          </a:p>
          <a:p>
            <a:pPr lvl="1"/>
            <a:r>
              <a:rPr lang="en-US" dirty="0" smtClean="0"/>
              <a:t>channel9.msdn.com/Blogs/</a:t>
            </a:r>
            <a:r>
              <a:rPr lang="en-US" dirty="0" err="1" smtClean="0"/>
              <a:t>AdamTuliper</a:t>
            </a:r>
            <a:endParaRPr lang="en-US" dirty="0" smtClean="0"/>
          </a:p>
          <a:p>
            <a:pPr lvl="2"/>
            <a:r>
              <a:rPr lang="en-US" dirty="0" smtClean="0"/>
              <a:t>Video content</a:t>
            </a:r>
          </a:p>
          <a:p>
            <a:pPr lvl="1"/>
            <a:r>
              <a:rPr lang="en-US" dirty="0" smtClean="0"/>
              <a:t>adamtuliper.com</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90602" y="182215"/>
            <a:ext cx="1803093" cy="1689143"/>
          </a:xfrm>
          <a:prstGeom prst="rect">
            <a:avLst/>
          </a:prstGeom>
        </p:spPr>
      </p:pic>
      <p:pic>
        <p:nvPicPr>
          <p:cNvPr id="5" name="Picture 4"/>
          <p:cNvPicPr>
            <a:picLocks noChangeAspect="1"/>
          </p:cNvPicPr>
          <p:nvPr/>
        </p:nvPicPr>
        <p:blipFill>
          <a:blip r:embed="rId4"/>
          <a:stretch>
            <a:fillRect/>
          </a:stretch>
        </p:blipFill>
        <p:spPr>
          <a:xfrm>
            <a:off x="10671823" y="5441114"/>
            <a:ext cx="1428750" cy="1237500"/>
          </a:xfrm>
          <a:prstGeom prst="rect">
            <a:avLst/>
          </a:prstGeom>
        </p:spPr>
      </p:pic>
    </p:spTree>
    <p:extLst>
      <p:ext uri="{BB962C8B-B14F-4D97-AF65-F5344CB8AC3E}">
        <p14:creationId xmlns:p14="http://schemas.microsoft.com/office/powerpoint/2010/main" val="17849400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Basic code first and scaffolding</a:t>
            </a:r>
            <a:endParaRPr lang="en-US" dirty="0"/>
          </a:p>
        </p:txBody>
      </p:sp>
    </p:spTree>
    <p:extLst>
      <p:ext uri="{BB962C8B-B14F-4D97-AF65-F5344CB8AC3E}">
        <p14:creationId xmlns:p14="http://schemas.microsoft.com/office/powerpoint/2010/main" val="11011910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56612" y="3234277"/>
            <a:ext cx="11135716" cy="1384995"/>
          </a:xfrm>
          <a:prstGeom prst="rect">
            <a:avLst/>
          </a:prstGeom>
          <a:noFill/>
        </p:spPr>
        <p:txBody>
          <a:bodyPr wrap="square" rtlCol="0">
            <a:spAutoFit/>
          </a:bodyPr>
          <a:lstStyle/>
          <a:p>
            <a:r>
              <a:rPr lang="en-US" sz="2800" dirty="0">
                <a:solidFill>
                  <a:srgbClr val="0000FF"/>
                </a:solidFill>
                <a:highlight>
                  <a:srgbClr val="FFFFFF"/>
                </a:highlight>
                <a:latin typeface="Consolas" panose="020B0609020204030204" pitchFamily="49" charset="0"/>
              </a:rPr>
              <a:t>public</a:t>
            </a:r>
            <a:r>
              <a:rPr lang="en-US" sz="2800" dirty="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MusicContext</a:t>
            </a:r>
            <a:r>
              <a:rPr lang="en-US" sz="2800" dirty="0">
                <a:solidFill>
                  <a:srgbClr val="000000"/>
                </a:solidFill>
                <a:highlight>
                  <a:srgbClr val="FFFFFF"/>
                </a:highlight>
                <a:latin typeface="Consolas" panose="020B0609020204030204" pitchFamily="49" charset="0"/>
              </a:rPr>
              <a:t>() : </a:t>
            </a:r>
            <a:r>
              <a:rPr lang="en-US" sz="2800" dirty="0">
                <a:solidFill>
                  <a:srgbClr val="0000FF"/>
                </a:solidFill>
                <a:highlight>
                  <a:srgbClr val="FFFFFF"/>
                </a:highlight>
                <a:latin typeface="Consolas" panose="020B0609020204030204" pitchFamily="49" charset="0"/>
              </a:rPr>
              <a:t>base</a:t>
            </a:r>
            <a:r>
              <a:rPr lang="en-US" sz="2800" dirty="0">
                <a:solidFill>
                  <a:srgbClr val="000000"/>
                </a:solidFill>
                <a:highlight>
                  <a:srgbClr val="FFFFFF"/>
                </a:highlight>
                <a:latin typeface="Consolas" panose="020B0609020204030204" pitchFamily="49" charset="0"/>
              </a:rPr>
              <a:t>(</a:t>
            </a:r>
            <a:r>
              <a:rPr lang="en-US" sz="2800" dirty="0">
                <a:solidFill>
                  <a:srgbClr val="A31515"/>
                </a:solidFill>
                <a:highlight>
                  <a:srgbClr val="FFFFFF"/>
                </a:highlight>
                <a:latin typeface="Consolas" panose="020B0609020204030204" pitchFamily="49" charset="0"/>
              </a:rPr>
              <a:t>"</a:t>
            </a:r>
            <a:r>
              <a:rPr lang="en-US" sz="2800" dirty="0" err="1">
                <a:solidFill>
                  <a:srgbClr val="A31515"/>
                </a:solidFill>
                <a:highlight>
                  <a:srgbClr val="FFFFFF"/>
                </a:highlight>
                <a:latin typeface="Consolas" panose="020B0609020204030204" pitchFamily="49" charset="0"/>
              </a:rPr>
              <a:t>MusicStoreConnection</a:t>
            </a:r>
            <a:r>
              <a:rPr lang="en-US" sz="2800" dirty="0">
                <a:solidFill>
                  <a:srgbClr val="A31515"/>
                </a:solidFill>
                <a:highlight>
                  <a:srgbClr val="FFFFFF"/>
                </a:highlight>
                <a:latin typeface="Consolas" panose="020B0609020204030204" pitchFamily="49" charset="0"/>
              </a:rPr>
              <a:t>"</a:t>
            </a:r>
            <a:r>
              <a:rPr lang="en-US" sz="2800" dirty="0">
                <a:solidFill>
                  <a:srgbClr val="000000"/>
                </a:solidFill>
                <a:highlight>
                  <a:srgbClr val="FFFFFF"/>
                </a:highlight>
                <a:latin typeface="Consolas" panose="020B0609020204030204" pitchFamily="49" charset="0"/>
              </a:rPr>
              <a:t>)</a:t>
            </a:r>
          </a:p>
          <a:p>
            <a:r>
              <a:rPr lang="en-US" sz="2800" dirty="0">
                <a:solidFill>
                  <a:srgbClr val="000000"/>
                </a:solidFill>
                <a:highlight>
                  <a:srgbClr val="FFFFFF"/>
                </a:highlight>
                <a:latin typeface="Consolas" panose="020B0609020204030204" pitchFamily="49" charset="0"/>
              </a:rPr>
              <a:t>{</a:t>
            </a:r>
          </a:p>
          <a:p>
            <a:r>
              <a:rPr lang="en-US" sz="2800" dirty="0">
                <a:solidFill>
                  <a:srgbClr val="000000"/>
                </a:solidFill>
                <a:highlight>
                  <a:srgbClr val="FFFFFF"/>
                </a:highlight>
                <a:latin typeface="Consolas" panose="020B0609020204030204" pitchFamily="49" charset="0"/>
              </a:rPr>
              <a:t>}</a:t>
            </a:r>
          </a:p>
        </p:txBody>
      </p:sp>
      <p:sp>
        <p:nvSpPr>
          <p:cNvPr id="2" name="Title 1"/>
          <p:cNvSpPr>
            <a:spLocks noGrp="1"/>
          </p:cNvSpPr>
          <p:nvPr>
            <p:ph type="title"/>
          </p:nvPr>
        </p:nvSpPr>
        <p:spPr/>
        <p:txBody>
          <a:bodyPr/>
          <a:lstStyle/>
          <a:p>
            <a:r>
              <a:rPr lang="en-US" dirty="0" smtClean="0"/>
              <a:t>How does EF connect to your </a:t>
            </a:r>
            <a:r>
              <a:rPr lang="en-US" dirty="0" err="1" smtClean="0"/>
              <a:t>db</a:t>
            </a:r>
            <a:r>
              <a:rPr lang="en-US" dirty="0" smtClean="0"/>
              <a:t>?</a:t>
            </a:r>
            <a:endParaRPr lang="en-US" dirty="0"/>
          </a:p>
        </p:txBody>
      </p:sp>
      <p:sp>
        <p:nvSpPr>
          <p:cNvPr id="4" name="Content Placeholder 3"/>
          <p:cNvSpPr>
            <a:spLocks noGrp="1"/>
          </p:cNvSpPr>
          <p:nvPr>
            <p:ph sz="quarter" idx="10"/>
          </p:nvPr>
        </p:nvSpPr>
        <p:spPr>
          <a:xfrm>
            <a:off x="379413" y="1163375"/>
            <a:ext cx="11525250" cy="5290388"/>
          </a:xfrm>
        </p:spPr>
        <p:txBody>
          <a:bodyPr/>
          <a:lstStyle/>
          <a:p>
            <a:r>
              <a:rPr lang="en-US" dirty="0" smtClean="0"/>
              <a:t>Could </a:t>
            </a:r>
            <a:r>
              <a:rPr lang="en-US" dirty="0"/>
              <a:t>be cloud, </a:t>
            </a:r>
            <a:r>
              <a:rPr lang="en-US" dirty="0" err="1"/>
              <a:t>App_Data</a:t>
            </a:r>
            <a:r>
              <a:rPr lang="en-US" dirty="0"/>
              <a:t> folder, Intranet, </a:t>
            </a:r>
            <a:r>
              <a:rPr lang="en-US" dirty="0" smtClean="0"/>
              <a:t>Internet, other folder</a:t>
            </a:r>
            <a:endParaRPr lang="en-US" dirty="0"/>
          </a:p>
        </p:txBody>
      </p:sp>
      <p:sp>
        <p:nvSpPr>
          <p:cNvPr id="6" name="Rectangle 5"/>
          <p:cNvSpPr/>
          <p:nvPr/>
        </p:nvSpPr>
        <p:spPr>
          <a:xfrm>
            <a:off x="623895" y="3559493"/>
            <a:ext cx="2503357" cy="109428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Use context class name to look for connect string in </a:t>
            </a:r>
            <a:r>
              <a:rPr lang="en-US" dirty="0" err="1" smtClean="0"/>
              <a:t>web.config</a:t>
            </a:r>
            <a:endParaRPr lang="en-US" dirty="0" smtClean="0"/>
          </a:p>
        </p:txBody>
      </p:sp>
      <p:sp>
        <p:nvSpPr>
          <p:cNvPr id="12" name="Rectangle 11"/>
          <p:cNvSpPr/>
          <p:nvPr/>
        </p:nvSpPr>
        <p:spPr>
          <a:xfrm>
            <a:off x="635224" y="5168641"/>
            <a:ext cx="2503357" cy="109428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No connect string. </a:t>
            </a:r>
          </a:p>
          <a:p>
            <a:pPr algn="ctr"/>
            <a:r>
              <a:rPr lang="en-US" dirty="0" smtClean="0"/>
              <a:t>Start database checks</a:t>
            </a:r>
          </a:p>
        </p:txBody>
      </p:sp>
      <p:sp>
        <p:nvSpPr>
          <p:cNvPr id="41" name="Rectangle 40"/>
          <p:cNvSpPr/>
          <p:nvPr/>
        </p:nvSpPr>
        <p:spPr>
          <a:xfrm>
            <a:off x="3550704" y="1996473"/>
            <a:ext cx="2503357" cy="109428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Read connect string</a:t>
            </a:r>
          </a:p>
          <a:p>
            <a:pPr algn="ctr"/>
            <a:r>
              <a:rPr lang="en-US" dirty="0" smtClean="0"/>
              <a:t>Open Connection</a:t>
            </a:r>
          </a:p>
        </p:txBody>
      </p:sp>
      <p:sp>
        <p:nvSpPr>
          <p:cNvPr id="22" name="Rectangle 21"/>
          <p:cNvSpPr/>
          <p:nvPr/>
        </p:nvSpPr>
        <p:spPr>
          <a:xfrm>
            <a:off x="623896" y="2009512"/>
            <a:ext cx="2503357" cy="109428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Connect string named in </a:t>
            </a:r>
            <a:r>
              <a:rPr lang="en-US" dirty="0" err="1" smtClean="0"/>
              <a:t>DbContext</a:t>
            </a:r>
            <a:r>
              <a:rPr lang="en-US" dirty="0" smtClean="0"/>
              <a:t> class</a:t>
            </a:r>
            <a:endParaRPr lang="en-US" dirty="0" smtClean="0">
              <a:solidFill>
                <a:schemeClr val="accent1"/>
              </a:solidFill>
            </a:endParaRPr>
          </a:p>
        </p:txBody>
      </p:sp>
      <p:sp>
        <p:nvSpPr>
          <p:cNvPr id="26" name="Rectangle 25"/>
          <p:cNvSpPr/>
          <p:nvPr/>
        </p:nvSpPr>
        <p:spPr>
          <a:xfrm>
            <a:off x="3580684" y="5168641"/>
            <a:ext cx="2503357" cy="109428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Look for SQL Express</a:t>
            </a:r>
            <a:endParaRPr lang="en-US" dirty="0"/>
          </a:p>
        </p:txBody>
      </p:sp>
      <p:sp>
        <p:nvSpPr>
          <p:cNvPr id="30" name="Rectangle 29"/>
          <p:cNvSpPr/>
          <p:nvPr/>
        </p:nvSpPr>
        <p:spPr>
          <a:xfrm>
            <a:off x="6511154" y="5168641"/>
            <a:ext cx="2503357" cy="109428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Look for (</a:t>
            </a:r>
            <a:r>
              <a:rPr lang="en-US" dirty="0" err="1" smtClean="0"/>
              <a:t>localdb</a:t>
            </a:r>
            <a:r>
              <a:rPr lang="en-US" dirty="0" smtClean="0"/>
              <a:t>)\\11</a:t>
            </a:r>
            <a:endParaRPr lang="en-US" dirty="0"/>
          </a:p>
        </p:txBody>
      </p:sp>
      <p:sp>
        <p:nvSpPr>
          <p:cNvPr id="31" name="Rectangle 30"/>
          <p:cNvSpPr/>
          <p:nvPr/>
        </p:nvSpPr>
        <p:spPr>
          <a:xfrm>
            <a:off x="9471604" y="5168641"/>
            <a:ext cx="2503357" cy="109428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Look for (</a:t>
            </a:r>
            <a:r>
              <a:rPr lang="en-US" dirty="0" err="1" smtClean="0"/>
              <a:t>localdb</a:t>
            </a:r>
            <a:r>
              <a:rPr lang="en-US" dirty="0"/>
              <a:t>)\\</a:t>
            </a:r>
            <a:r>
              <a:rPr lang="en-US" dirty="0" err="1" smtClean="0"/>
              <a:t>mssqllocaldb</a:t>
            </a:r>
            <a:endParaRPr lang="en-US" dirty="0"/>
          </a:p>
        </p:txBody>
      </p:sp>
      <p:sp>
        <p:nvSpPr>
          <p:cNvPr id="3" name="Right Arrow 2"/>
          <p:cNvSpPr/>
          <p:nvPr/>
        </p:nvSpPr>
        <p:spPr>
          <a:xfrm>
            <a:off x="3138582" y="2384770"/>
            <a:ext cx="408873" cy="334641"/>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3" name="Right Arrow 12"/>
          <p:cNvSpPr/>
          <p:nvPr/>
        </p:nvSpPr>
        <p:spPr>
          <a:xfrm>
            <a:off x="3140417" y="3967534"/>
            <a:ext cx="408873" cy="334641"/>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4" name="Right Arrow 13"/>
          <p:cNvSpPr/>
          <p:nvPr/>
        </p:nvSpPr>
        <p:spPr>
          <a:xfrm>
            <a:off x="3155407" y="5530554"/>
            <a:ext cx="410288" cy="380947"/>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7" name="Rectangle 16"/>
          <p:cNvSpPr/>
          <p:nvPr/>
        </p:nvSpPr>
        <p:spPr>
          <a:xfrm>
            <a:off x="3565694" y="3559493"/>
            <a:ext cx="2503357" cy="109428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Read connect string</a:t>
            </a:r>
          </a:p>
          <a:p>
            <a:pPr algn="ctr"/>
            <a:r>
              <a:rPr lang="en-US" dirty="0" smtClean="0"/>
              <a:t>Open Connection</a:t>
            </a:r>
          </a:p>
        </p:txBody>
      </p:sp>
      <p:sp>
        <p:nvSpPr>
          <p:cNvPr id="18" name="Right Arrow 17"/>
          <p:cNvSpPr/>
          <p:nvPr/>
        </p:nvSpPr>
        <p:spPr>
          <a:xfrm>
            <a:off x="6084041" y="5505952"/>
            <a:ext cx="410288" cy="380947"/>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9" name="Right Arrow 18"/>
          <p:cNvSpPr/>
          <p:nvPr/>
        </p:nvSpPr>
        <p:spPr>
          <a:xfrm>
            <a:off x="9031336" y="5505951"/>
            <a:ext cx="410288" cy="380947"/>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 name="Rounded Rectangle 6"/>
          <p:cNvSpPr/>
          <p:nvPr/>
        </p:nvSpPr>
        <p:spPr>
          <a:xfrm>
            <a:off x="6494329" y="1888761"/>
            <a:ext cx="5480632" cy="29080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i="1" dirty="0">
                <a:latin typeface="Segoe UI Light" panose="020B0502040204020203" pitchFamily="34" charset="0"/>
                <a:cs typeface="Segoe UI Light" panose="020B0502040204020203" pitchFamily="34" charset="0"/>
              </a:rPr>
              <a:t>You should always </a:t>
            </a:r>
            <a:r>
              <a:rPr lang="en-US" sz="2400" i="1" dirty="0" smtClean="0">
                <a:latin typeface="Segoe UI Light" panose="020B0502040204020203" pitchFamily="34" charset="0"/>
                <a:cs typeface="Segoe UI Light" panose="020B0502040204020203" pitchFamily="34" charset="0"/>
              </a:rPr>
              <a:t>specify a connection string name when </a:t>
            </a:r>
            <a:r>
              <a:rPr lang="en-US" sz="2400" i="1" dirty="0">
                <a:latin typeface="Segoe UI Light" panose="020B0502040204020203" pitchFamily="34" charset="0"/>
                <a:cs typeface="Segoe UI Light" panose="020B0502040204020203" pitchFamily="34" charset="0"/>
              </a:rPr>
              <a:t>you </a:t>
            </a:r>
            <a:r>
              <a:rPr lang="en-US" sz="2400" i="1" dirty="0" smtClean="0">
                <a:latin typeface="Segoe UI Light" panose="020B0502040204020203" pitchFamily="34" charset="0"/>
                <a:cs typeface="Segoe UI Light" panose="020B0502040204020203" pitchFamily="34" charset="0"/>
              </a:rPr>
              <a:t>intend to use a </a:t>
            </a:r>
            <a:r>
              <a:rPr lang="en-US" sz="2400" i="1" dirty="0">
                <a:latin typeface="Segoe UI Light" panose="020B0502040204020203" pitchFamily="34" charset="0"/>
                <a:cs typeface="Segoe UI Light" panose="020B0502040204020203" pitchFamily="34" charset="0"/>
              </a:rPr>
              <a:t>connection string in the </a:t>
            </a:r>
            <a:r>
              <a:rPr lang="en-US" sz="2400" i="1" dirty="0" err="1">
                <a:latin typeface="Segoe UI Light" panose="020B0502040204020203" pitchFamily="34" charset="0"/>
                <a:cs typeface="Segoe UI Light" panose="020B0502040204020203" pitchFamily="34" charset="0"/>
              </a:rPr>
              <a:t>config</a:t>
            </a:r>
            <a:r>
              <a:rPr lang="en-US" sz="2400" i="1" dirty="0">
                <a:latin typeface="Segoe UI Light" panose="020B0502040204020203" pitchFamily="34" charset="0"/>
                <a:cs typeface="Segoe UI Light" panose="020B0502040204020203" pitchFamily="34" charset="0"/>
              </a:rPr>
              <a:t> file. This ensures that if the connection string is not present then Entity Framework will throw rather than creating a new database by convention.</a:t>
            </a:r>
            <a:endParaRPr lang="en-US"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09172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fade">
                                      <p:cBhvr>
                                        <p:cTn id="20" dur="500"/>
                                        <p:tgtEl>
                                          <p:spTgt spid="4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par>
                                <p:cTn id="26" presetID="1" presetClass="exit" presetSubtype="0" fill="hold" grpId="1" nodeType="withEffect">
                                  <p:stCondLst>
                                    <p:cond delay="0"/>
                                  </p:stCondLst>
                                  <p:childTnLst>
                                    <p:set>
                                      <p:cBhvr>
                                        <p:cTn id="27" dur="1" fill="hold">
                                          <p:stCondLst>
                                            <p:cond delay="0"/>
                                          </p:stCondLst>
                                        </p:cTn>
                                        <p:tgtEl>
                                          <p:spTgt spid="5"/>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fade">
                                      <p:cBhvr>
                                        <p:cTn id="62" dur="500"/>
                                        <p:tgtEl>
                                          <p:spTgt spid="3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fade">
                                      <p:cBhvr>
                                        <p:cTn id="67" dur="500"/>
                                        <p:tgtEl>
                                          <p:spTgt spid="1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fade">
                                      <p:cBhvr>
                                        <p:cTn id="72" dur="500"/>
                                        <p:tgtEl>
                                          <p:spTgt spid="31"/>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fade">
                                      <p:cBhvr>
                                        <p:cTn id="7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animBg="1"/>
      <p:bldP spid="12" grpId="0" animBg="1"/>
      <p:bldP spid="41" grpId="0" animBg="1"/>
      <p:bldP spid="22" grpId="0" animBg="1"/>
      <p:bldP spid="26" grpId="0" animBg="1"/>
      <p:bldP spid="30" grpId="0" animBg="1"/>
      <p:bldP spid="31" grpId="0" animBg="1"/>
      <p:bldP spid="3" grpId="0" animBg="1"/>
      <p:bldP spid="13" grpId="0" animBg="1"/>
      <p:bldP spid="14" grpId="0" animBg="1"/>
      <p:bldP spid="17" grpId="0" animBg="1"/>
      <p:bldP spid="18" grpId="0" animBg="1"/>
      <p:bldP spid="19"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Helpful Hint</a:t>
            </a:r>
            <a:endParaRPr lang="en-US" dirty="0"/>
          </a:p>
        </p:txBody>
      </p:sp>
      <p:sp>
        <p:nvSpPr>
          <p:cNvPr id="7" name="Content Placeholder 6"/>
          <p:cNvSpPr>
            <a:spLocks noGrp="1"/>
          </p:cNvSpPr>
          <p:nvPr>
            <p:ph sz="quarter" idx="10"/>
          </p:nvPr>
        </p:nvSpPr>
        <p:spPr>
          <a:xfrm>
            <a:off x="379412" y="1388226"/>
            <a:ext cx="11812587" cy="5290388"/>
          </a:xfrm>
        </p:spPr>
        <p:txBody>
          <a:bodyPr/>
          <a:lstStyle/>
          <a:p>
            <a:r>
              <a:rPr lang="en-US" dirty="0" smtClean="0"/>
              <a:t>Note differences in </a:t>
            </a:r>
            <a:r>
              <a:rPr lang="en-US" dirty="0" err="1" smtClean="0"/>
              <a:t>localdb</a:t>
            </a:r>
            <a:r>
              <a:rPr lang="en-US" dirty="0" smtClean="0"/>
              <a:t> connection string</a:t>
            </a:r>
          </a:p>
          <a:p>
            <a:r>
              <a:rPr lang="en-US" dirty="0" smtClean="0"/>
              <a:t>Connection string</a:t>
            </a:r>
          </a:p>
          <a:p>
            <a:pPr lvl="1"/>
            <a:r>
              <a:rPr lang="en-US" dirty="0" smtClean="0"/>
              <a:t>Data </a:t>
            </a:r>
            <a:r>
              <a:rPr lang="en-US" dirty="0"/>
              <a:t>Source=(</a:t>
            </a:r>
            <a:r>
              <a:rPr lang="en-US" dirty="0" err="1"/>
              <a:t>localdb</a:t>
            </a:r>
            <a:r>
              <a:rPr lang="en-US" dirty="0"/>
              <a:t>)</a:t>
            </a:r>
            <a:r>
              <a:rPr lang="en-US" b="1" dirty="0">
                <a:solidFill>
                  <a:srgbClr val="FF0000"/>
                </a:solidFill>
              </a:rPr>
              <a:t>\\</a:t>
            </a:r>
            <a:r>
              <a:rPr lang="en-US" dirty="0" err="1"/>
              <a:t>mssqllocaldb</a:t>
            </a:r>
            <a:r>
              <a:rPr lang="en-US" dirty="0"/>
              <a:t>;</a:t>
            </a:r>
          </a:p>
          <a:p>
            <a:r>
              <a:rPr lang="en-US" dirty="0" smtClean="0"/>
              <a:t>In dialog to connect</a:t>
            </a:r>
          </a:p>
          <a:p>
            <a:pPr lvl="1"/>
            <a:r>
              <a:rPr lang="en-US" dirty="0" smtClean="0"/>
              <a:t>(</a:t>
            </a:r>
            <a:r>
              <a:rPr lang="en-US" dirty="0" err="1" smtClean="0"/>
              <a:t>localdb</a:t>
            </a:r>
            <a:r>
              <a:rPr lang="en-US" dirty="0"/>
              <a:t>)</a:t>
            </a:r>
            <a:r>
              <a:rPr lang="en-US" b="1" dirty="0">
                <a:solidFill>
                  <a:srgbClr val="FF0000"/>
                </a:solidFill>
              </a:rPr>
              <a:t>\</a:t>
            </a:r>
            <a:r>
              <a:rPr lang="en-US" dirty="0" err="1" smtClean="0"/>
              <a:t>mssqllocaldb</a:t>
            </a:r>
            <a:endParaRPr lang="en-US" dirty="0" smtClean="0"/>
          </a:p>
          <a:p>
            <a:endParaRPr lang="en-US" dirty="0"/>
          </a:p>
        </p:txBody>
      </p:sp>
      <p:pic>
        <p:nvPicPr>
          <p:cNvPr id="10" name="Picture 9"/>
          <p:cNvPicPr>
            <a:picLocks noChangeAspect="1"/>
          </p:cNvPicPr>
          <p:nvPr/>
        </p:nvPicPr>
        <p:blipFill>
          <a:blip r:embed="rId3"/>
          <a:stretch>
            <a:fillRect/>
          </a:stretch>
        </p:blipFill>
        <p:spPr>
          <a:xfrm>
            <a:off x="6810873" y="3129326"/>
            <a:ext cx="5093073" cy="3432732"/>
          </a:xfrm>
          <a:prstGeom prst="rect">
            <a:avLst/>
          </a:prstGeom>
        </p:spPr>
      </p:pic>
    </p:spTree>
    <p:extLst>
      <p:ext uri="{BB962C8B-B14F-4D97-AF65-F5344CB8AC3E}">
        <p14:creationId xmlns:p14="http://schemas.microsoft.com/office/powerpoint/2010/main" val="30478320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Viewing queries and connection info</a:t>
            </a:r>
            <a:br>
              <a:rPr lang="en-US" dirty="0" smtClean="0"/>
            </a:br>
            <a:endParaRPr lang="en-US" dirty="0"/>
          </a:p>
        </p:txBody>
      </p:sp>
    </p:spTree>
    <p:extLst>
      <p:ext uri="{BB962C8B-B14F-4D97-AF65-F5344CB8AC3E}">
        <p14:creationId xmlns:p14="http://schemas.microsoft.com/office/powerpoint/2010/main" val="13363002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Generating EF classes</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579812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Ways to generate</a:t>
            </a:r>
            <a:endParaRPr lang="en-US" dirty="0"/>
          </a:p>
        </p:txBody>
      </p:sp>
      <p:sp>
        <p:nvSpPr>
          <p:cNvPr id="3" name="Content Placeholder 2"/>
          <p:cNvSpPr>
            <a:spLocks noGrp="1"/>
          </p:cNvSpPr>
          <p:nvPr>
            <p:ph sz="quarter" idx="10"/>
          </p:nvPr>
        </p:nvSpPr>
        <p:spPr/>
        <p:txBody>
          <a:bodyPr/>
          <a:lstStyle/>
          <a:p>
            <a:r>
              <a:rPr lang="en-US" dirty="0" smtClean="0"/>
              <a:t>Hand coding classes</a:t>
            </a:r>
          </a:p>
          <a:p>
            <a:r>
              <a:rPr lang="en-US" dirty="0" smtClean="0"/>
              <a:t>Use a visual designer</a:t>
            </a:r>
          </a:p>
          <a:p>
            <a:r>
              <a:rPr lang="en-US" dirty="0" smtClean="0"/>
              <a:t>Add-&gt;ADO.NET Entity Data Model</a:t>
            </a:r>
          </a:p>
          <a:p>
            <a:r>
              <a:rPr lang="en-US" dirty="0" smtClean="0"/>
              <a:t>Database First Entity Designer</a:t>
            </a:r>
            <a:endParaRPr lang="en-US" dirty="0"/>
          </a:p>
        </p:txBody>
      </p:sp>
      <p:pic>
        <p:nvPicPr>
          <p:cNvPr id="4" name="Picture 3"/>
          <p:cNvPicPr>
            <a:picLocks noChangeAspect="1"/>
          </p:cNvPicPr>
          <p:nvPr/>
        </p:nvPicPr>
        <p:blipFill>
          <a:blip r:embed="rId3"/>
          <a:stretch>
            <a:fillRect/>
          </a:stretch>
        </p:blipFill>
        <p:spPr>
          <a:xfrm>
            <a:off x="4351071" y="4245939"/>
            <a:ext cx="6563672" cy="2876773"/>
          </a:xfrm>
          <a:prstGeom prst="rect">
            <a:avLst/>
          </a:prstGeom>
        </p:spPr>
      </p:pic>
    </p:spTree>
    <p:extLst>
      <p:ext uri="{BB962C8B-B14F-4D97-AF65-F5344CB8AC3E}">
        <p14:creationId xmlns:p14="http://schemas.microsoft.com/office/powerpoint/2010/main" val="13688636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database and reverse engineering</a:t>
            </a:r>
            <a:endParaRPr lang="en-US" dirty="0"/>
          </a:p>
        </p:txBody>
      </p:sp>
    </p:spTree>
    <p:extLst>
      <p:ext uri="{BB962C8B-B14F-4D97-AF65-F5344CB8AC3E}">
        <p14:creationId xmlns:p14="http://schemas.microsoft.com/office/powerpoint/2010/main" val="35265531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Resources</a:t>
            </a:r>
            <a:endParaRPr lang="en-US" dirty="0"/>
          </a:p>
        </p:txBody>
      </p:sp>
      <p:sp>
        <p:nvSpPr>
          <p:cNvPr id="4" name="Content Placeholder 3"/>
          <p:cNvSpPr>
            <a:spLocks noGrp="1"/>
          </p:cNvSpPr>
          <p:nvPr>
            <p:ph sz="quarter" idx="10"/>
          </p:nvPr>
        </p:nvSpPr>
        <p:spPr/>
        <p:txBody>
          <a:bodyPr/>
          <a:lstStyle/>
          <a:p>
            <a:r>
              <a:rPr lang="en-US" dirty="0" smtClean="0"/>
              <a:t>EF Resources</a:t>
            </a:r>
          </a:p>
          <a:p>
            <a:pPr lvl="1"/>
            <a:r>
              <a:rPr lang="en-US" dirty="0">
                <a:hlinkClick r:id="rId2"/>
              </a:rPr>
              <a:t>https://</a:t>
            </a:r>
            <a:r>
              <a:rPr lang="en-US" dirty="0" smtClean="0">
                <a:hlinkClick r:id="rId2"/>
              </a:rPr>
              <a:t>msdn.microsoft.com/en-us/data/ef.aspx</a:t>
            </a:r>
            <a:endParaRPr lang="en-US" dirty="0" smtClean="0"/>
          </a:p>
          <a:p>
            <a:r>
              <a:rPr lang="en-US" dirty="0" smtClean="0"/>
              <a:t>EF Team Blog</a:t>
            </a:r>
          </a:p>
          <a:p>
            <a:pPr lvl="1"/>
            <a:r>
              <a:rPr lang="en-US" dirty="0">
                <a:hlinkClick r:id="rId3"/>
              </a:rPr>
              <a:t>http://blogs.msdn.com/b/adonet</a:t>
            </a:r>
            <a:r>
              <a:rPr lang="en-US" dirty="0" smtClean="0">
                <a:hlinkClick r:id="rId3"/>
              </a:rPr>
              <a:t>/</a:t>
            </a:r>
            <a:endParaRPr lang="en-US" dirty="0" smtClean="0"/>
          </a:p>
          <a:p>
            <a:pPr marL="0" indent="0">
              <a:buNone/>
            </a:pPr>
            <a:endParaRPr lang="en-US" dirty="0"/>
          </a:p>
          <a:p>
            <a:pPr lvl="1"/>
            <a:endParaRPr lang="en-US" dirty="0" smtClean="0"/>
          </a:p>
          <a:p>
            <a:pPr lvl="1"/>
            <a:endParaRPr lang="en-US" dirty="0" smtClean="0"/>
          </a:p>
          <a:p>
            <a:endParaRPr lang="en-US" dirty="0"/>
          </a:p>
        </p:txBody>
      </p:sp>
    </p:spTree>
    <p:extLst>
      <p:ext uri="{BB962C8B-B14F-4D97-AF65-F5344CB8AC3E}">
        <p14:creationId xmlns:p14="http://schemas.microsoft.com/office/powerpoint/2010/main" val="19700487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Meet Christopher Harrison | ‏@</a:t>
            </a:r>
            <a:r>
              <a:rPr lang="en-US" sz="4000" dirty="0" err="1" smtClean="0"/>
              <a:t>geektrainer</a:t>
            </a:r>
            <a:r>
              <a:rPr lang="en-US" dirty="0" smtClean="0"/>
              <a:t> </a:t>
            </a:r>
            <a:endParaRPr lang="en-US" dirty="0"/>
          </a:p>
        </p:txBody>
      </p:sp>
      <p:sp>
        <p:nvSpPr>
          <p:cNvPr id="7" name="Content Placeholder 6"/>
          <p:cNvSpPr>
            <a:spLocks noGrp="1"/>
          </p:cNvSpPr>
          <p:nvPr>
            <p:ph idx="10"/>
          </p:nvPr>
        </p:nvSpPr>
        <p:spPr/>
        <p:txBody>
          <a:bodyPr/>
          <a:lstStyle/>
          <a:p>
            <a:pPr marL="0" indent="0">
              <a:buNone/>
            </a:pPr>
            <a:r>
              <a:rPr lang="en-US" dirty="0" smtClean="0"/>
              <a:t>Content Developer</a:t>
            </a:r>
          </a:p>
          <a:p>
            <a:pPr marL="457046" lvl="1" indent="0">
              <a:buNone/>
            </a:pPr>
            <a:r>
              <a:rPr lang="en-US" dirty="0" smtClean="0"/>
              <a:t>Focused on ASP.NET and Office 365 development</a:t>
            </a:r>
          </a:p>
          <a:p>
            <a:pPr marL="457046" lvl="1" indent="0">
              <a:buNone/>
            </a:pPr>
            <a:r>
              <a:rPr lang="en-US" dirty="0" smtClean="0"/>
              <a:t>Microsoft Certified Trainer</a:t>
            </a:r>
          </a:p>
          <a:p>
            <a:pPr marL="457046" lvl="1" indent="0">
              <a:buNone/>
            </a:pPr>
            <a:r>
              <a:rPr lang="en-US" dirty="0"/>
              <a:t>Regular presenter at TechEd</a:t>
            </a:r>
          </a:p>
          <a:p>
            <a:pPr marL="0" indent="0">
              <a:buNone/>
            </a:pPr>
            <a:r>
              <a:rPr lang="en-US" dirty="0" smtClean="0"/>
              <a:t>Long time geek</a:t>
            </a:r>
          </a:p>
          <a:p>
            <a:pPr marL="457046" lvl="1" indent="0">
              <a:buNone/>
            </a:pPr>
            <a:r>
              <a:rPr lang="en-US" dirty="0" smtClean="0"/>
              <a:t>Still misses his Commodore 64</a:t>
            </a:r>
          </a:p>
          <a:p>
            <a:pPr marL="457046" lvl="1" indent="0">
              <a:buNone/>
            </a:pPr>
            <a:r>
              <a:rPr lang="en-US" dirty="0" smtClean="0"/>
              <a:t>Periodic blogger (</a:t>
            </a:r>
            <a:r>
              <a:rPr lang="en-US" dirty="0" smtClean="0">
                <a:hlinkClick r:id="rId3"/>
              </a:rPr>
              <a:t>blog.geektrainer.com</a:t>
            </a:r>
            <a:r>
              <a:rPr lang="en-US" dirty="0" smtClean="0"/>
              <a:t>)</a:t>
            </a:r>
          </a:p>
          <a:p>
            <a:pPr marL="457046" lvl="1" indent="0">
              <a:buNone/>
            </a:pPr>
            <a:r>
              <a:rPr lang="en-US" dirty="0" smtClean="0"/>
              <a:t>Marathoner, husband, father of one four legged child</a:t>
            </a: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62977" y="0"/>
            <a:ext cx="2729023" cy="2729023"/>
          </a:xfrm>
          <a:prstGeom prst="rect">
            <a:avLst/>
          </a:prstGeom>
        </p:spPr>
      </p:pic>
    </p:spTree>
    <p:extLst>
      <p:ext uri="{BB962C8B-B14F-4D97-AF65-F5344CB8AC3E}">
        <p14:creationId xmlns:p14="http://schemas.microsoft.com/office/powerpoint/2010/main" val="21510801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sz="4000" dirty="0" smtClean="0"/>
              <a:t>Target Audience</a:t>
            </a:r>
          </a:p>
          <a:p>
            <a:pPr lvl="1"/>
            <a:r>
              <a:rPr lang="en-US" sz="3600" dirty="0" smtClean="0"/>
              <a:t>Web Developers</a:t>
            </a:r>
          </a:p>
          <a:p>
            <a:pPr lvl="1"/>
            <a:r>
              <a:rPr lang="en-US" sz="3600" dirty="0" smtClean="0"/>
              <a:t>Experience with </a:t>
            </a:r>
            <a:r>
              <a:rPr lang="en-US" sz="3600" dirty="0" smtClean="0"/>
              <a:t>C#</a:t>
            </a:r>
            <a:endParaRPr lang="en-US" sz="3600" dirty="0" smtClean="0"/>
          </a:p>
          <a:p>
            <a:r>
              <a:rPr lang="en-US" sz="4000" dirty="0" smtClean="0"/>
              <a:t>Suggested </a:t>
            </a:r>
            <a:r>
              <a:rPr lang="en-US" sz="4000" dirty="0" smtClean="0"/>
              <a:t>Prerequisites/Supporting Material</a:t>
            </a:r>
          </a:p>
          <a:p>
            <a:pPr lvl="1"/>
            <a:r>
              <a:rPr lang="en-US" sz="3600" dirty="0" smtClean="0"/>
              <a:t>Introduction to MVC</a:t>
            </a:r>
            <a:endParaRPr lang="en-US" sz="3600" dirty="0" smtClean="0"/>
          </a:p>
        </p:txBody>
      </p:sp>
    </p:spTree>
    <p:extLst>
      <p:ext uri="{BB962C8B-B14F-4D97-AF65-F5344CB8AC3E}">
        <p14:creationId xmlns:p14="http://schemas.microsoft.com/office/powerpoint/2010/main" val="41573207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2.6 million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2"/>
              </a:rPr>
              <a:t>http://aka.ms/MVA-Voucher</a:t>
            </a:r>
            <a:r>
              <a:rPr lang="en-US" dirty="0" smtClean="0"/>
              <a:t> </a:t>
            </a:r>
          </a:p>
          <a:p>
            <a:pPr lvl="1"/>
            <a:r>
              <a:rPr lang="en-US" dirty="0" smtClean="0"/>
              <a:t>Enter this code: </a:t>
            </a:r>
            <a:r>
              <a:rPr lang="en-US" dirty="0" err="1">
                <a:solidFill>
                  <a:srgbClr val="444444"/>
                </a:solidFill>
                <a:latin typeface="Segoe UI" panose="020B0502040204020203" pitchFamily="34" charset="0"/>
              </a:rPr>
              <a:t>MVCEntityFrmwrk</a:t>
            </a:r>
            <a:r>
              <a:rPr lang="en-US" dirty="0">
                <a:solidFill>
                  <a:srgbClr val="444444"/>
                </a:solidFill>
                <a:latin typeface="Segoe UI" panose="020B0502040204020203" pitchFamily="34" charset="0"/>
              </a:rPr>
              <a:t> </a:t>
            </a:r>
            <a:r>
              <a:rPr lang="en-US" dirty="0" smtClean="0"/>
              <a:t>(</a:t>
            </a:r>
            <a:r>
              <a:rPr lang="en-US" dirty="0"/>
              <a:t>Expires </a:t>
            </a:r>
            <a:r>
              <a:rPr lang="en-US" dirty="0" smtClean="0"/>
              <a:t>2Mar15)</a:t>
            </a:r>
            <a:endParaRPr lang="en-US" dirty="0"/>
          </a:p>
        </p:txBody>
      </p:sp>
      <p:sp>
        <p:nvSpPr>
          <p:cNvPr id="3" name="Title 2"/>
          <p:cNvSpPr>
            <a:spLocks noGrp="1"/>
          </p:cNvSpPr>
          <p:nvPr>
            <p:ph type="title"/>
          </p:nvPr>
        </p:nvSpPr>
        <p:spPr>
          <a:xfrm>
            <a:off x="-367266" y="182215"/>
            <a:ext cx="11416266" cy="1063487"/>
          </a:xfrm>
        </p:spPr>
        <p:txBody>
          <a:bodyPr/>
          <a:lstStyle/>
          <a:p>
            <a:r>
              <a:rPr lang="en-US" dirty="0" smtClean="0"/>
              <a:t>     Join the MVA Community!</a:t>
            </a:r>
            <a:endParaRPr lang="en-US" dirty="0"/>
          </a:p>
        </p:txBody>
      </p:sp>
    </p:spTree>
    <p:extLst>
      <p:ext uri="{BB962C8B-B14F-4D97-AF65-F5344CB8AC3E}">
        <p14:creationId xmlns:p14="http://schemas.microsoft.com/office/powerpoint/2010/main" val="13000223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Repository</a:t>
            </a:r>
            <a:endParaRPr lang="en-US" dirty="0"/>
          </a:p>
        </p:txBody>
      </p:sp>
      <p:sp>
        <p:nvSpPr>
          <p:cNvPr id="3" name="Content Placeholder 2"/>
          <p:cNvSpPr>
            <a:spLocks noGrp="1"/>
          </p:cNvSpPr>
          <p:nvPr>
            <p:ph sz="quarter" idx="10"/>
          </p:nvPr>
        </p:nvSpPr>
        <p:spPr/>
        <p:txBody>
          <a:bodyPr/>
          <a:lstStyle/>
          <a:p>
            <a:r>
              <a:rPr lang="en-US" dirty="0" smtClean="0"/>
              <a:t>Has all demo files along with slides from this session</a:t>
            </a:r>
          </a:p>
          <a:p>
            <a:r>
              <a:rPr lang="en-US" dirty="0" smtClean="0">
                <a:hlinkClick r:id="rId2"/>
              </a:rPr>
              <a:t>http://github.com/MicrosoftLearning/EntityFramework</a:t>
            </a:r>
            <a:endParaRPr lang="en-US" dirty="0" smtClean="0"/>
          </a:p>
          <a:p>
            <a:endParaRPr lang="en-US" dirty="0"/>
          </a:p>
        </p:txBody>
      </p:sp>
    </p:spTree>
    <p:extLst>
      <p:ext uri="{BB962C8B-B14F-4D97-AF65-F5344CB8AC3E}">
        <p14:creationId xmlns:p14="http://schemas.microsoft.com/office/powerpoint/2010/main" val="446854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204764673"/>
              </p:ext>
            </p:extLst>
          </p:nvPr>
        </p:nvGraphicFramePr>
        <p:xfrm>
          <a:off x="379413" y="1387475"/>
          <a:ext cx="11525250" cy="4926015"/>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1209706">
                <a:tc gridSpan="2">
                  <a:txBody>
                    <a:bodyPr/>
                    <a:lstStyle/>
                    <a:p>
                      <a:r>
                        <a:rPr lang="en-US" sz="3600" dirty="0" smtClean="0"/>
                        <a:t>Implementing Entity Framework with MVC</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1209706">
                <a:tc>
                  <a:txBody>
                    <a:bodyPr/>
                    <a:lstStyle/>
                    <a:p>
                      <a:r>
                        <a:rPr lang="en-US" sz="2400" dirty="0" smtClean="0">
                          <a:latin typeface="Segoe UI Light" panose="020B0502040204020203" pitchFamily="34" charset="0"/>
                          <a:cs typeface="Segoe UI Light" panose="020B0502040204020203" pitchFamily="34" charset="0"/>
                        </a:rPr>
                        <a:t>01 | Introduction to Entity Framework</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04 | Managing the database</a:t>
                      </a:r>
                    </a:p>
                  </a:txBody>
                  <a:tcPr anchor="ctr"/>
                </a:tc>
                <a:extLst>
                  <a:ext uri="{0D108BD9-81ED-4DB2-BD59-A6C34878D82A}">
                    <a16:rowId xmlns="" xmlns:a16="http://schemas.microsoft.com/office/drawing/2014/main" val="3842815335"/>
                  </a:ext>
                </a:extLst>
              </a:tr>
              <a:tr h="1296897">
                <a:tc>
                  <a:txBody>
                    <a:bodyPr/>
                    <a:lstStyle/>
                    <a:p>
                      <a:r>
                        <a:rPr lang="en-US" sz="2400" dirty="0" smtClean="0">
                          <a:latin typeface="Segoe UI Light" panose="020B0502040204020203" pitchFamily="34" charset="0"/>
                          <a:cs typeface="Segoe UI Light" panose="020B0502040204020203" pitchFamily="34" charset="0"/>
                        </a:rPr>
                        <a:t>02 |</a:t>
                      </a:r>
                      <a:r>
                        <a:rPr lang="en-US" sz="2400" baseline="0" dirty="0" smtClean="0">
                          <a:latin typeface="Segoe UI Light" panose="020B0502040204020203" pitchFamily="34" charset="0"/>
                          <a:cs typeface="Segoe UI Light" panose="020B0502040204020203" pitchFamily="34" charset="0"/>
                        </a:rPr>
                        <a:t> Beginning Code First</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05 | Managing transactions</a:t>
                      </a:r>
                    </a:p>
                  </a:txBody>
                  <a:tcPr anchor="ctr"/>
                </a:tc>
                <a:extLst>
                  <a:ext uri="{0D108BD9-81ED-4DB2-BD59-A6C34878D82A}">
                    <a16:rowId xmlns="" xmlns:a16="http://schemas.microsoft.com/office/drawing/2014/main" val="321066646"/>
                  </a:ext>
                </a:extLst>
              </a:tr>
              <a:tr h="1209706">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Managing Relationships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06 | Integrating </a:t>
                      </a:r>
                      <a:r>
                        <a:rPr lang="en-US" sz="2400" smtClean="0">
                          <a:latin typeface="Segoe UI Light" panose="020B0502040204020203" pitchFamily="34" charset="0"/>
                          <a:cs typeface="Segoe UI Light" panose="020B0502040204020203" pitchFamily="34" charset="0"/>
                        </a:rPr>
                        <a:t>extra features and </a:t>
                      </a:r>
                      <a:r>
                        <a:rPr lang="en-US" sz="2400" dirty="0" smtClean="0">
                          <a:latin typeface="Segoe UI Light" panose="020B0502040204020203" pitchFamily="34" charset="0"/>
                          <a:cs typeface="Segoe UI Light" panose="020B0502040204020203" pitchFamily="34" charset="0"/>
                        </a:rPr>
                        <a:t>looking forward</a:t>
                      </a:r>
                    </a:p>
                  </a:txBody>
                  <a:tcPr anchor="ctr"/>
                </a:tc>
                <a:extLst>
                  <a:ext uri="{0D108BD9-81ED-4DB2-BD59-A6C34878D82A}">
                    <a16:rowId xmlns="" xmlns:a16="http://schemas.microsoft.com/office/drawing/2014/main" val="3812060533"/>
                  </a:ext>
                </a:extLst>
              </a:tr>
            </a:tbl>
          </a:graphicData>
        </a:graphic>
      </p:graphicFrame>
    </p:spTree>
    <p:extLst>
      <p:ext uri="{BB962C8B-B14F-4D97-AF65-F5344CB8AC3E}">
        <p14:creationId xmlns:p14="http://schemas.microsoft.com/office/powerpoint/2010/main" val="31978567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a:t>01 | Introduction to Entity Framework</a:t>
            </a:r>
          </a:p>
        </p:txBody>
      </p:sp>
      <p:sp>
        <p:nvSpPr>
          <p:cNvPr id="10" name="Subtitle 3"/>
          <p:cNvSpPr txBox="1">
            <a:spLocks/>
          </p:cNvSpPr>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defTabSz="914088" rtl="0" eaLnBrk="1" latinLnBrk="0" hangingPunct="1">
              <a:spcBef>
                <a:spcPts val="300"/>
              </a:spcBef>
              <a:spcAft>
                <a:spcPts val="300"/>
              </a:spcAft>
              <a:buFont typeface="Arial" pitchFamily="34" charset="0"/>
              <a:buNone/>
              <a:defRPr sz="28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914088" indent="0" algn="ctr" defTabSz="914088" rtl="0" eaLnBrk="1" latinLnBrk="0" hangingPunct="1">
              <a:spcBef>
                <a:spcPts val="200"/>
              </a:spcBef>
              <a:spcAft>
                <a:spcPts val="200"/>
              </a:spcAft>
              <a:buFont typeface="Arial" pitchFamily="34" charset="0"/>
              <a:buNone/>
              <a:defRPr sz="24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3pPr>
            <a:lvl4pPr marL="1371133"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4pPr>
            <a:lvl5pPr marL="1828178"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Adam Tuliper | Technical Evangelist, Microsoft</a:t>
            </a:r>
          </a:p>
          <a:p>
            <a:r>
              <a:rPr lang="en-US" dirty="0"/>
              <a:t>Christopher Harrison | Content Developer, </a:t>
            </a:r>
            <a:r>
              <a:rPr lang="en-US" dirty="0" smtClean="0"/>
              <a:t>Microsoft</a:t>
            </a:r>
            <a:endParaRPr lang="en-US" dirty="0"/>
          </a:p>
        </p:txBody>
      </p:sp>
    </p:spTree>
    <p:extLst>
      <p:ext uri="{BB962C8B-B14F-4D97-AF65-F5344CB8AC3E}">
        <p14:creationId xmlns:p14="http://schemas.microsoft.com/office/powerpoint/2010/main" val="22239186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7" name="Content Placeholder 6"/>
          <p:cNvSpPr>
            <a:spLocks noGrp="1"/>
          </p:cNvSpPr>
          <p:nvPr>
            <p:ph sz="quarter" idx="10"/>
          </p:nvPr>
        </p:nvSpPr>
        <p:spPr/>
        <p:txBody>
          <a:bodyPr>
            <a:normAutofit/>
          </a:bodyPr>
          <a:lstStyle/>
          <a:p>
            <a:r>
              <a:rPr lang="en-GB" dirty="0" smtClean="0"/>
              <a:t>Architecture</a:t>
            </a:r>
          </a:p>
          <a:p>
            <a:r>
              <a:rPr lang="en-GB" dirty="0"/>
              <a:t>Intro to Code First</a:t>
            </a:r>
          </a:p>
          <a:p>
            <a:r>
              <a:rPr lang="en-GB" dirty="0" smtClean="0"/>
              <a:t>Generating EF Classes</a:t>
            </a:r>
          </a:p>
          <a:p>
            <a:endParaRPr lang="en-GB" dirty="0" smtClean="0"/>
          </a:p>
        </p:txBody>
      </p:sp>
    </p:spTree>
    <p:extLst>
      <p:ext uri="{BB962C8B-B14F-4D97-AF65-F5344CB8AC3E}">
        <p14:creationId xmlns:p14="http://schemas.microsoft.com/office/powerpoint/2010/main" val="173294180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VA EF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EF Theme" id="{F1F34C18-3A1B-4266-8B4D-6C8CAA794E67}" vid="{A20A65EA-173C-4EC2-AA65-62E9B0C3389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Props1.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http://schemas.microsoft.com/office/infopath/2007/PartnerControls"/>
    <ds:schemaRef ds:uri="http://purl.org/dc/terms/"/>
    <ds:schemaRef ds:uri="http://schemas.microsoft.com/office/2006/metadata/properties"/>
    <ds:schemaRef ds:uri="http://purl.org/dc/dcmitype/"/>
    <ds:schemaRef ds:uri="http://schemas.openxmlformats.org/package/2006/metadata/core-properties"/>
    <ds:schemaRef ds:uri="230e9df3-be65-4c73-a93b-d1236ebd677e"/>
    <ds:schemaRef ds:uri="http://schemas.microsoft.com/office/2006/documentManagement/types"/>
    <ds:schemaRef ds:uri="27aa9422-7f1f-4c84-9cdf-302b1a67e513"/>
    <ds:schemaRef ds:uri="http://schemas.microsoft.com/sharepoint/v3"/>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42226</TotalTime>
  <Words>1216</Words>
  <Application>Microsoft Office PowerPoint</Application>
  <PresentationFormat>Widescreen</PresentationFormat>
  <Paragraphs>269</Paragraphs>
  <Slides>28</Slides>
  <Notes>22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28</vt:i4>
      </vt:variant>
    </vt:vector>
  </HeadingPairs>
  <TitlesOfParts>
    <vt:vector size="37" baseType="lpstr">
      <vt:lpstr>Arial</vt:lpstr>
      <vt:lpstr>Calibri</vt:lpstr>
      <vt:lpstr>Consolas</vt:lpstr>
      <vt:lpstr>Segoe</vt:lpstr>
      <vt:lpstr>Segoe UI</vt:lpstr>
      <vt:lpstr>Segoe UI Light</vt:lpstr>
      <vt:lpstr>Wingdings</vt:lpstr>
      <vt:lpstr>1_Office Theme</vt:lpstr>
      <vt:lpstr>MVA EF Theme</vt:lpstr>
      <vt:lpstr>Implementing Entity Framework with MVC Jump Start</vt:lpstr>
      <vt:lpstr>Meet Adam Tuliper | ‏@AdamTuliper </vt:lpstr>
      <vt:lpstr>Meet Christopher Harrison | ‏@geektrainer </vt:lpstr>
      <vt:lpstr>Setting Expectations</vt:lpstr>
      <vt:lpstr>     Join the MVA Community!</vt:lpstr>
      <vt:lpstr>Github Repository</vt:lpstr>
      <vt:lpstr>Course Topics</vt:lpstr>
      <vt:lpstr>PowerPoint Presentation</vt:lpstr>
      <vt:lpstr>Module Overview</vt:lpstr>
      <vt:lpstr>PowerPoint Presentation</vt:lpstr>
      <vt:lpstr>What is the Entity Framework</vt:lpstr>
      <vt:lpstr>EF Platforms</vt:lpstr>
      <vt:lpstr>Some supported features</vt:lpstr>
      <vt:lpstr>High level view</vt:lpstr>
      <vt:lpstr>Installing Entity Framework</vt:lpstr>
      <vt:lpstr>NuGet Primer</vt:lpstr>
      <vt:lpstr>Installing and Managing Entity Framework Binaries</vt:lpstr>
      <vt:lpstr>PowerPoint Presentation</vt:lpstr>
      <vt:lpstr>Code First</vt:lpstr>
      <vt:lpstr>Basic code first and scaffolding</vt:lpstr>
      <vt:lpstr>How does EF connect to your db?</vt:lpstr>
      <vt:lpstr>Helpful Hint</vt:lpstr>
      <vt:lpstr>Viewing queries and connection info </vt:lpstr>
      <vt:lpstr>PowerPoint Presentation</vt:lpstr>
      <vt:lpstr>Ways to generate</vt:lpstr>
      <vt:lpstr>Generating database and reverse engineering</vt:lpstr>
      <vt:lpstr>Resources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Tuliper</dc:creator>
  <cp:lastModifiedBy>Christopher Harrison</cp:lastModifiedBy>
  <cp:revision>427</cp:revision>
  <dcterms:created xsi:type="dcterms:W3CDTF">2013-02-15T23:12:42Z</dcterms:created>
  <dcterms:modified xsi:type="dcterms:W3CDTF">2015-01-28T01:11:09Z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