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3" r:id="rId6"/>
  </p:sldMasterIdLst>
  <p:notesMasterIdLst>
    <p:notesMasterId r:id="rId32"/>
  </p:notesMasterIdLst>
  <p:handoutMasterIdLst>
    <p:handoutMasterId r:id="rId33"/>
  </p:handoutMasterIdLst>
  <p:sldIdLst>
    <p:sldId id="313" r:id="rId7"/>
    <p:sldId id="314" r:id="rId8"/>
    <p:sldId id="343" r:id="rId9"/>
    <p:sldId id="331" r:id="rId10"/>
    <p:sldId id="385" r:id="rId11"/>
    <p:sldId id="386" r:id="rId12"/>
    <p:sldId id="372" r:id="rId13"/>
    <p:sldId id="373" r:id="rId14"/>
    <p:sldId id="360" r:id="rId15"/>
    <p:sldId id="383" r:id="rId16"/>
    <p:sldId id="382" r:id="rId17"/>
    <p:sldId id="361" r:id="rId18"/>
    <p:sldId id="375" r:id="rId19"/>
    <p:sldId id="376" r:id="rId20"/>
    <p:sldId id="379" r:id="rId21"/>
    <p:sldId id="381" r:id="rId22"/>
    <p:sldId id="380" r:id="rId23"/>
    <p:sldId id="378" r:id="rId24"/>
    <p:sldId id="377" r:id="rId25"/>
    <p:sldId id="387" r:id="rId26"/>
    <p:sldId id="388" r:id="rId27"/>
    <p:sldId id="384" r:id="rId28"/>
    <p:sldId id="367" r:id="rId29"/>
    <p:sldId id="347"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32" autoAdjust="0"/>
    <p:restoredTop sz="57233" autoAdjust="0"/>
  </p:normalViewPr>
  <p:slideViewPr>
    <p:cSldViewPr snapToGrid="0">
      <p:cViewPr varScale="1">
        <p:scale>
          <a:sx n="52" d="100"/>
          <a:sy n="52" d="100"/>
        </p:scale>
        <p:origin x="762"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Open up connection in Visual Studio Server Manager – Data Connections</a:t>
            </a:r>
          </a:p>
          <a:p>
            <a:pPr marL="228600" indent="-228600">
              <a:buAutoNum type="arabicPeriod"/>
            </a:pPr>
            <a:r>
              <a:rPr lang="en-US" baseline="0" dirty="0" smtClean="0"/>
              <a:t>Right click on </a:t>
            </a:r>
            <a:r>
              <a:rPr lang="en-US" baseline="0" dirty="0" err="1" smtClean="0"/>
              <a:t>db</a:t>
            </a:r>
            <a:r>
              <a:rPr lang="en-US" baseline="0" dirty="0" smtClean="0"/>
              <a:t>, browse in </a:t>
            </a:r>
            <a:r>
              <a:rPr lang="en-US" baseline="0" dirty="0" err="1" smtClean="0"/>
              <a:t>sql</a:t>
            </a:r>
            <a:r>
              <a:rPr lang="en-US" baseline="0" dirty="0" smtClean="0"/>
              <a:t> server object explorer</a:t>
            </a:r>
          </a:p>
          <a:p>
            <a:pPr marL="228600" indent="-228600">
              <a:buAutoNum type="arabicPeriod"/>
            </a:pPr>
            <a:r>
              <a:rPr lang="en-US" baseline="0" dirty="0" smtClean="0"/>
              <a:t>Right click on </a:t>
            </a:r>
            <a:r>
              <a:rPr lang="en-US" baseline="0" dirty="0" err="1" smtClean="0"/>
              <a:t>db</a:t>
            </a:r>
            <a:r>
              <a:rPr lang="en-US" baseline="0" dirty="0" smtClean="0"/>
              <a:t> in SSOE and select Create New Project. Stress this isn’t part of EF Migrations, but one method of managing those scripts.</a:t>
            </a:r>
          </a:p>
          <a:p>
            <a:pPr marL="228600" indent="-228600">
              <a:buAutoNum type="arabicPeriod"/>
            </a:pPr>
            <a:r>
              <a:rPr lang="en-US" baseline="0" dirty="0" smtClean="0"/>
              <a:t>Talk about having to do this anytime your database changes. Do you change DB then script? Do you change SQL, then apply to DB? Now you need either bits and pieces of </a:t>
            </a:r>
            <a:r>
              <a:rPr lang="en-US" baseline="0" dirty="0" err="1" smtClean="0"/>
              <a:t>sql</a:t>
            </a:r>
            <a:r>
              <a:rPr lang="en-US" baseline="0" dirty="0" smtClean="0"/>
              <a:t> or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419120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382225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Intellisense</a:t>
            </a:r>
            <a:endParaRPr lang="en-US" baseline="0" dirty="0" smtClean="0"/>
          </a:p>
          <a:p>
            <a:pPr marL="228600" indent="-228600">
              <a:buAutoNum type="arabicPeriod"/>
            </a:pPr>
            <a:r>
              <a:rPr lang="en-US" baseline="0" dirty="0" smtClean="0"/>
              <a:t>Enable-migrations – talk about issue if we have Identity installed into an app.</a:t>
            </a:r>
          </a:p>
          <a:p>
            <a:pPr marL="685800" lvl="1" indent="-228600">
              <a:buAutoNum type="arabicPeriod"/>
            </a:pPr>
            <a:r>
              <a:rPr lang="en-US" baseline="0" dirty="0" smtClean="0"/>
              <a:t>http://stackoverflow.com/questions/13469881/how-do-i-enable-ef-migrations-for-multiple-contexts-to-separate-databases</a:t>
            </a:r>
          </a:p>
          <a:p>
            <a:pPr marL="228600" indent="-228600">
              <a:buAutoNum type="arabicPeriod"/>
            </a:pPr>
            <a:r>
              <a:rPr lang="en-US" baseline="0" dirty="0" smtClean="0"/>
              <a:t>Talk about the initial state. The database is created (review of first module) Problem. How do we script this database?</a:t>
            </a:r>
          </a:p>
          <a:p>
            <a:pPr marL="228600" indent="-228600">
              <a:buAutoNum type="arabicPeriod"/>
            </a:pPr>
            <a:r>
              <a:rPr lang="en-US" baseline="0" dirty="0" smtClean="0"/>
              <a:t>Script initial database update-database –script –</a:t>
            </a:r>
            <a:r>
              <a:rPr lang="en-US" baseline="0" dirty="0" err="1" smtClean="0"/>
              <a:t>targetmigration</a:t>
            </a:r>
            <a:r>
              <a:rPr lang="en-US" baseline="0" dirty="0" smtClean="0"/>
              <a:t> $</a:t>
            </a:r>
            <a:r>
              <a:rPr lang="en-US" baseline="0" dirty="0" err="1" smtClean="0"/>
              <a:t>InitialDatabase</a:t>
            </a:r>
            <a:endParaRPr lang="en-US" baseline="0" dirty="0" smtClean="0"/>
          </a:p>
          <a:p>
            <a:pPr marL="228600" indent="-228600">
              <a:buAutoNum type="arabicPeriod"/>
            </a:pPr>
            <a:r>
              <a:rPr lang="en-US" baseline="0" dirty="0" smtClean="0"/>
              <a:t>Add some fields</a:t>
            </a:r>
          </a:p>
          <a:p>
            <a:pPr marL="228600" indent="-228600">
              <a:buAutoNum type="arabicPeriod"/>
            </a:pPr>
            <a:r>
              <a:rPr lang="en-US" baseline="0" dirty="0" smtClean="0"/>
              <a:t>Add migration</a:t>
            </a:r>
          </a:p>
          <a:p>
            <a:pPr marL="228600" indent="-228600">
              <a:buAutoNum type="arabicPeriod"/>
            </a:pPr>
            <a:r>
              <a:rPr lang="en-US" baseline="0" dirty="0" smtClean="0"/>
              <a:t>Add some fields</a:t>
            </a:r>
          </a:p>
          <a:p>
            <a:pPr marL="228600" indent="-228600">
              <a:buAutoNum type="arabicPeriod"/>
            </a:pPr>
            <a:r>
              <a:rPr lang="en-US" baseline="0" dirty="0" smtClean="0"/>
              <a:t>Add new migration</a:t>
            </a:r>
          </a:p>
          <a:p>
            <a:pPr marL="228600" indent="-228600">
              <a:buAutoNum type="arabicPeriod"/>
            </a:pPr>
            <a:r>
              <a:rPr lang="en-US" baseline="0" dirty="0" smtClean="0"/>
              <a:t>Generate down script: </a:t>
            </a:r>
            <a:r>
              <a:rPr lang="en-US" sz="1200" kern="1200" dirty="0" smtClean="0">
                <a:solidFill>
                  <a:schemeClr val="tx1"/>
                </a:solidFill>
                <a:latin typeface="+mn-lt"/>
                <a:ea typeface="+mn-ea"/>
                <a:cs typeface="+mn-cs"/>
              </a:rPr>
              <a:t>update-database -script -</a:t>
            </a:r>
            <a:r>
              <a:rPr lang="en-US" sz="1200" kern="1200" dirty="0" err="1" smtClean="0">
                <a:solidFill>
                  <a:schemeClr val="tx1"/>
                </a:solidFill>
                <a:latin typeface="+mn-lt"/>
                <a:ea typeface="+mn-ea"/>
                <a:cs typeface="+mn-cs"/>
              </a:rPr>
              <a:t>SourceMigration</a:t>
            </a:r>
            <a:r>
              <a:rPr lang="en-US" sz="1200" kern="1200" dirty="0" smtClean="0">
                <a:solidFill>
                  <a:schemeClr val="tx1"/>
                </a:solidFill>
                <a:latin typeface="+mn-lt"/>
                <a:ea typeface="+mn-ea"/>
                <a:cs typeface="+mn-cs"/>
              </a:rPr>
              <a:t> XXXXX –</a:t>
            </a:r>
            <a:r>
              <a:rPr lang="en-US" sz="1200" kern="1200" dirty="0" err="1" smtClean="0">
                <a:solidFill>
                  <a:schemeClr val="tx1"/>
                </a:solidFill>
                <a:latin typeface="+mn-lt"/>
                <a:ea typeface="+mn-ea"/>
                <a:cs typeface="+mn-cs"/>
              </a:rPr>
              <a:t>TargetMigration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InitialCreate</a:t>
            </a: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234537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solidFill>
                  <a:schemeClr val="accent6"/>
                </a:solidFill>
              </a:rPr>
              <a:t>Enable-Migrations </a:t>
            </a:r>
            <a:r>
              <a:rPr lang="en-US" sz="1200" dirty="0" smtClean="0"/>
              <a:t>–</a:t>
            </a:r>
            <a:r>
              <a:rPr lang="en-US" sz="1200" dirty="0" err="1" smtClean="0"/>
              <a:t>MigrationsDirectory</a:t>
            </a:r>
            <a:r>
              <a:rPr lang="en-US" sz="1200" dirty="0" smtClean="0"/>
              <a:t> </a:t>
            </a:r>
            <a:r>
              <a:rPr lang="en-US" sz="1200" dirty="0" err="1" smtClean="0"/>
              <a:t>IdentityMigrations</a:t>
            </a:r>
            <a:endParaRPr lang="en-US" sz="1200" dirty="0" smtClean="0"/>
          </a:p>
          <a:p>
            <a:pPr marL="0" indent="0">
              <a:buNone/>
            </a:pPr>
            <a:r>
              <a:rPr lang="en-US" sz="1200" dirty="0" smtClean="0">
                <a:solidFill>
                  <a:schemeClr val="accent6"/>
                </a:solidFill>
              </a:rPr>
              <a:t>Enable-Migrations </a:t>
            </a:r>
            <a:r>
              <a:rPr lang="en-US" sz="1200" dirty="0" smtClean="0"/>
              <a:t>–</a:t>
            </a:r>
            <a:r>
              <a:rPr lang="en-US" sz="1200" dirty="0" err="1" smtClean="0"/>
              <a:t>MigrationsDirectory</a:t>
            </a:r>
            <a:r>
              <a:rPr lang="en-US" sz="1200" dirty="0" smtClean="0"/>
              <a:t> </a:t>
            </a:r>
            <a:r>
              <a:rPr lang="en-US" sz="1200" dirty="0" err="1" smtClean="0"/>
              <a:t>MusicStoreMigrations</a:t>
            </a:r>
            <a:endParaRPr lang="en-US" sz="1200" dirty="0" smtClean="0"/>
          </a:p>
          <a:p>
            <a:pPr marL="0" indent="0">
              <a:buNone/>
            </a:pPr>
            <a:endParaRPr lang="en-US" sz="1200" dirty="0" smtClean="0"/>
          </a:p>
          <a:p>
            <a:pPr marL="0" indent="0">
              <a:buNone/>
            </a:pPr>
            <a:r>
              <a:rPr lang="en-US" sz="1200" kern="1200" dirty="0" smtClean="0">
                <a:solidFill>
                  <a:schemeClr val="tx1"/>
                </a:solidFill>
                <a:latin typeface="+mn-lt"/>
                <a:ea typeface="+mn-ea"/>
                <a:cs typeface="+mn-cs"/>
              </a:rPr>
              <a:t>Add-migration Something -</a:t>
            </a:r>
            <a:r>
              <a:rPr lang="en-US" sz="1200" kern="1200" dirty="0" err="1" smtClean="0">
                <a:solidFill>
                  <a:schemeClr val="tx1"/>
                </a:solidFill>
                <a:latin typeface="+mn-lt"/>
                <a:ea typeface="+mn-ea"/>
                <a:cs typeface="+mn-cs"/>
              </a:rPr>
              <a:t>ConfigurationTypeName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TriviaMVCPlaya.Migrations.Configuration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73513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a:p>
            <a:pPr marL="0" indent="0">
              <a:buNone/>
            </a:pPr>
            <a:r>
              <a:rPr lang="en-US" baseline="0" dirty="0" smtClean="0"/>
              <a:t>Need to specify the full name of the configuration class you are pointing too</a:t>
            </a:r>
          </a:p>
          <a:p>
            <a:pPr marL="0" indent="0">
              <a:buNone/>
            </a:pPr>
            <a:r>
              <a:rPr lang="en-US" sz="1200" kern="1200" dirty="0" smtClean="0">
                <a:solidFill>
                  <a:schemeClr val="tx1"/>
                </a:solidFill>
                <a:latin typeface="+mn-lt"/>
                <a:ea typeface="+mn-ea"/>
                <a:cs typeface="+mn-cs"/>
              </a:rPr>
              <a:t>Enable-Migrations -</a:t>
            </a:r>
            <a:r>
              <a:rPr lang="en-US" sz="1200" kern="1200" dirty="0" err="1" smtClean="0">
                <a:solidFill>
                  <a:schemeClr val="tx1"/>
                </a:solidFill>
                <a:latin typeface="+mn-lt"/>
                <a:ea typeface="+mn-ea"/>
                <a:cs typeface="+mn-cs"/>
              </a:rPr>
              <a:t>ContextTypeName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TriviaMVCPlaya.Models.ApplicationDbContext</a:t>
            </a:r>
            <a:endParaRPr lang="en-US" sz="1200" kern="1200" dirty="0" smtClean="0">
              <a:solidFill>
                <a:schemeClr val="tx1"/>
              </a:solidFill>
              <a:latin typeface="+mn-lt"/>
              <a:ea typeface="+mn-ea"/>
              <a:cs typeface="+mn-cs"/>
            </a:endParaRPr>
          </a:p>
          <a:p>
            <a:pPr marL="0" indent="0">
              <a:buNone/>
            </a:pPr>
            <a:r>
              <a:rPr lang="en-US" sz="1200" kern="1200" dirty="0" smtClean="0">
                <a:solidFill>
                  <a:schemeClr val="tx1"/>
                </a:solidFill>
                <a:latin typeface="+mn-lt"/>
                <a:ea typeface="+mn-ea"/>
                <a:cs typeface="+mn-cs"/>
              </a:rPr>
              <a:t>Enable-Migrations -</a:t>
            </a:r>
            <a:r>
              <a:rPr lang="en-US" sz="1200" kern="1200" dirty="0" err="1" smtClean="0">
                <a:solidFill>
                  <a:schemeClr val="tx1"/>
                </a:solidFill>
                <a:latin typeface="+mn-lt"/>
                <a:ea typeface="+mn-ea"/>
                <a:cs typeface="+mn-cs"/>
              </a:rPr>
              <a:t>ContextTypeName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TriviaMVCPlaya.Models.ApplicationDbContext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MigrationsDirectory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MigrationsForIdentity</a:t>
            </a:r>
            <a:endParaRPr lang="en-US" sz="1200" kern="1200" dirty="0" smtClean="0">
              <a:solidFill>
                <a:schemeClr val="tx1"/>
              </a:solidFill>
              <a:latin typeface="+mn-lt"/>
              <a:ea typeface="+mn-ea"/>
              <a:cs typeface="+mn-cs"/>
            </a:endParaRPr>
          </a:p>
          <a:p>
            <a:pPr marL="0" indent="0">
              <a:buNone/>
            </a:pPr>
            <a:endParaRPr lang="en-US" baseline="0" dirty="0" smtClean="0"/>
          </a:p>
          <a:p>
            <a:pPr marL="228600" indent="-228600">
              <a:buAutoNum type="arabicPeriod"/>
            </a:pPr>
            <a:r>
              <a:rPr lang="en-US" sz="1200" kern="1200" dirty="0" smtClean="0">
                <a:solidFill>
                  <a:schemeClr val="tx1"/>
                </a:solidFill>
                <a:latin typeface="+mn-lt"/>
                <a:ea typeface="+mn-ea"/>
                <a:cs typeface="+mn-cs"/>
              </a:rPr>
              <a:t>add-migration Something -</a:t>
            </a:r>
            <a:r>
              <a:rPr lang="en-US" sz="1200" kern="1200" dirty="0" err="1" smtClean="0">
                <a:solidFill>
                  <a:schemeClr val="tx1"/>
                </a:solidFill>
                <a:latin typeface="+mn-lt"/>
                <a:ea typeface="+mn-ea"/>
                <a:cs typeface="+mn-cs"/>
              </a:rPr>
              <a:t>ConfigurationTypeName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TriviaMVCPlaya.Migrations.Configuration</a:t>
            </a:r>
            <a:endParaRPr lang="en-US" sz="1200" kern="1200" dirty="0" smtClean="0">
              <a:solidFill>
                <a:schemeClr val="tx1"/>
              </a:solidFill>
              <a:latin typeface="+mn-lt"/>
              <a:ea typeface="+mn-ea"/>
              <a:cs typeface="+mn-cs"/>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660338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Add a decimal Cost field to Album class</a:t>
            </a:r>
          </a:p>
          <a:p>
            <a:pPr marL="228600" indent="-228600">
              <a:buAutoNum type="arabicPeriod"/>
            </a:pPr>
            <a:r>
              <a:rPr lang="en-US" baseline="0" dirty="0" smtClean="0"/>
              <a:t>Add-migration </a:t>
            </a:r>
            <a:r>
              <a:rPr lang="en-US" baseline="0" dirty="0" err="1" smtClean="0"/>
              <a:t>AlbumCost</a:t>
            </a:r>
            <a:endParaRPr lang="en-US" baseline="0" dirty="0" smtClean="0"/>
          </a:p>
          <a:p>
            <a:pPr marL="228600" indent="-228600">
              <a:buAutoNum type="arabicPeriod"/>
            </a:pPr>
            <a:r>
              <a:rPr lang="en-US" baseline="0" dirty="0" smtClean="0"/>
              <a:t>Customize</a:t>
            </a:r>
          </a:p>
          <a:p>
            <a:pPr marL="685800" lvl="1" indent="-228600">
              <a:buAutoNum type="arabicPeriod"/>
            </a:pPr>
            <a:r>
              <a:rPr lang="it-IT" sz="1200" kern="1200" dirty="0" smtClean="0">
                <a:solidFill>
                  <a:schemeClr val="tx1"/>
                </a:solidFill>
                <a:latin typeface="+mn-lt"/>
                <a:ea typeface="+mn-ea"/>
                <a:cs typeface="+mn-cs"/>
              </a:rPr>
              <a:t> Price = c.Decimal(nullable: false, precision: 18, scale: 2, defaultValue:9.99m),</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234274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Point to existing database file.</a:t>
            </a:r>
          </a:p>
          <a:p>
            <a:pPr marL="228600" indent="-228600">
              <a:buAutoNum type="arabicPeriod"/>
            </a:pPr>
            <a:r>
              <a:rPr lang="en-US" baseline="0" dirty="0" smtClean="0"/>
              <a:t>Reverse engineer. Note that this process creates data annotations (to work with validation) AND fluent </a:t>
            </a:r>
            <a:r>
              <a:rPr lang="en-US" baseline="0" dirty="0" err="1" smtClean="0"/>
              <a:t>api</a:t>
            </a:r>
            <a:r>
              <a:rPr lang="en-US" baseline="0" dirty="0" smtClean="0"/>
              <a:t>.</a:t>
            </a:r>
          </a:p>
          <a:p>
            <a:pPr marL="228600" indent="-228600">
              <a:buAutoNum type="arabicPeriod"/>
            </a:pPr>
            <a:r>
              <a:rPr lang="en-US" baseline="0" dirty="0" smtClean="0"/>
              <a:t>enable-migrations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latin typeface="+mn-lt"/>
                <a:ea typeface="+mn-ea"/>
                <a:cs typeface="+mn-cs"/>
              </a:rPr>
              <a:t>Update-database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Add-Migration Initial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IgnoreChanges</a:t>
            </a:r>
            <a:endParaRPr lang="en-US" sz="1200" kern="1200" dirty="0" smtClean="0">
              <a:solidFill>
                <a:schemeClr val="tx1"/>
              </a:solidFill>
              <a:latin typeface="+mn-lt"/>
              <a:ea typeface="+mn-ea"/>
              <a:cs typeface="+mn-cs"/>
            </a:endParaRPr>
          </a:p>
          <a:p>
            <a:pPr marL="228600" indent="-228600">
              <a:buAutoNum type="arabicPeriod"/>
            </a:pPr>
            <a:r>
              <a:rPr lang="en-US" sz="1200" kern="1200" baseline="0" dirty="0" smtClean="0">
                <a:solidFill>
                  <a:schemeClr val="tx1"/>
                </a:solidFill>
                <a:latin typeface="+mn-lt"/>
                <a:ea typeface="+mn-ea"/>
                <a:cs typeface="+mn-cs"/>
              </a:rPr>
              <a:t>script </a:t>
            </a:r>
            <a:r>
              <a:rPr lang="en-US" sz="1200" kern="1200" baseline="0" dirty="0" smtClean="0">
                <a:solidFill>
                  <a:schemeClr val="tx1"/>
                </a:solidFill>
                <a:latin typeface="+mn-lt"/>
                <a:ea typeface="+mn-ea"/>
                <a:cs typeface="+mn-cs"/>
              </a:rPr>
              <a:t>shows nothing (or migrations?)</a:t>
            </a:r>
          </a:p>
          <a:p>
            <a:pPr marL="228600" indent="-228600">
              <a:buAutoNum type="arabicPeriod"/>
            </a:pPr>
            <a:r>
              <a:rPr lang="en-US" sz="1200" kern="1200" baseline="0" dirty="0" smtClean="0">
                <a:solidFill>
                  <a:schemeClr val="tx1"/>
                </a:solidFill>
                <a:latin typeface="+mn-lt"/>
                <a:ea typeface="+mn-ea"/>
                <a:cs typeface="+mn-cs"/>
              </a:rPr>
              <a:t>Run app</a:t>
            </a:r>
          </a:p>
          <a:p>
            <a:pPr marL="228600" indent="-228600">
              <a:buAutoNum type="arabicPeriod"/>
            </a:pPr>
            <a:r>
              <a:rPr lang="en-US" sz="1200" kern="1200" baseline="0" dirty="0" smtClean="0">
                <a:solidFill>
                  <a:schemeClr val="tx1"/>
                </a:solidFill>
                <a:latin typeface="+mn-lt"/>
                <a:ea typeface="+mn-ea"/>
                <a:cs typeface="+mn-cs"/>
              </a:rPr>
              <a:t>Add a new field, add new migration, update database. We now have migrations table</a:t>
            </a:r>
            <a:endParaRPr lang="en-US" sz="1200" kern="1200" dirty="0" smtClean="0">
              <a:solidFill>
                <a:schemeClr val="tx1"/>
              </a:solidFill>
              <a:latin typeface="+mn-lt"/>
              <a:ea typeface="+mn-ea"/>
              <a:cs typeface="+mn-cs"/>
            </a:endParaRPr>
          </a:p>
          <a:p>
            <a:pPr marL="228600" indent="-228600">
              <a:buAutoNum type="arabicPeriod"/>
            </a:pPr>
            <a:endParaRPr lang="en-US" sz="1200" kern="1200" baseline="0" dirty="0" smtClean="0">
              <a:solidFill>
                <a:schemeClr val="tx1"/>
              </a:solidFill>
              <a:latin typeface="+mn-lt"/>
              <a:ea typeface="+mn-ea"/>
              <a:cs typeface="+mn-cs"/>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reverse engineering uses Fluent API &amp; Data Annotations</a:t>
            </a:r>
          </a:p>
          <a:p>
            <a:r>
              <a:rPr lang="en-US" dirty="0" smtClean="0"/>
              <a:t>MVC validation understands annotations</a:t>
            </a:r>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The precision of a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property</a:t>
            </a:r>
          </a:p>
          <a:p>
            <a:pPr fontAlgn="base"/>
            <a:r>
              <a:rPr lang="en-US" sz="1200" b="0" i="0" kern="1200" dirty="0" smtClean="0">
                <a:solidFill>
                  <a:schemeClr val="tx1"/>
                </a:solidFill>
                <a:effectLst/>
                <a:latin typeface="+mn-lt"/>
                <a:ea typeface="+mn-ea"/>
                <a:cs typeface="+mn-cs"/>
              </a:rPr>
              <a:t>The precision and scale of numeric properties</a:t>
            </a:r>
          </a:p>
          <a:p>
            <a:pPr fontAlgn="base"/>
            <a:r>
              <a:rPr lang="en-US" sz="1200" b="0" i="0" kern="1200" dirty="0" smtClean="0">
                <a:solidFill>
                  <a:schemeClr val="tx1"/>
                </a:solidFill>
                <a:effectLst/>
                <a:latin typeface="+mn-lt"/>
                <a:ea typeface="+mn-ea"/>
                <a:cs typeface="+mn-cs"/>
              </a:rPr>
              <a:t>A String or Binary property as fixed-length</a:t>
            </a:r>
          </a:p>
          <a:p>
            <a:pPr fontAlgn="base"/>
            <a:r>
              <a:rPr lang="en-US" sz="1200" b="0" i="0" kern="1200" dirty="0" smtClean="0">
                <a:solidFill>
                  <a:schemeClr val="tx1"/>
                </a:solidFill>
                <a:effectLst/>
                <a:latin typeface="+mn-lt"/>
                <a:ea typeface="+mn-ea"/>
                <a:cs typeface="+mn-cs"/>
              </a:rPr>
              <a:t>A String property as non-</a:t>
            </a:r>
            <a:r>
              <a:rPr lang="en-US" sz="1200" b="0" i="0" kern="1200" dirty="0" err="1" smtClean="0">
                <a:solidFill>
                  <a:schemeClr val="tx1"/>
                </a:solidFill>
                <a:effectLst/>
                <a:latin typeface="+mn-lt"/>
                <a:ea typeface="+mn-ea"/>
                <a:cs typeface="+mn-cs"/>
              </a:rPr>
              <a:t>unicode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on-delete behavior of relationships</a:t>
            </a:r>
          </a:p>
          <a:p>
            <a:pPr fontAlgn="base"/>
            <a:r>
              <a:rPr lang="en-US" sz="1200" b="0" i="0" kern="1200" dirty="0" smtClean="0">
                <a:solidFill>
                  <a:schemeClr val="tx1"/>
                </a:solidFill>
                <a:effectLst/>
                <a:latin typeface="+mn-lt"/>
                <a:ea typeface="+mn-ea"/>
                <a:cs typeface="+mn-cs"/>
              </a:rPr>
              <a:t>Advanced mapping strategies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ValidateAntiForgeryToken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Edit(</a:t>
            </a:r>
            <a:r>
              <a:rPr lang="en-US" sz="1200" kern="1200" dirty="0" err="1" smtClean="0">
                <a:solidFill>
                  <a:schemeClr val="tx1"/>
                </a:solidFill>
                <a:latin typeface="+mn-lt"/>
                <a:ea typeface="+mn-ea"/>
                <a:cs typeface="+mn-cs"/>
              </a:rPr>
              <a:t>AlbumEditViewModel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our </a:t>
            </a:r>
            <a:r>
              <a:rPr lang="en-US" sz="1200" kern="1200" dirty="0" err="1" smtClean="0">
                <a:solidFill>
                  <a:schemeClr val="tx1"/>
                </a:solidFill>
                <a:latin typeface="+mn-lt"/>
                <a:ea typeface="+mn-ea"/>
                <a:cs typeface="+mn-cs"/>
              </a:rPr>
              <a:t>ViewModel</a:t>
            </a:r>
            <a:r>
              <a:rPr lang="en-US" sz="1200" kern="1200" dirty="0" smtClean="0">
                <a:solidFill>
                  <a:schemeClr val="tx1"/>
                </a:solidFill>
                <a:latin typeface="+mn-lt"/>
                <a:ea typeface="+mn-ea"/>
                <a:cs typeface="+mn-cs"/>
              </a:rPr>
              <a:t> is valid based on </a:t>
            </a:r>
            <a:r>
              <a:rPr lang="en-US" sz="1200" kern="1200" dirty="0" err="1" smtClean="0">
                <a:solidFill>
                  <a:schemeClr val="tx1"/>
                </a:solidFill>
                <a:latin typeface="+mn-lt"/>
                <a:ea typeface="+mn-ea"/>
                <a:cs typeface="+mn-cs"/>
              </a:rPr>
              <a:t>DataAnnotations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ModelState.IsValid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//Copy view model to entity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 = new Album()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albumViewModel.AlbumArtUrl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albumViewModel.ArtistId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albumViewModel.GenreId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//Note lack of price in view model</a:t>
            </a:r>
          </a:p>
          <a:p>
            <a:r>
              <a:rPr lang="en-US" sz="1200" kern="1200" dirty="0" smtClean="0">
                <a:solidFill>
                  <a:schemeClr val="tx1"/>
                </a:solidFill>
                <a:latin typeface="+mn-lt"/>
                <a:ea typeface="+mn-ea"/>
                <a:cs typeface="+mn-cs"/>
              </a:rPr>
              <a:t>                    Price= 9.99m,</a:t>
            </a:r>
          </a:p>
          <a:p>
            <a:r>
              <a:rPr lang="en-US" sz="1200" kern="1200" dirty="0" smtClean="0">
                <a:solidFill>
                  <a:schemeClr val="tx1"/>
                </a:solidFill>
                <a:latin typeface="+mn-lt"/>
                <a:ea typeface="+mn-ea"/>
                <a:cs typeface="+mn-cs"/>
              </a:rPr>
              <a:t>                    Title = </a:t>
            </a:r>
            <a:r>
              <a:rPr lang="en-US" sz="1200" kern="1200" dirty="0" err="1" smtClean="0">
                <a:solidFill>
                  <a:schemeClr val="tx1"/>
                </a:solidFill>
                <a:latin typeface="+mn-lt"/>
                <a:ea typeface="+mn-ea"/>
                <a:cs typeface="+mn-cs"/>
              </a:rPr>
              <a:t>albumViewModel.Title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//Attach it and save it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db.Entry</a:t>
            </a:r>
            <a:r>
              <a:rPr lang="en-US" sz="1200" kern="1200" dirty="0" smtClean="0">
                <a:solidFill>
                  <a:schemeClr val="tx1"/>
                </a:solidFill>
                <a:latin typeface="+mn-lt"/>
                <a:ea typeface="+mn-ea"/>
                <a:cs typeface="+mn-cs"/>
              </a:rPr>
              <a:t>(album).State = </a:t>
            </a:r>
            <a:r>
              <a:rPr lang="en-US" sz="1200" kern="1200" dirty="0" err="1" smtClean="0">
                <a:solidFill>
                  <a:schemeClr val="tx1"/>
                </a:solidFill>
                <a:latin typeface="+mn-lt"/>
                <a:ea typeface="+mn-ea"/>
                <a:cs typeface="+mn-cs"/>
              </a:rPr>
              <a:t>EntityState.Modified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try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db.SaveChanges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RedirectToAction</a:t>
            </a:r>
            <a:r>
              <a:rPr lang="en-US" sz="1200" kern="1200" dirty="0" smtClean="0">
                <a:solidFill>
                  <a:schemeClr val="tx1"/>
                </a:solidFill>
                <a:latin typeface="+mn-lt"/>
                <a:ea typeface="+mn-ea"/>
                <a:cs typeface="+mn-cs"/>
              </a:rPr>
              <a:t>("Index");</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catch (</a:t>
            </a:r>
            <a:r>
              <a:rPr lang="en-US" sz="1200" kern="1200" dirty="0" err="1" smtClean="0">
                <a:solidFill>
                  <a:schemeClr val="tx1"/>
                </a:solidFill>
                <a:latin typeface="+mn-lt"/>
                <a:ea typeface="+mn-ea"/>
                <a:cs typeface="+mn-cs"/>
              </a:rPr>
              <a:t>DbEntityValidationException</a:t>
            </a:r>
            <a:r>
              <a:rPr lang="en-US" sz="1200" kern="1200" dirty="0" smtClean="0">
                <a:solidFill>
                  <a:schemeClr val="tx1"/>
                </a:solidFill>
                <a:latin typeface="+mn-lt"/>
                <a:ea typeface="+mn-ea"/>
                <a:cs typeface="+mn-cs"/>
              </a:rPr>
              <a:t> ex)</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in </a:t>
            </a:r>
            <a:r>
              <a:rPr lang="en-US" sz="1200" kern="1200" dirty="0" err="1" smtClean="0">
                <a:solidFill>
                  <a:schemeClr val="tx1"/>
                </a:solidFill>
                <a:latin typeface="+mn-lt"/>
                <a:ea typeface="+mn-ea"/>
                <a:cs typeface="+mn-cs"/>
              </a:rPr>
              <a:t>ex.EntityValidationErrors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sv-SE" sz="1200" kern="1200" dirty="0" smtClean="0">
                <a:solidFill>
                  <a:schemeClr val="tx1"/>
                </a:solidFill>
                <a:latin typeface="+mn-lt"/>
                <a:ea typeface="+mn-ea"/>
                <a:cs typeface="+mn-cs"/>
              </a:rPr>
              <a:t>                        foreach (var error in result.ValidationErrors)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ModelState.AddModelError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error.PropertyName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error.ErrorMessage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private class </a:t>
            </a:r>
            <a:r>
              <a:rPr lang="en-US" sz="1200" kern="1200" dirty="0" err="1" smtClean="0">
                <a:solidFill>
                  <a:schemeClr val="tx1"/>
                </a:solidFill>
                <a:latin typeface="+mn-lt"/>
                <a:ea typeface="+mn-ea"/>
                <a:cs typeface="+mn-cs"/>
              </a:rPr>
              <a:t>AlbumEditViewModel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public string Title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(1024)]</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20316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protected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override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void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DbModelBuilder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//Configure domain classes using </a:t>
            </a:r>
            <a:r>
              <a:rPr kumimoji="0" lang="en-US" altLang="en-US" sz="12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here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base</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5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endParaRPr lang="en-US" dirty="0" smtClean="0"/>
          </a:p>
          <a:p>
            <a:r>
              <a:rPr lang="en-US" dirty="0" smtClean="0"/>
              <a:t>Want to specify a foreign key</a:t>
            </a:r>
            <a:r>
              <a:rPr lang="en-US" baseline="0" dirty="0" smtClean="0"/>
              <a:t> and rename it? (don’t want to rename, don’t use map but then its </a:t>
            </a:r>
            <a:r>
              <a:rPr lang="en-US" baseline="0" dirty="0" err="1" smtClean="0"/>
              <a:t>Artist_ArtistID</a:t>
            </a:r>
            <a:r>
              <a:rPr lang="en-US" baseline="0" dirty="0" smtClean="0"/>
              <a:t> I believe)</a:t>
            </a:r>
          </a:p>
          <a:p>
            <a:endParaRPr lang="en-US"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HasRequired</a:t>
            </a:r>
            <a:r>
              <a:rPr lang="en-US" sz="1200" kern="1200" dirty="0" smtClean="0">
                <a:solidFill>
                  <a:schemeClr val="tx1"/>
                </a:solidFill>
                <a:latin typeface="+mn-lt"/>
                <a:ea typeface="+mn-ea"/>
                <a:cs typeface="+mn-cs"/>
              </a:rPr>
              <a:t>&lt;Artist&gt;(s =&gt; </a:t>
            </a:r>
            <a:r>
              <a:rPr lang="en-US" sz="1200" kern="1200" dirty="0" err="1" smtClean="0">
                <a:solidFill>
                  <a:schemeClr val="tx1"/>
                </a:solidFill>
                <a:latin typeface="+mn-lt"/>
                <a:ea typeface="+mn-ea"/>
                <a:cs typeface="+mn-cs"/>
              </a:rPr>
              <a:t>s.Artist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WithMany</a:t>
            </a:r>
            <a:r>
              <a:rPr lang="en-US" sz="1200" kern="1200" dirty="0" smtClean="0">
                <a:solidFill>
                  <a:schemeClr val="tx1"/>
                </a:solidFill>
                <a:latin typeface="+mn-lt"/>
                <a:ea typeface="+mn-ea"/>
                <a:cs typeface="+mn-cs"/>
              </a:rPr>
              <a:t>(s =&gt; </a:t>
            </a:r>
            <a:r>
              <a:rPr lang="en-US" sz="1200" kern="1200" dirty="0" err="1" smtClean="0">
                <a:solidFill>
                  <a:schemeClr val="tx1"/>
                </a:solidFill>
                <a:latin typeface="+mn-lt"/>
                <a:ea typeface="+mn-ea"/>
                <a:cs typeface="+mn-cs"/>
              </a:rPr>
              <a:t>s.Albums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.Map(o=&gt;</a:t>
            </a:r>
            <a:r>
              <a:rPr lang="en-US" sz="1200" kern="1200" dirty="0" err="1" smtClean="0">
                <a:solidFill>
                  <a:schemeClr val="tx1"/>
                </a:solidFill>
                <a:latin typeface="+mn-lt"/>
                <a:ea typeface="+mn-ea"/>
                <a:cs typeface="+mn-cs"/>
              </a:rPr>
              <a:t>o.MapKey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262206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Install-package</a:t>
            </a:r>
            <a:r>
              <a:rPr lang="en-US" baseline="0" dirty="0" smtClean="0"/>
              <a:t> </a:t>
            </a:r>
            <a:r>
              <a:rPr lang="en-US" baseline="0" dirty="0" err="1" smtClean="0"/>
              <a:t>entityframework</a:t>
            </a:r>
            <a:endParaRPr lang="en-US" baseline="0" dirty="0" smtClean="0"/>
          </a:p>
          <a:p>
            <a:pPr marL="228600" indent="-228600">
              <a:buAutoNum type="arabicPeriod"/>
            </a:pPr>
            <a:endParaRPr lang="en-US" baseline="0" dirty="0" smtClean="0"/>
          </a:p>
          <a:p>
            <a:r>
              <a:rPr lang="en-US" sz="1200" dirty="0" smtClean="0">
                <a:solidFill>
                  <a:srgbClr val="0000FF"/>
                </a:solidFill>
                <a:highlight>
                  <a:srgbClr val="FFFFFF"/>
                </a:highlight>
                <a:latin typeface="Consolas" panose="020B0609020204030204" pitchFamily="49" charset="0"/>
              </a:rPr>
              <a:t>protected</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override</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void</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OnModelCreating</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2B91AF"/>
                </a:solidFill>
                <a:highlight>
                  <a:srgbClr val="FFFFFF"/>
                </a:highlight>
                <a:latin typeface="Consolas" panose="020B0609020204030204" pitchFamily="49" charset="0"/>
              </a:rPr>
              <a:t>DbModelBuilder</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modelBuilder.HasDefaultSchema</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rPr>
              <a:t>MusicStore</a:t>
            </a:r>
            <a:r>
              <a:rPr lang="en-US" sz="1200" dirty="0" smtClean="0">
                <a:solidFill>
                  <a:srgbClr val="000000"/>
                </a:solidFill>
                <a:highlight>
                  <a:srgbClr val="FFFFFF"/>
                </a:highlight>
                <a:latin typeface="Consolas" panose="020B0609020204030204" pitchFamily="49" charset="0"/>
              </a:rPr>
              <a:t>");</a:t>
            </a:r>
          </a:p>
          <a:p>
            <a:endParaRPr lang="en-US" sz="1200" dirty="0" smtClean="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modelBuilder.Entity</a:t>
            </a:r>
            <a:r>
              <a:rPr lang="en-US" sz="1200" dirty="0" smtClean="0">
                <a:solidFill>
                  <a:srgbClr val="000000"/>
                </a:solidFill>
                <a:highlight>
                  <a:srgbClr val="FFFFFF"/>
                </a:highlight>
                <a:latin typeface="Consolas" panose="020B0609020204030204" pitchFamily="49" charset="0"/>
              </a:rPr>
              <a:t>&lt;</a:t>
            </a:r>
            <a:r>
              <a:rPr lang="en-US" sz="1200" dirty="0" smtClean="0">
                <a:solidFill>
                  <a:srgbClr val="2B91AF"/>
                </a:solidFill>
                <a:highlight>
                  <a:srgbClr val="FFFFFF"/>
                </a:highlight>
                <a:latin typeface="Consolas" panose="020B0609020204030204" pitchFamily="49" charset="0"/>
              </a:rPr>
              <a:t>Album</a:t>
            </a:r>
            <a:r>
              <a:rPr lang="en-US" sz="1200" dirty="0" smtClean="0">
                <a:solidFill>
                  <a:srgbClr val="000000"/>
                </a:solidFill>
                <a:highlight>
                  <a:srgbClr val="FFFFFF"/>
                </a:highlight>
                <a:latin typeface="Consolas" panose="020B0609020204030204" pitchFamily="49" charset="0"/>
              </a:rPr>
              <a:t>&gt;()</a:t>
            </a:r>
          </a:p>
          <a:p>
            <a:r>
              <a:rPr lang="en-US" sz="1200" dirty="0" smtClean="0">
                <a:solidFill>
                  <a:srgbClr val="000000"/>
                </a:solidFill>
                <a:highlight>
                  <a:srgbClr val="FFFFFF"/>
                </a:highlight>
                <a:latin typeface="Consolas" panose="020B0609020204030204" pitchFamily="49" charset="0"/>
              </a:rPr>
              <a:t>               .Property(e =&gt; </a:t>
            </a:r>
            <a:r>
              <a:rPr lang="en-US" sz="1200" dirty="0" err="1" smtClean="0">
                <a:solidFill>
                  <a:srgbClr val="000000"/>
                </a:solidFill>
                <a:highlight>
                  <a:srgbClr val="FFFFFF"/>
                </a:highlight>
                <a:latin typeface="Consolas" panose="020B0609020204030204" pitchFamily="49" charset="0"/>
              </a:rPr>
              <a:t>e.Title</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HasColumnName</a:t>
            </a:r>
            <a:r>
              <a:rPr lang="en-US" sz="1200" dirty="0" smtClean="0">
                <a:solidFill>
                  <a:srgbClr val="000000"/>
                </a:solidFill>
                <a:highlight>
                  <a:srgbClr val="FFFFFF"/>
                </a:highlight>
                <a:latin typeface="Consolas" panose="020B0609020204030204" pitchFamily="49" charset="0"/>
              </a:rPr>
              <a:t>(</a:t>
            </a:r>
            <a:r>
              <a:rPr lang="en-US" sz="1200" dirty="0" smtClean="0">
                <a:solidFill>
                  <a:srgbClr val="A31515"/>
                </a:solidFill>
                <a:highlight>
                  <a:srgbClr val="FFFFFF"/>
                </a:highlight>
                <a:latin typeface="Consolas" panose="020B0609020204030204" pitchFamily="49" charset="0"/>
              </a:rPr>
              <a:t>"</a:t>
            </a:r>
            <a:r>
              <a:rPr lang="en-US" sz="1200" dirty="0" err="1" smtClean="0">
                <a:solidFill>
                  <a:srgbClr val="A31515"/>
                </a:solidFill>
                <a:highlight>
                  <a:srgbClr val="FFFFFF"/>
                </a:highlight>
                <a:latin typeface="Consolas" panose="020B0609020204030204" pitchFamily="49" charset="0"/>
              </a:rPr>
              <a:t>Album_Title</a:t>
            </a:r>
            <a:r>
              <a:rPr lang="en-US" sz="1200" dirty="0" smtClean="0">
                <a:solidFill>
                  <a:srgbClr val="A31515"/>
                </a:solidFill>
                <a:highlight>
                  <a:srgbClr val="FFFFFF"/>
                </a:highlight>
                <a:latin typeface="Consolas" panose="020B0609020204030204" pitchFamily="49" charset="0"/>
              </a:rPr>
              <a:t>"</a:t>
            </a:r>
            <a:r>
              <a:rPr lang="en-US" sz="1200" dirty="0" smtClean="0">
                <a:solidFill>
                  <a:srgbClr val="000000"/>
                </a:solidFill>
                <a:highlight>
                  <a:srgbClr val="FFFFFF"/>
                </a:highlight>
                <a:latin typeface="Consolas" panose="020B0609020204030204" pitchFamily="49" charset="0"/>
              </a:rPr>
              <a:t>);</a:t>
            </a:r>
          </a:p>
          <a:p>
            <a:endParaRPr lang="en-US" sz="1200" dirty="0" smtClean="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modelBuilder.Entity</a:t>
            </a:r>
            <a:r>
              <a:rPr lang="en-US" sz="1200" dirty="0" smtClean="0">
                <a:solidFill>
                  <a:srgbClr val="000000"/>
                </a:solidFill>
                <a:highlight>
                  <a:srgbClr val="FFFFFF"/>
                </a:highlight>
                <a:latin typeface="Consolas" panose="020B0609020204030204" pitchFamily="49" charset="0"/>
              </a:rPr>
              <a:t>&lt;</a:t>
            </a:r>
            <a:r>
              <a:rPr lang="en-US" sz="1200" dirty="0" smtClean="0">
                <a:solidFill>
                  <a:srgbClr val="2B91AF"/>
                </a:solidFill>
                <a:highlight>
                  <a:srgbClr val="FFFFFF"/>
                </a:highlight>
                <a:latin typeface="Consolas" panose="020B0609020204030204" pitchFamily="49" charset="0"/>
              </a:rPr>
              <a:t>Album</a:t>
            </a:r>
            <a:r>
              <a:rPr lang="en-US" sz="1200" dirty="0" smtClean="0">
                <a:solidFill>
                  <a:srgbClr val="000000"/>
                </a:solidFill>
                <a:highlight>
                  <a:srgbClr val="FFFFFF"/>
                </a:highlight>
                <a:latin typeface="Consolas" panose="020B0609020204030204" pitchFamily="49" charset="0"/>
              </a:rPr>
              <a:t>&gt;()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HasRequired</a:t>
            </a:r>
            <a:r>
              <a:rPr lang="en-US" sz="1200" dirty="0" smtClean="0">
                <a:solidFill>
                  <a:srgbClr val="000000"/>
                </a:solidFill>
                <a:highlight>
                  <a:srgbClr val="FFFFFF"/>
                </a:highlight>
                <a:latin typeface="Consolas" panose="020B0609020204030204" pitchFamily="49" charset="0"/>
              </a:rPr>
              <a:t>&lt;</a:t>
            </a:r>
            <a:r>
              <a:rPr lang="en-US" sz="1200" dirty="0" smtClean="0">
                <a:solidFill>
                  <a:srgbClr val="2B91AF"/>
                </a:solidFill>
                <a:highlight>
                  <a:srgbClr val="FFFFFF"/>
                </a:highlight>
                <a:latin typeface="Consolas" panose="020B0609020204030204" pitchFamily="49" charset="0"/>
              </a:rPr>
              <a:t>Artist</a:t>
            </a:r>
            <a:r>
              <a:rPr lang="en-US" sz="1200" dirty="0" smtClean="0">
                <a:solidFill>
                  <a:srgbClr val="000000"/>
                </a:solidFill>
                <a:highlight>
                  <a:srgbClr val="FFFFFF"/>
                </a:highlight>
                <a:latin typeface="Consolas" panose="020B0609020204030204" pitchFamily="49" charset="0"/>
              </a:rPr>
              <a:t>&gt;(s =&gt; </a:t>
            </a:r>
            <a:r>
              <a:rPr lang="en-US" sz="1200" dirty="0" err="1" smtClean="0">
                <a:solidFill>
                  <a:srgbClr val="000000"/>
                </a:solidFill>
                <a:highlight>
                  <a:srgbClr val="FFFFFF"/>
                </a:highlight>
                <a:latin typeface="Consolas" panose="020B0609020204030204" pitchFamily="49" charset="0"/>
              </a:rPr>
              <a:t>s.Artist</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WithMany</a:t>
            </a:r>
            <a:r>
              <a:rPr lang="en-US" sz="1200" dirty="0" smtClean="0">
                <a:solidFill>
                  <a:srgbClr val="000000"/>
                </a:solidFill>
                <a:highlight>
                  <a:srgbClr val="FFFFFF"/>
                </a:highlight>
                <a:latin typeface="Consolas" panose="020B0609020204030204" pitchFamily="49" charset="0"/>
              </a:rPr>
              <a:t>(s =&gt; </a:t>
            </a:r>
            <a:r>
              <a:rPr lang="en-US" sz="1200" dirty="0" err="1" smtClean="0">
                <a:solidFill>
                  <a:srgbClr val="000000"/>
                </a:solidFill>
                <a:highlight>
                  <a:srgbClr val="FFFFFF"/>
                </a:highlight>
                <a:latin typeface="Consolas" panose="020B0609020204030204" pitchFamily="49" charset="0"/>
              </a:rPr>
              <a:t>s.Albums</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Open</a:t>
            </a:r>
            <a:r>
              <a:rPr lang="en-US" baseline="0" dirty="0" smtClean="0"/>
              <a:t> MVC project</a:t>
            </a:r>
          </a:p>
          <a:p>
            <a:pPr marL="228600" indent="-228600">
              <a:buAutoNum type="arabicPeriod"/>
            </a:pPr>
            <a:r>
              <a:rPr lang="en-US" baseline="0" dirty="0" smtClean="0"/>
              <a:t>Add below into context</a:t>
            </a:r>
          </a:p>
          <a:p>
            <a:pPr marL="228600" indent="-228600">
              <a:buAutoNum type="arabicPeriod"/>
            </a:pPr>
            <a:endParaRPr lang="en-US" baseline="0" dirty="0" smtClean="0"/>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Database.SetInitializer</a:t>
            </a:r>
            <a:r>
              <a:rPr lang="en-US" sz="1200" kern="1200" dirty="0" smtClean="0">
                <a:solidFill>
                  <a:schemeClr val="tx1"/>
                </a:solidFill>
                <a:latin typeface="+mn-lt"/>
                <a:ea typeface="+mn-ea"/>
                <a:cs typeface="+mn-cs"/>
              </a:rPr>
              <a:t>(new </a:t>
            </a:r>
            <a:r>
              <a:rPr lang="en-US" sz="1200" kern="1200" dirty="0" err="1" smtClean="0">
                <a:solidFill>
                  <a:schemeClr val="tx1"/>
                </a:solidFill>
                <a:latin typeface="+mn-lt"/>
                <a:ea typeface="+mn-ea"/>
                <a:cs typeface="+mn-cs"/>
              </a:rPr>
              <a:t>DropCreateDatabaseAlways</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protected override void </a:t>
            </a:r>
            <a:r>
              <a:rPr lang="en-US" sz="1200" kern="1200" dirty="0" err="1" smtClean="0">
                <a:solidFill>
                  <a:schemeClr val="tx1"/>
                </a:solidFill>
                <a:latin typeface="+mn-lt"/>
                <a:ea typeface="+mn-ea"/>
                <a:cs typeface="+mn-cs"/>
              </a:rPr>
              <a:t>OnModelCreating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DbModelBuilder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a:t>
            </a:r>
            <a:r>
              <a:rPr lang="en-US" sz="1200" kern="1200" dirty="0" err="1" smtClean="0">
                <a:solidFill>
                  <a:schemeClr val="tx1"/>
                </a:solidFill>
                <a:latin typeface="+mn-lt"/>
                <a:ea typeface="+mn-ea"/>
                <a:cs typeface="+mn-cs"/>
              </a:rPr>
              <a:t>ToTable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AlbumInfo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&lt;Album&gt;().Property(e =&gt; </a:t>
            </a:r>
            <a:r>
              <a:rPr lang="en-US" sz="1200" kern="1200" dirty="0" err="1" smtClean="0">
                <a:solidFill>
                  <a:schemeClr val="tx1"/>
                </a:solidFill>
                <a:latin typeface="+mn-lt"/>
                <a:ea typeface="+mn-ea"/>
                <a:cs typeface="+mn-cs"/>
              </a:rPr>
              <a:t>e.Title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HasColumnName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Album_Title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130214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162175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3913518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9015657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2703654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44420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10617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27793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38057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745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23401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154341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814166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728818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8473439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18282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0181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5287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19096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93785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43195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17919611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67872047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data/jj591617.aspx" TargetMode="External"/><Relationship Id="rId2" Type="http://schemas.openxmlformats.org/officeDocument/2006/relationships/hyperlink" Target="https://msdn.microsoft.com/en-us/data/dn481501.aspx"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04 | Managing the Database</a:t>
            </a:r>
            <a:endParaRPr lang="en-US" dirty="0"/>
          </a:p>
        </p:txBody>
      </p:sp>
      <p:sp>
        <p:nvSpPr>
          <p:cNvPr id="4" name="Subtitle 3"/>
          <p:cNvSpPr>
            <a:spLocks noGrp="1"/>
          </p:cNvSpPr>
          <p:nvPr>
            <p:ph type="subTitle" idx="1"/>
          </p:nvPr>
        </p:nvSpPr>
        <p:spPr/>
        <p:txBody>
          <a:bodyPr/>
          <a:lstStyle/>
          <a:p>
            <a:r>
              <a:rPr lang="en-US" smtClean="0"/>
              <a:t>Adam Tuliper | Technical Evangelist, Microsoft</a:t>
            </a:r>
          </a:p>
          <a:p>
            <a:r>
              <a:rPr lang="en-US" smtClean="0"/>
              <a:t>Christopher Harrison | Content Developer, Microsoft</a:t>
            </a:r>
            <a:endParaRPr lang="en-US" dirty="0"/>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Remapping legacy tables</a:t>
            </a:r>
            <a:endParaRPr lang="en-US" dirty="0"/>
          </a:p>
        </p:txBody>
      </p:sp>
      <p:sp>
        <p:nvSpPr>
          <p:cNvPr id="3" name="Content Placeholder 2"/>
          <p:cNvSpPr>
            <a:spLocks noGrp="1"/>
          </p:cNvSpPr>
          <p:nvPr>
            <p:ph sz="quarter" idx="10"/>
          </p:nvPr>
        </p:nvSpPr>
        <p:spPr/>
        <p:txBody>
          <a:bodyPr/>
          <a:lstStyle/>
          <a:p>
            <a:r>
              <a:rPr lang="en-US" dirty="0" smtClean="0"/>
              <a:t>Often legacy databases use ‘bad’ naming conventions</a:t>
            </a:r>
          </a:p>
          <a:p>
            <a:r>
              <a:rPr lang="en-US" dirty="0" smtClean="0"/>
              <a:t>Fluent API allows mapping scenarios</a:t>
            </a:r>
          </a:p>
          <a:p>
            <a:pPr lvl="1"/>
            <a:r>
              <a:rPr lang="en-US" dirty="0" smtClean="0"/>
              <a:t>Any column name to any field</a:t>
            </a:r>
          </a:p>
          <a:p>
            <a:pPr lvl="1"/>
            <a:r>
              <a:rPr lang="en-US" dirty="0" smtClean="0"/>
              <a:t>Table per type - subclasses have their own table ex Animal, Cat, Dog</a:t>
            </a:r>
          </a:p>
          <a:p>
            <a:pPr lvl="1"/>
            <a:r>
              <a:rPr lang="en-US" dirty="0" smtClean="0"/>
              <a:t>Table per </a:t>
            </a:r>
            <a:r>
              <a:rPr lang="en-US" dirty="0" smtClean="0"/>
              <a:t>class</a:t>
            </a:r>
            <a:endParaRPr lang="en-US" dirty="0" smtClean="0"/>
          </a:p>
          <a:p>
            <a:pPr lvl="1"/>
            <a:r>
              <a:rPr lang="en-US" dirty="0" smtClean="0"/>
              <a:t>Entity splitting – multiple entities per table</a:t>
            </a:r>
          </a:p>
          <a:p>
            <a:pPr lvl="1"/>
            <a:r>
              <a:rPr lang="en-US" dirty="0" smtClean="0"/>
              <a:t>Table Splitting- multiple tables per entity</a:t>
            </a:r>
            <a:endParaRPr lang="en-US" dirty="0"/>
          </a:p>
          <a:p>
            <a:pPr lvl="1"/>
            <a:endParaRPr lang="en-US" dirty="0" smtClean="0"/>
          </a:p>
          <a:p>
            <a:pPr lvl="1"/>
            <a:endParaRPr lang="en-US" dirty="0"/>
          </a:p>
        </p:txBody>
      </p:sp>
    </p:spTree>
    <p:extLst>
      <p:ext uri="{BB962C8B-B14F-4D97-AF65-F5344CB8AC3E}">
        <p14:creationId xmlns:p14="http://schemas.microsoft.com/office/powerpoint/2010/main" val="2059733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Remapping tables and columns</a:t>
            </a:r>
            <a:endParaRPr lang="en-US" dirty="0"/>
          </a:p>
        </p:txBody>
      </p:sp>
    </p:spTree>
    <p:extLst>
      <p:ext uri="{BB962C8B-B14F-4D97-AF65-F5344CB8AC3E}">
        <p14:creationId xmlns:p14="http://schemas.microsoft.com/office/powerpoint/2010/main" val="3846842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Code First Migrations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DB/Code Management</a:t>
            </a:r>
            <a:endParaRPr lang="en-US" dirty="0"/>
          </a:p>
        </p:txBody>
      </p:sp>
      <p:sp>
        <p:nvSpPr>
          <p:cNvPr id="3" name="Content Placeholder 2"/>
          <p:cNvSpPr>
            <a:spLocks noGrp="1"/>
          </p:cNvSpPr>
          <p:nvPr>
            <p:ph sz="quarter" idx="10"/>
          </p:nvPr>
        </p:nvSpPr>
        <p:spPr/>
        <p:txBody>
          <a:bodyPr/>
          <a:lstStyle/>
          <a:p>
            <a:r>
              <a:rPr lang="en-US" dirty="0" smtClean="0"/>
              <a:t>We can manage databases for our apps in many ways</a:t>
            </a:r>
          </a:p>
          <a:p>
            <a:r>
              <a:rPr lang="en-US" dirty="0" smtClean="0"/>
              <a:t>Create code, write </a:t>
            </a:r>
            <a:r>
              <a:rPr lang="en-US" dirty="0" err="1" smtClean="0"/>
              <a:t>sql</a:t>
            </a:r>
            <a:r>
              <a:rPr lang="en-US" dirty="0" smtClean="0"/>
              <a:t>, create database</a:t>
            </a:r>
          </a:p>
          <a:p>
            <a:r>
              <a:rPr lang="en-US" dirty="0" smtClean="0"/>
              <a:t>Create database, write code, script database</a:t>
            </a:r>
          </a:p>
          <a:p>
            <a:pPr lvl="1"/>
            <a:endParaRPr lang="en-US" dirty="0"/>
          </a:p>
        </p:txBody>
      </p:sp>
    </p:spTree>
    <p:extLst>
      <p:ext uri="{BB962C8B-B14F-4D97-AF65-F5344CB8AC3E}">
        <p14:creationId xmlns:p14="http://schemas.microsoft.com/office/powerpoint/2010/main" val="1407088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Manual Script Management</a:t>
            </a:r>
            <a:endParaRPr lang="en-US" dirty="0"/>
          </a:p>
        </p:txBody>
      </p:sp>
    </p:spTree>
    <p:extLst>
      <p:ext uri="{BB962C8B-B14F-4D97-AF65-F5344CB8AC3E}">
        <p14:creationId xmlns:p14="http://schemas.microsoft.com/office/powerpoint/2010/main" val="1068677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the problem?</a:t>
            </a:r>
            <a:endParaRPr lang="en-US" dirty="0"/>
          </a:p>
        </p:txBody>
      </p:sp>
      <p:sp>
        <p:nvSpPr>
          <p:cNvPr id="5" name="Content Placeholder 4"/>
          <p:cNvSpPr>
            <a:spLocks noGrp="1"/>
          </p:cNvSpPr>
          <p:nvPr>
            <p:ph sz="quarter" idx="10"/>
          </p:nvPr>
        </p:nvSpPr>
        <p:spPr/>
        <p:txBody>
          <a:bodyPr/>
          <a:lstStyle/>
          <a:p>
            <a:r>
              <a:rPr lang="en-US" dirty="0" smtClean="0"/>
              <a:t>Keeping code and database in sync was issue</a:t>
            </a:r>
          </a:p>
          <a:p>
            <a:r>
              <a:rPr lang="en-US" dirty="0"/>
              <a:t>Managing versions requires significant manual effort</a:t>
            </a:r>
          </a:p>
          <a:p>
            <a:r>
              <a:rPr lang="en-US" dirty="0"/>
              <a:t>Typically ‘undo’ scripts aren’t </a:t>
            </a:r>
            <a:r>
              <a:rPr lang="en-US" dirty="0" smtClean="0"/>
              <a:t>created</a:t>
            </a:r>
          </a:p>
          <a:p>
            <a:r>
              <a:rPr lang="en-US" dirty="0" smtClean="0"/>
              <a:t>Ensuring app version matches database version</a:t>
            </a:r>
          </a:p>
          <a:p>
            <a:pPr lvl="1"/>
            <a:r>
              <a:rPr lang="en-US" dirty="0" smtClean="0"/>
              <a:t>Ever forget/lose a script?</a:t>
            </a:r>
          </a:p>
          <a:p>
            <a:r>
              <a:rPr lang="en-US" dirty="0" smtClean="0"/>
              <a:t>Fix issues (many ‘went to production’ bugs)</a:t>
            </a:r>
          </a:p>
          <a:p>
            <a:pPr lvl="1"/>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customer; </a:t>
            </a:r>
            <a:r>
              <a:rPr lang="en-US" dirty="0" smtClean="0"/>
              <a:t>didn’t validate to </a:t>
            </a:r>
            <a:r>
              <a:rPr lang="en-US" dirty="0" err="1" smtClean="0"/>
              <a:t>varchar</a:t>
            </a:r>
            <a:r>
              <a:rPr lang="en-US" dirty="0" smtClean="0"/>
              <a:t>(50)</a:t>
            </a:r>
          </a:p>
        </p:txBody>
      </p:sp>
    </p:spTree>
    <p:extLst>
      <p:ext uri="{BB962C8B-B14F-4D97-AF65-F5344CB8AC3E}">
        <p14:creationId xmlns:p14="http://schemas.microsoft.com/office/powerpoint/2010/main" val="421683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help?</a:t>
            </a:r>
            <a:endParaRPr lang="en-US" dirty="0"/>
          </a:p>
        </p:txBody>
      </p:sp>
      <p:sp>
        <p:nvSpPr>
          <p:cNvPr id="3" name="Content Placeholder 2"/>
          <p:cNvSpPr>
            <a:spLocks noGrp="1"/>
          </p:cNvSpPr>
          <p:nvPr>
            <p:ph sz="quarter" idx="10"/>
          </p:nvPr>
        </p:nvSpPr>
        <p:spPr/>
        <p:txBody>
          <a:bodyPr/>
          <a:lstStyle/>
          <a:p>
            <a:r>
              <a:rPr lang="en-US" dirty="0" smtClean="0"/>
              <a:t>Our apps run code that maps between database and code</a:t>
            </a:r>
          </a:p>
          <a:p>
            <a:pPr lvl="1"/>
            <a:r>
              <a:rPr lang="en-US" dirty="0" smtClean="0"/>
              <a:t>Definition of ORM</a:t>
            </a:r>
            <a:endParaRPr lang="en-US" dirty="0"/>
          </a:p>
          <a:p>
            <a:r>
              <a:rPr lang="en-US" dirty="0" smtClean="0"/>
              <a:t>We write code, would be nice to have feature to manage scripts</a:t>
            </a:r>
          </a:p>
          <a:p>
            <a:pPr lvl="1"/>
            <a:r>
              <a:rPr lang="en-US" dirty="0" smtClean="0"/>
              <a:t>This is where Code First applies</a:t>
            </a:r>
          </a:p>
        </p:txBody>
      </p:sp>
    </p:spTree>
    <p:extLst>
      <p:ext uri="{BB962C8B-B14F-4D97-AF65-F5344CB8AC3E}">
        <p14:creationId xmlns:p14="http://schemas.microsoft.com/office/powerpoint/2010/main" val="2108034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code first migrations?</a:t>
            </a:r>
            <a:endParaRPr lang="en-US" dirty="0"/>
          </a:p>
        </p:txBody>
      </p:sp>
      <p:sp>
        <p:nvSpPr>
          <p:cNvPr id="5" name="Content Placeholder 4"/>
          <p:cNvSpPr>
            <a:spLocks noGrp="1"/>
          </p:cNvSpPr>
          <p:nvPr>
            <p:ph sz="quarter" idx="10"/>
          </p:nvPr>
        </p:nvSpPr>
        <p:spPr/>
        <p:txBody>
          <a:bodyPr/>
          <a:lstStyle/>
          <a:p>
            <a:r>
              <a:rPr lang="en-US" dirty="0" smtClean="0"/>
              <a:t>Provides a way to manage </a:t>
            </a:r>
            <a:r>
              <a:rPr lang="en-US" dirty="0" err="1" smtClean="0"/>
              <a:t>dev</a:t>
            </a:r>
            <a:r>
              <a:rPr lang="en-US" dirty="0" smtClean="0"/>
              <a:t> cycle between code &amp; </a:t>
            </a:r>
            <a:r>
              <a:rPr lang="en-US" dirty="0" err="1" smtClean="0"/>
              <a:t>db</a:t>
            </a:r>
            <a:endParaRPr lang="en-US" dirty="0" smtClean="0"/>
          </a:p>
          <a:p>
            <a:r>
              <a:rPr lang="en-US" dirty="0" smtClean="0"/>
              <a:t>Allows you to</a:t>
            </a:r>
          </a:p>
          <a:p>
            <a:pPr lvl="1"/>
            <a:r>
              <a:rPr lang="en-US" dirty="0" smtClean="0"/>
              <a:t>Create point in time snapshots as ‘migrations’</a:t>
            </a:r>
          </a:p>
          <a:p>
            <a:pPr lvl="1"/>
            <a:r>
              <a:rPr lang="en-US" dirty="0" smtClean="0"/>
              <a:t>Generate scripts to sync code and database</a:t>
            </a:r>
          </a:p>
          <a:p>
            <a:pPr lvl="1"/>
            <a:r>
              <a:rPr lang="en-US" dirty="0" smtClean="0"/>
              <a:t>Allows migrating &amp; scripting SQL between various snapshots</a:t>
            </a:r>
          </a:p>
          <a:p>
            <a:pPr lvl="1"/>
            <a:r>
              <a:rPr lang="en-US" dirty="0" smtClean="0"/>
              <a:t>Including upgrading and downgrading</a:t>
            </a:r>
          </a:p>
          <a:p>
            <a:r>
              <a:rPr lang="en-US" dirty="0" smtClean="0"/>
              <a:t>Can </a:t>
            </a:r>
            <a:r>
              <a:rPr lang="en-US" dirty="0"/>
              <a:t>this help for existing databases?</a:t>
            </a:r>
          </a:p>
          <a:p>
            <a:pPr lvl="1"/>
            <a:r>
              <a:rPr lang="en-US" dirty="0" smtClean="0"/>
              <a:t>Code or reverse engineer into models, add migration</a:t>
            </a:r>
          </a:p>
          <a:p>
            <a:pPr lvl="1"/>
            <a:r>
              <a:rPr lang="en-US" dirty="0">
                <a:solidFill>
                  <a:schemeClr val="accent6"/>
                </a:solidFill>
              </a:rPr>
              <a:t>Add-Migration Initial </a:t>
            </a:r>
            <a:r>
              <a:rPr lang="en-US" dirty="0" smtClean="0">
                <a:solidFill>
                  <a:schemeClr val="accent6"/>
                </a:solidFill>
              </a:rPr>
              <a:t>–</a:t>
            </a:r>
            <a:r>
              <a:rPr lang="en-US" dirty="0" err="1">
                <a:solidFill>
                  <a:schemeClr val="accent6"/>
                </a:solidFill>
              </a:rPr>
              <a:t>IgnoreChanges</a:t>
            </a:r>
            <a:endParaRPr lang="en-US" dirty="0" smtClean="0">
              <a:solidFill>
                <a:schemeClr val="accent6"/>
              </a:solidFill>
            </a:endParaRPr>
          </a:p>
          <a:p>
            <a:endParaRPr lang="en-US" dirty="0" smtClean="0"/>
          </a:p>
          <a:p>
            <a:endParaRPr lang="en-US" dirty="0"/>
          </a:p>
        </p:txBody>
      </p:sp>
    </p:spTree>
    <p:extLst>
      <p:ext uri="{BB962C8B-B14F-4D97-AF65-F5344CB8AC3E}">
        <p14:creationId xmlns:p14="http://schemas.microsoft.com/office/powerpoint/2010/main" val="2287400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Code First Migrations work?</a:t>
            </a:r>
            <a:endParaRPr lang="en-US" dirty="0"/>
          </a:p>
        </p:txBody>
      </p:sp>
      <p:sp>
        <p:nvSpPr>
          <p:cNvPr id="4" name="Content Placeholder 3"/>
          <p:cNvSpPr>
            <a:spLocks noGrp="1"/>
          </p:cNvSpPr>
          <p:nvPr>
            <p:ph sz="quarter" idx="10"/>
          </p:nvPr>
        </p:nvSpPr>
        <p:spPr/>
        <p:txBody>
          <a:bodyPr/>
          <a:lstStyle/>
          <a:p>
            <a:r>
              <a:rPr lang="en-US" dirty="0" smtClean="0"/>
              <a:t>Code created under default </a:t>
            </a:r>
            <a:r>
              <a:rPr lang="en-US" dirty="0" smtClean="0">
                <a:solidFill>
                  <a:schemeClr val="accent6"/>
                </a:solidFill>
              </a:rPr>
              <a:t>Migrations</a:t>
            </a:r>
            <a:r>
              <a:rPr lang="en-US" dirty="0" smtClean="0"/>
              <a:t> folder</a:t>
            </a:r>
          </a:p>
          <a:p>
            <a:r>
              <a:rPr lang="en-US" dirty="0" smtClean="0"/>
              <a:t>Each new Migration (add-migration) adds new code</a:t>
            </a:r>
          </a:p>
          <a:p>
            <a:r>
              <a:rPr lang="en-US" dirty="0" smtClean="0"/>
              <a:t>Can overwrite/update existing migrations</a:t>
            </a:r>
          </a:p>
          <a:p>
            <a:pPr lvl="1"/>
            <a:r>
              <a:rPr lang="en-US" dirty="0" smtClean="0"/>
              <a:t>Add-migration </a:t>
            </a:r>
            <a:r>
              <a:rPr lang="en-US" dirty="0" err="1" smtClean="0">
                <a:solidFill>
                  <a:schemeClr val="accent6"/>
                </a:solidFill>
              </a:rPr>
              <a:t>AddedShipInfo</a:t>
            </a:r>
            <a:endParaRPr lang="en-US" dirty="0" smtClean="0">
              <a:solidFill>
                <a:schemeClr val="accent6"/>
              </a:solidFill>
            </a:endParaRPr>
          </a:p>
          <a:p>
            <a:pPr lvl="1"/>
            <a:r>
              <a:rPr lang="en-US" dirty="0" smtClean="0"/>
              <a:t>Developer adds more properties to </a:t>
            </a:r>
            <a:r>
              <a:rPr lang="en-US" dirty="0" err="1" smtClean="0"/>
              <a:t>ShipInfo</a:t>
            </a:r>
            <a:r>
              <a:rPr lang="en-US" dirty="0" smtClean="0"/>
              <a:t> class</a:t>
            </a:r>
          </a:p>
          <a:p>
            <a:pPr lvl="1"/>
            <a:r>
              <a:rPr lang="en-US" dirty="0" smtClean="0"/>
              <a:t>Add-migration </a:t>
            </a:r>
            <a:r>
              <a:rPr lang="en-US" dirty="0" err="1" smtClean="0">
                <a:solidFill>
                  <a:schemeClr val="accent6"/>
                </a:solidFill>
              </a:rPr>
              <a:t>AddedShipInfo</a:t>
            </a:r>
            <a:r>
              <a:rPr lang="en-US" dirty="0" smtClean="0"/>
              <a:t>  (updates existing migration)</a:t>
            </a:r>
          </a:p>
          <a:p>
            <a:r>
              <a:rPr lang="en-US" dirty="0" smtClean="0"/>
              <a:t>Push to database</a:t>
            </a:r>
          </a:p>
          <a:p>
            <a:pPr lvl="1"/>
            <a:r>
              <a:rPr lang="en-US" dirty="0" smtClean="0"/>
              <a:t>Update-database </a:t>
            </a:r>
            <a:r>
              <a:rPr lang="en-US" dirty="0" smtClean="0">
                <a:solidFill>
                  <a:srgbClr val="92D050"/>
                </a:solidFill>
              </a:rPr>
              <a:t>-script</a:t>
            </a:r>
          </a:p>
          <a:p>
            <a:r>
              <a:rPr lang="en-US" dirty="0" smtClean="0"/>
              <a:t>Can configure automatic migrations</a:t>
            </a:r>
            <a:endParaRPr lang="en-US" dirty="0"/>
          </a:p>
          <a:p>
            <a:pPr lvl="1"/>
            <a:endParaRPr lang="en-US" dirty="0"/>
          </a:p>
        </p:txBody>
      </p:sp>
      <p:pic>
        <p:nvPicPr>
          <p:cNvPr id="5" name="Picture 4"/>
          <p:cNvPicPr>
            <a:picLocks noChangeAspect="1"/>
          </p:cNvPicPr>
          <p:nvPr/>
        </p:nvPicPr>
        <p:blipFill>
          <a:blip r:embed="rId3"/>
          <a:stretch>
            <a:fillRect/>
          </a:stretch>
        </p:blipFill>
        <p:spPr>
          <a:xfrm>
            <a:off x="7054274" y="6050623"/>
            <a:ext cx="665915" cy="580884"/>
          </a:xfrm>
          <a:prstGeom prst="rect">
            <a:avLst/>
          </a:prstGeom>
        </p:spPr>
      </p:pic>
    </p:spTree>
    <p:extLst>
      <p:ext uri="{BB962C8B-B14F-4D97-AF65-F5344CB8AC3E}">
        <p14:creationId xmlns:p14="http://schemas.microsoft.com/office/powerpoint/2010/main" val="31800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up migrations</a:t>
            </a:r>
            <a:endParaRPr lang="en-US" dirty="0"/>
          </a:p>
        </p:txBody>
      </p:sp>
    </p:spTree>
    <p:extLst>
      <p:ext uri="{BB962C8B-B14F-4D97-AF65-F5344CB8AC3E}">
        <p14:creationId xmlns:p14="http://schemas.microsoft.com/office/powerpoint/2010/main" val="2007932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Fluent API</a:t>
            </a:r>
          </a:p>
          <a:p>
            <a:r>
              <a:rPr lang="en-GB" dirty="0" smtClean="0"/>
              <a:t>Code First Migrations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context classes</a:t>
            </a:r>
            <a:endParaRPr lang="en-US" dirty="0"/>
          </a:p>
        </p:txBody>
      </p:sp>
      <p:sp>
        <p:nvSpPr>
          <p:cNvPr id="3" name="Content Placeholder 2"/>
          <p:cNvSpPr>
            <a:spLocks noGrp="1"/>
          </p:cNvSpPr>
          <p:nvPr>
            <p:ph sz="quarter" idx="10"/>
          </p:nvPr>
        </p:nvSpPr>
        <p:spPr/>
        <p:txBody>
          <a:bodyPr/>
          <a:lstStyle/>
          <a:p>
            <a:r>
              <a:rPr lang="en-US" dirty="0"/>
              <a:t>If you have two+ context classes</a:t>
            </a:r>
          </a:p>
          <a:p>
            <a:pPr lvl="1"/>
            <a:r>
              <a:rPr lang="en-US" dirty="0"/>
              <a:t>One from selecting </a:t>
            </a:r>
            <a:r>
              <a:rPr lang="en-US" dirty="0" err="1"/>
              <a:t>auth</a:t>
            </a:r>
            <a:r>
              <a:rPr lang="en-US" dirty="0"/>
              <a:t> during app creation (Identity)</a:t>
            </a:r>
          </a:p>
          <a:p>
            <a:pPr lvl="1"/>
            <a:r>
              <a:rPr lang="en-US" dirty="0"/>
              <a:t>One for your other </a:t>
            </a:r>
            <a:r>
              <a:rPr lang="en-US" dirty="0" smtClean="0"/>
              <a:t>entities</a:t>
            </a:r>
          </a:p>
          <a:p>
            <a:r>
              <a:rPr lang="en-US" dirty="0" smtClean="0"/>
              <a:t>Visual Studio will tell you what commands to run</a:t>
            </a:r>
            <a:endParaRPr lang="en-US" dirty="0"/>
          </a:p>
          <a:p>
            <a:pPr marL="0" indent="0">
              <a:buNone/>
            </a:pPr>
            <a:r>
              <a:rPr lang="en-US" dirty="0"/>
              <a:t>   Migrations should specify separate folders</a:t>
            </a:r>
          </a:p>
          <a:p>
            <a:pPr marL="0" indent="0">
              <a:buNone/>
            </a:pPr>
            <a:r>
              <a:rPr lang="en-US" sz="2800" dirty="0">
                <a:solidFill>
                  <a:schemeClr val="accent6"/>
                </a:solidFill>
              </a:rPr>
              <a:t>	 Enable-Migrations </a:t>
            </a:r>
            <a:r>
              <a:rPr lang="en-US" sz="2800" dirty="0"/>
              <a:t>–</a:t>
            </a:r>
            <a:r>
              <a:rPr lang="en-US" sz="2800" dirty="0" err="1"/>
              <a:t>MigrationsDirectory</a:t>
            </a:r>
            <a:r>
              <a:rPr lang="en-US" sz="2800" dirty="0"/>
              <a:t> </a:t>
            </a:r>
            <a:r>
              <a:rPr lang="en-US" sz="2800" dirty="0" err="1"/>
              <a:t>IdentityMigrations</a:t>
            </a:r>
            <a:endParaRPr lang="en-US" sz="2800" dirty="0"/>
          </a:p>
          <a:p>
            <a:pPr marL="0" indent="0">
              <a:buNone/>
            </a:pPr>
            <a:r>
              <a:rPr lang="en-US" sz="2800" dirty="0">
                <a:solidFill>
                  <a:schemeClr val="accent6"/>
                </a:solidFill>
              </a:rPr>
              <a:t>	 Enable-Migrations </a:t>
            </a:r>
            <a:r>
              <a:rPr lang="en-US" sz="2800" dirty="0"/>
              <a:t>–</a:t>
            </a:r>
            <a:r>
              <a:rPr lang="en-US" sz="2800" dirty="0" err="1"/>
              <a:t>MigrationsDirectory</a:t>
            </a:r>
            <a:r>
              <a:rPr lang="en-US" sz="2800" dirty="0"/>
              <a:t> </a:t>
            </a:r>
            <a:r>
              <a:rPr lang="en-US" sz="2800" dirty="0" err="1" smtClean="0"/>
              <a:t>MusicStoreMigrations</a:t>
            </a:r>
            <a:endParaRPr lang="en-US" sz="2800" dirty="0" smtClean="0"/>
          </a:p>
          <a:p>
            <a:pPr marL="0" indent="0">
              <a:buNone/>
            </a:pPr>
            <a:endParaRPr lang="en-US" dirty="0"/>
          </a:p>
        </p:txBody>
      </p:sp>
    </p:spTree>
    <p:extLst>
      <p:ext uri="{BB962C8B-B14F-4D97-AF65-F5344CB8AC3E}">
        <p14:creationId xmlns:p14="http://schemas.microsoft.com/office/powerpoint/2010/main" val="610476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Multiple Contexts</a:t>
            </a:r>
            <a:endParaRPr lang="en-US" dirty="0"/>
          </a:p>
        </p:txBody>
      </p:sp>
    </p:spTree>
    <p:extLst>
      <p:ext uri="{BB962C8B-B14F-4D97-AF65-F5344CB8AC3E}">
        <p14:creationId xmlns:p14="http://schemas.microsoft.com/office/powerpoint/2010/main" val="196027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Migrations</a:t>
            </a:r>
            <a:endParaRPr lang="en-US" dirty="0"/>
          </a:p>
        </p:txBody>
      </p:sp>
    </p:spTree>
    <p:extLst>
      <p:ext uri="{BB962C8B-B14F-4D97-AF65-F5344CB8AC3E}">
        <p14:creationId xmlns:p14="http://schemas.microsoft.com/office/powerpoint/2010/main" val="1764619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an existing database</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Code first migrations in team environments</a:t>
            </a:r>
          </a:p>
          <a:p>
            <a:pPr lvl="1"/>
            <a:r>
              <a:rPr lang="en-US" dirty="0">
                <a:hlinkClick r:id="rId2"/>
              </a:rPr>
              <a:t>https://</a:t>
            </a:r>
            <a:r>
              <a:rPr lang="en-US" dirty="0" smtClean="0">
                <a:hlinkClick r:id="rId2"/>
              </a:rPr>
              <a:t>msdn.microsoft.com/en-us/data/dn481501.aspx</a:t>
            </a:r>
            <a:endParaRPr lang="en-US" dirty="0" smtClean="0"/>
          </a:p>
          <a:p>
            <a:r>
              <a:rPr lang="en-US" dirty="0"/>
              <a:t>Configuring/Mapping Properties and Types with the Fluent </a:t>
            </a:r>
            <a:r>
              <a:rPr lang="en-US" dirty="0" smtClean="0"/>
              <a:t>API</a:t>
            </a:r>
          </a:p>
          <a:p>
            <a:pPr lvl="1"/>
            <a:r>
              <a:rPr lang="en-US" dirty="0" smtClean="0">
                <a:hlinkClick r:id="rId3"/>
              </a:rPr>
              <a:t>https</a:t>
            </a:r>
            <a:r>
              <a:rPr lang="en-US" dirty="0">
                <a:hlinkClick r:id="rId3"/>
              </a:rPr>
              <a:t>://</a:t>
            </a:r>
            <a:r>
              <a:rPr lang="en-US" dirty="0" smtClean="0">
                <a:hlinkClick r:id="rId3"/>
              </a:rPr>
              <a:t>msdn.microsoft.com/en-us/data/jj591617.aspx</a:t>
            </a:r>
            <a:endParaRPr lang="en-US" dirty="0" smtClean="0"/>
          </a:p>
          <a:p>
            <a:pPr marL="457046" lvl="1" indent="0">
              <a:buNone/>
            </a:pPr>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Fluent API</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vs Fluent API</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Why use data annotations (attributes)?</a:t>
            </a:r>
          </a:p>
          <a:p>
            <a:pPr lvl="1"/>
            <a:r>
              <a:rPr lang="en-US" dirty="0" smtClean="0"/>
              <a:t>Simple, works well for basic scenarios</a:t>
            </a:r>
          </a:p>
          <a:p>
            <a:pPr lvl="1"/>
            <a:r>
              <a:rPr lang="en-US" dirty="0" smtClean="0"/>
              <a:t>Some like attributes where they affect properties</a:t>
            </a:r>
          </a:p>
          <a:p>
            <a:pPr lvl="1"/>
            <a:r>
              <a:rPr lang="en-US" dirty="0" smtClean="0"/>
              <a:t>Integrates with MVC validation</a:t>
            </a:r>
          </a:p>
          <a:p>
            <a:r>
              <a:rPr lang="en-US" dirty="0" smtClean="0"/>
              <a:t>Why use Fluent API?</a:t>
            </a:r>
          </a:p>
          <a:p>
            <a:pPr lvl="1"/>
            <a:r>
              <a:rPr lang="en-US" dirty="0" smtClean="0"/>
              <a:t>Keeps domain classes clean - configuration in separate section</a:t>
            </a:r>
          </a:p>
          <a:p>
            <a:pPr lvl="1"/>
            <a:r>
              <a:rPr lang="en-US" dirty="0" smtClean="0"/>
              <a:t>More supported operations (advanced mappings, </a:t>
            </a:r>
            <a:r>
              <a:rPr lang="en-US" dirty="0" err="1" smtClean="0"/>
              <a:t>datetime</a:t>
            </a:r>
            <a:r>
              <a:rPr lang="en-US" dirty="0" smtClean="0"/>
              <a:t> precision, fixed length and non-Unicode strings, </a:t>
            </a:r>
            <a:r>
              <a:rPr lang="en-US" dirty="0" err="1" smtClean="0"/>
              <a:t>etc</a:t>
            </a:r>
            <a:r>
              <a:rPr lang="en-US" dirty="0" smtClean="0"/>
              <a:t>)</a:t>
            </a:r>
          </a:p>
          <a:p>
            <a:pPr lvl="1"/>
            <a:r>
              <a:rPr lang="en-US" dirty="0" smtClean="0"/>
              <a:t>Using view models for views? Use Fluent for domain entities</a:t>
            </a:r>
          </a:p>
          <a:p>
            <a:pPr lvl="1"/>
            <a:r>
              <a:rPr lang="en-US" dirty="0" smtClean="0"/>
              <a:t>Fluent API allows very readable method cascading</a:t>
            </a:r>
          </a:p>
          <a:p>
            <a:pPr lvl="2"/>
            <a:r>
              <a:rPr lang="en-US" dirty="0" err="1" smtClean="0"/>
              <a:t>builder.Entity</a:t>
            </a:r>
            <a:r>
              <a:rPr lang="en-US" dirty="0" smtClean="0"/>
              <a:t>&lt;Album</a:t>
            </a:r>
            <a:r>
              <a:rPr lang="en-US" dirty="0"/>
              <a:t>&gt;().Property(t =&gt; </a:t>
            </a:r>
            <a:r>
              <a:rPr lang="en-US" dirty="0" err="1"/>
              <a:t>t.Name</a:t>
            </a:r>
            <a:r>
              <a:rPr lang="en-US" dirty="0"/>
              <a:t>).</a:t>
            </a:r>
            <a:r>
              <a:rPr lang="en-US" dirty="0" err="1"/>
              <a:t>IsRequired</a:t>
            </a:r>
            <a:r>
              <a:rPr lang="en-US" dirty="0" smtClean="0"/>
              <a:t>().</a:t>
            </a:r>
            <a:r>
              <a:rPr lang="en-US" dirty="0" err="1" smtClean="0"/>
              <a:t>HasMaxLength</a:t>
            </a:r>
            <a:r>
              <a:rPr lang="en-US" dirty="0" smtClean="0"/>
              <a:t>(60);</a:t>
            </a:r>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Fluent &amp; Data Annotations</a:t>
            </a:r>
            <a:endParaRPr lang="en-US" dirty="0"/>
          </a:p>
        </p:txBody>
      </p:sp>
      <p:sp>
        <p:nvSpPr>
          <p:cNvPr id="3" name="Content Placeholder 2"/>
          <p:cNvSpPr>
            <a:spLocks noGrp="1"/>
          </p:cNvSpPr>
          <p:nvPr>
            <p:ph sz="quarter" idx="10"/>
          </p:nvPr>
        </p:nvSpPr>
        <p:spPr/>
        <p:txBody>
          <a:bodyPr/>
          <a:lstStyle/>
          <a:p>
            <a:r>
              <a:rPr lang="en-US" dirty="0" smtClean="0"/>
              <a:t>EF recognizes subset</a:t>
            </a:r>
          </a:p>
          <a:p>
            <a:pPr lvl="1"/>
            <a:r>
              <a:rPr lang="en-US" dirty="0" err="1" smtClean="0"/>
              <a:t>StringLength</a:t>
            </a:r>
            <a:endParaRPr lang="en-US" dirty="0" smtClean="0"/>
          </a:p>
          <a:p>
            <a:pPr lvl="1"/>
            <a:r>
              <a:rPr lang="en-US" dirty="0" smtClean="0"/>
              <a:t>Range</a:t>
            </a:r>
          </a:p>
          <a:p>
            <a:pPr lvl="1"/>
            <a:r>
              <a:rPr lang="en-US" dirty="0" smtClean="0"/>
              <a:t>Required</a:t>
            </a:r>
          </a:p>
          <a:p>
            <a:pPr lvl="1"/>
            <a:r>
              <a:rPr lang="en-US" dirty="0" err="1" smtClean="0"/>
              <a:t>MinLength</a:t>
            </a:r>
            <a:endParaRPr lang="en-US" dirty="0" smtClean="0"/>
          </a:p>
          <a:p>
            <a:pPr lvl="1"/>
            <a:r>
              <a:rPr lang="en-US" dirty="0" err="1" smtClean="0"/>
              <a:t>MaxLength</a:t>
            </a:r>
            <a:endParaRPr lang="en-US" dirty="0" smtClean="0"/>
          </a:p>
          <a:p>
            <a:r>
              <a:rPr lang="en-US" dirty="0" smtClean="0"/>
              <a:t>This works, but purists may have a problem</a:t>
            </a:r>
          </a:p>
          <a:p>
            <a:pPr lvl="1"/>
            <a:r>
              <a:rPr lang="en-US" dirty="0" smtClean="0"/>
              <a:t>Mixes persistence, presentation, and validation logic</a:t>
            </a:r>
          </a:p>
          <a:p>
            <a:endParaRPr lang="en-US" dirty="0"/>
          </a:p>
        </p:txBody>
      </p:sp>
    </p:spTree>
    <p:extLst>
      <p:ext uri="{BB962C8B-B14F-4D97-AF65-F5344CB8AC3E}">
        <p14:creationId xmlns:p14="http://schemas.microsoft.com/office/powerpoint/2010/main" val="352096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Fluent API </a:t>
            </a:r>
            <a:r>
              <a:rPr lang="en-US" u="sng" dirty="0" smtClean="0"/>
              <a:t>without</a:t>
            </a:r>
            <a:r>
              <a:rPr lang="en-US" dirty="0" smtClean="0"/>
              <a:t> Data </a:t>
            </a:r>
            <a:r>
              <a:rPr lang="en-US" dirty="0" smtClean="0"/>
              <a:t>Annotations?</a:t>
            </a:r>
            <a:endParaRPr lang="en-US" dirty="0"/>
          </a:p>
        </p:txBody>
      </p:sp>
      <p:sp>
        <p:nvSpPr>
          <p:cNvPr id="5" name="Content Placeholder 4"/>
          <p:cNvSpPr>
            <a:spLocks noGrp="1"/>
          </p:cNvSpPr>
          <p:nvPr>
            <p:ph sz="quarter" idx="10"/>
          </p:nvPr>
        </p:nvSpPr>
        <p:spPr/>
        <p:txBody>
          <a:bodyPr/>
          <a:lstStyle/>
          <a:p>
            <a:r>
              <a:rPr lang="en-US" dirty="0" smtClean="0"/>
              <a:t>How would we validate then?</a:t>
            </a:r>
          </a:p>
          <a:p>
            <a:r>
              <a:rPr lang="en-US" dirty="0" smtClean="0"/>
              <a:t>We would</a:t>
            </a:r>
          </a:p>
          <a:p>
            <a:pPr lvl="1"/>
            <a:r>
              <a:rPr lang="en-US" dirty="0" smtClean="0"/>
              <a:t>Map </a:t>
            </a:r>
            <a:r>
              <a:rPr lang="en-US" dirty="0" smtClean="0"/>
              <a:t>view model to Entity</a:t>
            </a:r>
          </a:p>
          <a:p>
            <a:pPr lvl="1"/>
            <a:r>
              <a:rPr lang="en-US" dirty="0" smtClean="0"/>
              <a:t>Save </a:t>
            </a:r>
            <a:r>
              <a:rPr lang="en-US" dirty="0" smtClean="0"/>
              <a:t>Entity</a:t>
            </a:r>
          </a:p>
          <a:p>
            <a:pPr lvl="1"/>
            <a:r>
              <a:rPr lang="en-US" dirty="0" smtClean="0"/>
              <a:t>Catch </a:t>
            </a:r>
            <a:r>
              <a:rPr lang="en-US" dirty="0" err="1" smtClean="0"/>
              <a:t>DbEntityValidationException</a:t>
            </a:r>
            <a:endParaRPr lang="en-US" dirty="0" smtClean="0"/>
          </a:p>
          <a:p>
            <a:pPr lvl="1"/>
            <a:r>
              <a:rPr lang="en-US" dirty="0" smtClean="0"/>
              <a:t>Add errors to </a:t>
            </a:r>
            <a:r>
              <a:rPr lang="en-US" dirty="0" err="1" smtClean="0"/>
              <a:t>ModelState</a:t>
            </a:r>
            <a:endParaRPr lang="en-US" dirty="0" smtClean="0"/>
          </a:p>
          <a:p>
            <a:r>
              <a:rPr lang="en-US" dirty="0" smtClean="0"/>
              <a:t>See code comments</a:t>
            </a:r>
            <a:endParaRPr lang="en-US" dirty="0"/>
          </a:p>
        </p:txBody>
      </p:sp>
    </p:spTree>
    <p:extLst>
      <p:ext uri="{BB962C8B-B14F-4D97-AF65-F5344CB8AC3E}">
        <p14:creationId xmlns:p14="http://schemas.microsoft.com/office/powerpoint/2010/main" val="2816556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Fluent </a:t>
            </a:r>
            <a:r>
              <a:rPr lang="en-US" dirty="0" err="1"/>
              <a:t>A</a:t>
            </a:r>
            <a:r>
              <a:rPr lang="en-US" dirty="0" err="1" smtClean="0"/>
              <a:t>pi</a:t>
            </a:r>
            <a:r>
              <a:rPr lang="en-US" dirty="0" smtClean="0"/>
              <a:t> support?</a:t>
            </a:r>
            <a:endParaRPr lang="en-US" dirty="0"/>
          </a:p>
        </p:txBody>
      </p:sp>
      <p:sp>
        <p:nvSpPr>
          <p:cNvPr id="3" name="Content Placeholder 2"/>
          <p:cNvSpPr>
            <a:spLocks noGrp="1"/>
          </p:cNvSpPr>
          <p:nvPr>
            <p:ph sz="quarter" idx="10"/>
          </p:nvPr>
        </p:nvSpPr>
        <p:spPr/>
        <p:txBody>
          <a:bodyPr/>
          <a:lstStyle/>
          <a:p>
            <a:r>
              <a:rPr lang="en-US" dirty="0" smtClean="0"/>
              <a:t>Easily remapping legacy names to code names</a:t>
            </a:r>
          </a:p>
          <a:p>
            <a:pPr lvl="1"/>
            <a:r>
              <a:rPr lang="en-US" dirty="0" err="1" smtClean="0"/>
              <a:t>Customer.Unique_ID</a:t>
            </a:r>
            <a:r>
              <a:rPr lang="en-US" dirty="0" smtClean="0"/>
              <a:t> </a:t>
            </a:r>
            <a:r>
              <a:rPr lang="en-US" dirty="0" err="1" smtClean="0"/>
              <a:t>Customer.CustomerId</a:t>
            </a:r>
            <a:endParaRPr lang="en-US" dirty="0" smtClean="0"/>
          </a:p>
          <a:p>
            <a:pPr lvl="1"/>
            <a:r>
              <a:rPr lang="en-US" dirty="0" err="1" smtClean="0"/>
              <a:t>ShipInfo.Unique_ID</a:t>
            </a:r>
            <a:r>
              <a:rPr lang="en-US" dirty="0" smtClean="0"/>
              <a:t> to </a:t>
            </a:r>
            <a:r>
              <a:rPr lang="en-US" dirty="0" err="1" smtClean="0"/>
              <a:t>ShipInfo.ShipInfoId</a:t>
            </a:r>
            <a:endParaRPr lang="en-US" dirty="0" smtClean="0"/>
          </a:p>
          <a:p>
            <a:r>
              <a:rPr lang="en-US" dirty="0" smtClean="0"/>
              <a:t>Single type to multiple tables, vice versa</a:t>
            </a:r>
          </a:p>
          <a:p>
            <a:r>
              <a:rPr lang="en-US" dirty="0" smtClean="0"/>
              <a:t>Schema mapping</a:t>
            </a:r>
          </a:p>
          <a:p>
            <a:r>
              <a:rPr lang="en-US" dirty="0" smtClean="0"/>
              <a:t>Mapping table per type, table per class, entity &amp; table splitting </a:t>
            </a:r>
          </a:p>
          <a:p>
            <a:r>
              <a:rPr lang="en-US" dirty="0" smtClean="0"/>
              <a:t>keys, length, index</a:t>
            </a:r>
            <a:endParaRPr lang="en-US" dirty="0"/>
          </a:p>
        </p:txBody>
      </p:sp>
    </p:spTree>
    <p:extLst>
      <p:ext uri="{BB962C8B-B14F-4D97-AF65-F5344CB8AC3E}">
        <p14:creationId xmlns:p14="http://schemas.microsoft.com/office/powerpoint/2010/main" val="295441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OnModelCreating</a:t>
            </a:r>
            <a:endParaRPr lang="en-US" dirty="0"/>
          </a:p>
        </p:txBody>
      </p:sp>
      <p:sp>
        <p:nvSpPr>
          <p:cNvPr id="5" name="Content Placeholder 4"/>
          <p:cNvSpPr>
            <a:spLocks noGrp="1"/>
          </p:cNvSpPr>
          <p:nvPr>
            <p:ph sz="quarter" idx="10"/>
          </p:nvPr>
        </p:nvSpPr>
        <p:spPr/>
        <p:txBody>
          <a:bodyPr/>
          <a:lstStyle/>
          <a:p>
            <a:r>
              <a:rPr lang="en-US" dirty="0" smtClean="0"/>
              <a:t>Override </a:t>
            </a:r>
            <a:r>
              <a:rPr lang="en-US" dirty="0" err="1" smtClean="0"/>
              <a:t>OnModelCreating</a:t>
            </a:r>
            <a:r>
              <a:rPr lang="en-US" dirty="0" smtClean="0"/>
              <a:t> in </a:t>
            </a:r>
            <a:r>
              <a:rPr lang="en-US" dirty="0" err="1" smtClean="0"/>
              <a:t>DbContext</a:t>
            </a:r>
            <a:endParaRPr lang="en-US" dirty="0"/>
          </a:p>
          <a:p>
            <a:endParaRPr lang="en-US" dirty="0" smtClean="0"/>
          </a:p>
          <a:p>
            <a:endParaRPr lang="en-US" dirty="0" smtClean="0"/>
          </a:p>
          <a:p>
            <a:endParaRPr lang="en-US" dirty="0"/>
          </a:p>
        </p:txBody>
      </p:sp>
      <p:sp>
        <p:nvSpPr>
          <p:cNvPr id="3" name="TextBox 2"/>
          <p:cNvSpPr txBox="1"/>
          <p:nvPr/>
        </p:nvSpPr>
        <p:spPr>
          <a:xfrm>
            <a:off x="516835" y="2154299"/>
            <a:ext cx="11675165" cy="4524315"/>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protected</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override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OnModelCreating</a:t>
            </a:r>
            <a:r>
              <a:rPr lang="en-US" sz="2400" dirty="0">
                <a:solidFill>
                  <a:srgbClr val="000000"/>
                </a:solidFill>
                <a:highlight>
                  <a:srgbClr val="FFFFFF"/>
                </a:highlight>
                <a:latin typeface="Consolas" panose="020B0609020204030204" pitchFamily="49" charset="0"/>
              </a:rPr>
              <a:t>(</a:t>
            </a:r>
            <a:r>
              <a:rPr lang="en-US" sz="2400" dirty="0" err="1">
                <a:solidFill>
                  <a:srgbClr val="2B91AF"/>
                </a:solidFill>
                <a:highlight>
                  <a:srgbClr val="FFFFFF"/>
                </a:highlight>
                <a:latin typeface="Consolas" panose="020B0609020204030204" pitchFamily="49" charset="0"/>
              </a:rPr>
              <a:t>DbModelBuilder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modelBuilder.HasDefaultSchema</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MusicStore</a:t>
            </a:r>
            <a:r>
              <a:rPr lang="en-US" sz="2400" dirty="0" smtClean="0">
                <a:solidFill>
                  <a:srgbClr val="000000"/>
                </a:solidFill>
                <a:highlight>
                  <a:srgbClr val="FFFFFF"/>
                </a:highlight>
                <a:latin typeface="Consolas" panose="020B0609020204030204" pitchFamily="49" charset="0"/>
              </a:rPr>
              <a:t>");</a:t>
            </a:r>
          </a:p>
          <a:p>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modelBuilder.Entity</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Property(e =&gt; </a:t>
            </a:r>
            <a:r>
              <a:rPr lang="en-US" sz="2400" dirty="0" err="1">
                <a:solidFill>
                  <a:srgbClr val="000000"/>
                </a:solidFill>
                <a:highlight>
                  <a:srgbClr val="FFFFFF"/>
                </a:highlight>
                <a:latin typeface="Consolas" panose="020B0609020204030204" pitchFamily="49" charset="0"/>
              </a:rPr>
              <a:t>e.Title</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HasColumnName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Album_Title</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modelBuilder.Entity</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Album</a:t>
            </a:r>
            <a:r>
              <a:rPr lang="en-US" sz="2400" dirty="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HasRequired</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Artist</a:t>
            </a:r>
            <a:r>
              <a:rPr lang="en-US" sz="2400" dirty="0">
                <a:solidFill>
                  <a:srgbClr val="000000"/>
                </a:solidFill>
                <a:highlight>
                  <a:srgbClr val="FFFFFF"/>
                </a:highlight>
                <a:latin typeface="Consolas" panose="020B0609020204030204" pitchFamily="49" charset="0"/>
              </a:rPr>
              <a:t>&gt;(s =&gt; </a:t>
            </a:r>
            <a:r>
              <a:rPr lang="en-US" sz="2400" dirty="0" err="1">
                <a:solidFill>
                  <a:srgbClr val="000000"/>
                </a:solidFill>
                <a:highlight>
                  <a:srgbClr val="FFFFFF"/>
                </a:highlight>
                <a:latin typeface="Consolas" panose="020B0609020204030204" pitchFamily="49" charset="0"/>
              </a:rPr>
              <a:t>s.Artist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WithMany</a:t>
            </a:r>
            <a:r>
              <a:rPr lang="en-US" sz="2400" dirty="0">
                <a:solidFill>
                  <a:srgbClr val="000000"/>
                </a:solidFill>
                <a:highlight>
                  <a:srgbClr val="FFFFFF"/>
                </a:highlight>
                <a:latin typeface="Consolas" panose="020B0609020204030204" pitchFamily="49" charset="0"/>
              </a:rPr>
              <a:t>(s =&gt; </a:t>
            </a:r>
            <a:r>
              <a:rPr lang="en-US" sz="2400" dirty="0" err="1">
                <a:solidFill>
                  <a:srgbClr val="000000"/>
                </a:solidFill>
                <a:highlight>
                  <a:srgbClr val="FFFFFF"/>
                </a:highlight>
                <a:latin typeface="Consolas" panose="020B0609020204030204" pitchFamily="49" charset="0"/>
              </a:rPr>
              <a:t>s.Albums</a:t>
            </a:r>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17073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Basics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D7A818C6-01B5-4C5B-A973-F98171227B58}" vid="{DD0D1222-407E-4E26-A854-04B6336CFB9C}"/>
    </a:ext>
  </a:extLst>
</a:theme>
</file>

<file path=ppt/theme/theme3.xml><?xml version="1.0" encoding="utf-8"?>
<a:theme xmlns:a="http://schemas.openxmlformats.org/drawingml/2006/main" name="1_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http://purl.org/dc/dcmitype/"/>
    <ds:schemaRef ds:uri="230e9df3-be65-4c73-a93b-d1236ebd677e"/>
    <ds:schemaRef ds:uri="http://www.w3.org/XML/1998/namespace"/>
    <ds:schemaRef ds:uri="27aa9422-7f1f-4c84-9cdf-302b1a67e513"/>
    <ds:schemaRef ds:uri="http://purl.org/dc/terms/"/>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46993</TotalTime>
  <Words>1410</Words>
  <Application>Microsoft Office PowerPoint</Application>
  <PresentationFormat>Widescreen</PresentationFormat>
  <Paragraphs>276</Paragraphs>
  <Slides>25</Slides>
  <Notes>16</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Consolas</vt:lpstr>
      <vt:lpstr>Segoe</vt:lpstr>
      <vt:lpstr>Segoe UI</vt:lpstr>
      <vt:lpstr>Segoe UI Light</vt:lpstr>
      <vt:lpstr>1_Office Theme</vt:lpstr>
      <vt:lpstr>MVA EF Theme</vt:lpstr>
      <vt:lpstr>1_MVA EF Theme</vt:lpstr>
      <vt:lpstr>PowerPoint Presentation</vt:lpstr>
      <vt:lpstr>Module Overview</vt:lpstr>
      <vt:lpstr>PowerPoint Presentation</vt:lpstr>
      <vt:lpstr>Data Annotations vs Fluent API</vt:lpstr>
      <vt:lpstr>Separate Fluent &amp; Data Annotations</vt:lpstr>
      <vt:lpstr>Using Fluent API without Data Annotations?</vt:lpstr>
      <vt:lpstr>What does Fluent Api support?</vt:lpstr>
      <vt:lpstr>OnModelCreating</vt:lpstr>
      <vt:lpstr>Fluent API Basics</vt:lpstr>
      <vt:lpstr>Remapping legacy tables</vt:lpstr>
      <vt:lpstr>Fluent API Remapping tables and columns</vt:lpstr>
      <vt:lpstr>PowerPoint Presentation</vt:lpstr>
      <vt:lpstr>Traditional DB/Code Management</vt:lpstr>
      <vt:lpstr>Manual Script Management</vt:lpstr>
      <vt:lpstr>What’s the problem?</vt:lpstr>
      <vt:lpstr>What would help?</vt:lpstr>
      <vt:lpstr>What are code first migrations?</vt:lpstr>
      <vt:lpstr>How do Code First Migrations work?</vt:lpstr>
      <vt:lpstr>Setting up migrations</vt:lpstr>
      <vt:lpstr>Multiple context classes</vt:lpstr>
      <vt:lpstr>Working with Multiple Contexts</vt:lpstr>
      <vt:lpstr>Customizing Migrations</vt:lpstr>
      <vt:lpstr>Managing an existing database</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MS LeX Studio L</cp:lastModifiedBy>
  <cp:revision>437</cp:revision>
  <dcterms:created xsi:type="dcterms:W3CDTF">2013-02-15T23:12:42Z</dcterms:created>
  <dcterms:modified xsi:type="dcterms:W3CDTF">2015-01-28T22:07:38Z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