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0"/>
  </p:notesMasterIdLst>
  <p:handoutMasterIdLst>
    <p:handoutMasterId r:id="rId31"/>
  </p:handoutMasterIdLst>
  <p:sldIdLst>
    <p:sldId id="336" r:id="rId6"/>
    <p:sldId id="374" r:id="rId7"/>
    <p:sldId id="351" r:id="rId8"/>
    <p:sldId id="376" r:id="rId9"/>
    <p:sldId id="314" r:id="rId10"/>
    <p:sldId id="343" r:id="rId11"/>
    <p:sldId id="331" r:id="rId12"/>
    <p:sldId id="352" r:id="rId13"/>
    <p:sldId id="353" r:id="rId14"/>
    <p:sldId id="373" r:id="rId15"/>
    <p:sldId id="354" r:id="rId16"/>
    <p:sldId id="355" r:id="rId17"/>
    <p:sldId id="360" r:id="rId18"/>
    <p:sldId id="361" r:id="rId19"/>
    <p:sldId id="362" r:id="rId20"/>
    <p:sldId id="367" r:id="rId21"/>
    <p:sldId id="333" r:id="rId22"/>
    <p:sldId id="375" r:id="rId23"/>
    <p:sldId id="372" r:id="rId24"/>
    <p:sldId id="364" r:id="rId25"/>
    <p:sldId id="365" r:id="rId26"/>
    <p:sldId id="366"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49314" autoAdjust="0"/>
  </p:normalViewPr>
  <p:slideViewPr>
    <p:cSldViewPr snapToGrid="0">
      <p:cViewPr varScale="1">
        <p:scale>
          <a:sx n="50" d="100"/>
          <a:sy n="50" d="100"/>
        </p:scale>
        <p:origin x="1546"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r>
              <a:rPr lang="en-US" baseline="0" dirty="0" smtClean="0"/>
              <a:t> </a:t>
            </a:r>
            <a:r>
              <a:rPr lang="en-US" baseline="0" smtClean="0"/>
              <a:t>then we’ll do web.</a:t>
            </a:r>
            <a:endParaRPr lang="en-US" dirty="0" smtClean="0"/>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a:t>
            </a:r>
          </a:p>
          <a:p>
            <a:pPr marL="0" indent="0">
              <a:buNone/>
            </a:pPr>
            <a:r>
              <a:rPr lang="en-US" baseline="0" dirty="0" smtClean="0"/>
              <a:t>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r>
              <a:rPr lang="en-US" baseline="0" dirty="0" smtClean="0"/>
              <a:t>6. Add a connection string and show that new database</a:t>
            </a:r>
          </a:p>
          <a:p>
            <a:pPr marL="0" indent="0">
              <a:buNone/>
            </a:pPr>
            <a:endParaRPr lang="en-US" baseline="0" dirty="0" smtClean="0"/>
          </a:p>
          <a:p>
            <a:pPr marL="0" indent="0">
              <a:buNone/>
            </a:pP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context = new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context.Albums.Add</a:t>
            </a:r>
            <a:r>
              <a:rPr lang="en-US" sz="1200" kern="1200" dirty="0" smtClean="0">
                <a:solidFill>
                  <a:schemeClr val="tx1"/>
                </a:solidFill>
                <a:latin typeface="+mn-lt"/>
                <a:ea typeface="+mn-ea"/>
                <a:cs typeface="+mn-cs"/>
              </a:rPr>
              <a:t>(new Album() {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="http://no.com",</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                Price=9.99m,</a:t>
            </a:r>
          </a:p>
          <a:p>
            <a:r>
              <a:rPr lang="en-US" sz="1200" kern="1200" dirty="0" smtClean="0">
                <a:solidFill>
                  <a:schemeClr val="tx1"/>
                </a:solidFill>
                <a:latin typeface="+mn-lt"/>
                <a:ea typeface="+mn-ea"/>
                <a:cs typeface="+mn-cs"/>
              </a:rPr>
              <a:t>                Title="My Album"});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context.SaveChanges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HOW TO STORE CREDENTIALS as a best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string can be double slash</a:t>
            </a:r>
          </a:p>
          <a:p>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a:t>
            </a:r>
            <a:r>
              <a:rPr lang="en-US" dirty="0" err="1" smtClean="0"/>
              <a:t>True;MultipleActiveResultSets</a:t>
            </a:r>
            <a:r>
              <a:rPr lang="en-US" dirty="0" smtClean="0"/>
              <a:t>=True“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manual method, deprecating the designer, and revere engineering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2124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p>
          <a:p>
            <a:pPr marL="228600" indent="-228600">
              <a:buAutoNum type="arabicPeriod"/>
            </a:pPr>
            <a:r>
              <a:rPr lang="en-US" sz="1200" kern="1200" baseline="0" dirty="0" smtClean="0">
                <a:solidFill>
                  <a:schemeClr val="tx1"/>
                </a:solidFill>
                <a:latin typeface="+mn-lt"/>
                <a:ea typeface="+mn-ea"/>
                <a:cs typeface="+mn-cs"/>
              </a:rPr>
              <a:t>Choose an existing database with music store information in it and reverse engineer it. </a:t>
            </a:r>
          </a:p>
          <a:p>
            <a:pPr marL="228600" indent="-228600">
              <a:buAutoNum type="arabicPeriod"/>
            </a:pPr>
            <a:r>
              <a:rPr lang="en-US" sz="1200" kern="1200" baseline="0" dirty="0" smtClean="0">
                <a:solidFill>
                  <a:schemeClr val="tx1"/>
                </a:solidFill>
                <a:latin typeface="+mn-lt"/>
                <a:ea typeface="+mn-ea"/>
                <a:cs typeface="+mn-cs"/>
              </a:rPr>
              <a:t>Discuss we’ll talk about the database more in module 4</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124755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2396487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r>
              <a:rPr lang="en-US" dirty="0" smtClean="0"/>
              <a:t>Simplified View</a:t>
            </a:r>
            <a:endParaRPr lang="en-US" dirty="0"/>
          </a:p>
        </p:txBody>
      </p:sp>
      <p:sp>
        <p:nvSpPr>
          <p:cNvPr id="4" name="Rounded Rectangle 3"/>
          <p:cNvSpPr/>
          <p:nvPr/>
        </p:nvSpPr>
        <p:spPr>
          <a:xfrm>
            <a:off x="767256"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3078240"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272" y="1542932"/>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5399702"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2615808" y="217576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938983" y="2187259"/>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83272" y="3581400"/>
            <a:ext cx="4693920" cy="584775"/>
          </a:xfrm>
          <a:prstGeom prst="rect">
            <a:avLst/>
          </a:prstGeom>
          <a:noFill/>
        </p:spPr>
        <p:txBody>
          <a:bodyPr wrap="square" rtlCol="0">
            <a:spAutoFit/>
          </a:bodyPr>
          <a:lstStyle/>
          <a:p>
            <a:r>
              <a:rPr lang="en-US" sz="3200" dirty="0" smtClean="0">
                <a:latin typeface="Segoe UI Light" panose="020B0502040204020203" pitchFamily="34" charset="0"/>
                <a:cs typeface="Segoe UI Light" panose="020B0502040204020203" pitchFamily="34" charset="0"/>
              </a:rPr>
              <a:t>EF System Components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Maps your POCO classes to database</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82319" y="3309550"/>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82319" y="4882146"/>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6" name="Right Brace 5"/>
          <p:cNvSpPr/>
          <p:nvPr/>
        </p:nvSpPr>
        <p:spPr>
          <a:xfrm>
            <a:off x="8323755" y="3379335"/>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148722" y="3733800"/>
            <a:ext cx="2326998" cy="584775"/>
          </a:xfrm>
          <a:prstGeom prst="rect">
            <a:avLst/>
          </a:prstGeom>
          <a:noFill/>
        </p:spPr>
        <p:txBody>
          <a:bodyPr wrap="square" rtlCol="0">
            <a:spAutoFit/>
          </a:bodyPr>
          <a:lstStyle/>
          <a:p>
            <a:r>
              <a:rPr lang="en-US" sz="3200" dirty="0" err="1" smtClean="0">
                <a:solidFill>
                  <a:schemeClr val="accent6"/>
                </a:solidFill>
                <a:latin typeface="Segoe UI Light" panose="020B0502040204020203" pitchFamily="34" charset="0"/>
                <a:cs typeface="Segoe UI Light" panose="020B0502040204020203" pitchFamily="34" charset="0"/>
              </a:rPr>
              <a:t>DbContext</a:t>
            </a:r>
            <a:endParaRPr lang="en-US" sz="3200" dirty="0">
              <a:solidFill>
                <a:schemeClr val="accent6"/>
              </a:solidFill>
              <a:latin typeface="Segoe UI Light" panose="020B0502040204020203" pitchFamily="34" charset="0"/>
              <a:cs typeface="Segoe UI Light" panose="020B0502040204020203" pitchFamily="34" charset="0"/>
            </a:endParaRPr>
          </a:p>
        </p:txBody>
      </p:sp>
      <p:sp>
        <p:nvSpPr>
          <p:cNvPr id="8" name="Right Brace 7"/>
          <p:cNvSpPr/>
          <p:nvPr/>
        </p:nvSpPr>
        <p:spPr>
          <a:xfrm>
            <a:off x="6673830" y="5440229"/>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498796" y="5794694"/>
            <a:ext cx="2788203" cy="584775"/>
          </a:xfrm>
          <a:prstGeom prst="rect">
            <a:avLst/>
          </a:prstGeom>
          <a:noFill/>
        </p:spPr>
        <p:txBody>
          <a:bodyPr wrap="square" rtlCol="0">
            <a:spAutoFit/>
          </a:bodyPr>
          <a:lstStyle/>
          <a:p>
            <a:r>
              <a:rPr lang="en-US" sz="3200" dirty="0" smtClean="0">
                <a:solidFill>
                  <a:schemeClr val="accent6"/>
                </a:solidFill>
                <a:latin typeface="Segoe UI Light" panose="020B0502040204020203" pitchFamily="34" charset="0"/>
                <a:cs typeface="Segoe UI Light" panose="020B0502040204020203" pitchFamily="34" charset="0"/>
              </a:rPr>
              <a:t>POCO (Entity)</a:t>
            </a:r>
            <a:endParaRPr lang="en-US" sz="3200" dirty="0">
              <a:solidFill>
                <a:schemeClr val="accent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Note differences in </a:t>
            </a:r>
            <a:r>
              <a:rPr lang="en-US" dirty="0" err="1" smtClean="0"/>
              <a:t>localdb</a:t>
            </a:r>
            <a:r>
              <a:rPr lang="en-US" dirty="0" smtClean="0"/>
              <a:t> connection string</a:t>
            </a:r>
          </a:p>
          <a:p>
            <a:r>
              <a:rPr lang="en-US" dirty="0" smtClean="0"/>
              <a:t>Connection string</a:t>
            </a:r>
          </a:p>
          <a:p>
            <a:pPr lvl="1"/>
            <a:r>
              <a:rPr lang="en-US" dirty="0" smtClean="0"/>
              <a:t>Data </a:t>
            </a:r>
            <a:r>
              <a:rPr lang="en-US" dirty="0"/>
              <a:t>Source=(</a:t>
            </a:r>
            <a:r>
              <a:rPr lang="en-US" dirty="0" err="1"/>
              <a:t>localdb</a:t>
            </a:r>
            <a:r>
              <a:rPr lang="en-US" dirty="0"/>
              <a:t>)</a:t>
            </a:r>
            <a:r>
              <a:rPr lang="en-US" b="1" dirty="0">
                <a:solidFill>
                  <a:srgbClr val="FF0000"/>
                </a:solidFill>
              </a:rPr>
              <a:t>\\</a:t>
            </a:r>
            <a:r>
              <a:rPr lang="en-US" dirty="0" err="1"/>
              <a:t>mssqllocaldb</a:t>
            </a:r>
            <a:r>
              <a:rPr lang="en-US" dirty="0"/>
              <a:t>;</a:t>
            </a:r>
          </a:p>
          <a:p>
            <a:r>
              <a:rPr lang="en-US" dirty="0" smtClean="0"/>
              <a:t>In dialog to connect</a:t>
            </a:r>
          </a:p>
          <a:p>
            <a:pPr lvl="1"/>
            <a:r>
              <a:rPr lang="en-US" dirty="0" smtClean="0"/>
              <a:t>(</a:t>
            </a:r>
            <a:r>
              <a:rPr lang="en-US" dirty="0" err="1" smtClean="0"/>
              <a:t>localdb</a:t>
            </a:r>
            <a:r>
              <a:rPr lang="en-US" dirty="0"/>
              <a:t>)</a:t>
            </a:r>
            <a:r>
              <a:rPr lang="en-US" b="1" dirty="0">
                <a:solidFill>
                  <a:srgbClr val="FF0000"/>
                </a:solidFill>
              </a:rPr>
              <a:t>\</a:t>
            </a:r>
            <a:r>
              <a:rPr lang="en-US" dirty="0" err="1" smtClean="0"/>
              <a:t>mssqllocaldb</a:t>
            </a:r>
            <a:endParaRPr lang="en-US" dirty="0" smtClean="0"/>
          </a:p>
          <a:p>
            <a:endParaRPr lang="en-US" dirty="0"/>
          </a:p>
        </p:txBody>
      </p:sp>
      <p:pic>
        <p:nvPicPr>
          <p:cNvPr id="10" name="Picture 9"/>
          <p:cNvPicPr>
            <a:picLocks noChangeAspect="1"/>
          </p:cNvPicPr>
          <p:nvPr/>
        </p:nvPicPr>
        <p:blipFill>
          <a:blip r:embed="rId3"/>
          <a:stretch>
            <a:fillRect/>
          </a:stretch>
        </p:blipFill>
        <p:spPr>
          <a:xfrm>
            <a:off x="6810873" y="3129326"/>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178494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a16="http://schemas.microsoft.com/office/drawing/2014/main" xmlns=""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a16="http://schemas.microsoft.com/office/drawing/2014/main" xmlns=""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the Entity 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r>
              <a:rPr lang="en-US" dirty="0" smtClean="0"/>
              <a:t>All Microsoft SQL Databases</a:t>
            </a:r>
          </a:p>
          <a:p>
            <a:r>
              <a:rPr lang="en-US" dirty="0" smtClean="0"/>
              <a:t>Web Forms, MVC, WPF, WCF, Web API, Web Forms</a:t>
            </a:r>
          </a:p>
          <a:p>
            <a:r>
              <a:rPr lang="en-US" dirty="0" smtClean="0"/>
              <a:t>Newer ones to include Azure Table Storage, </a:t>
            </a:r>
            <a:r>
              <a:rPr lang="en-US" dirty="0" err="1" smtClean="0"/>
              <a:t>Redis</a:t>
            </a:r>
            <a:r>
              <a:rPr lang="en-US" dirty="0" smtClean="0"/>
              <a:t>, Linux, </a:t>
            </a:r>
            <a:r>
              <a:rPr lang="en-US" dirty="0" err="1" smtClean="0"/>
              <a:t>etc</a:t>
            </a:r>
            <a:endParaRPr lang="en-US" dirty="0" smtClean="0"/>
          </a:p>
          <a:p>
            <a:r>
              <a:rPr lang="en-US" dirty="0" smtClean="0"/>
              <a:t>Supported ADO.NET Providers</a:t>
            </a:r>
          </a:p>
          <a:p>
            <a:pPr lvl="1"/>
            <a:r>
              <a:rPr lang="en-US" dirty="0"/>
              <a:t>https://msdn.microsoft.com/en-us/data/dd363565.aspx</a:t>
            </a:r>
            <a:endParaRPr lang="en-US" dirty="0" smtClean="0"/>
          </a:p>
          <a:p>
            <a:endParaRPr lang="en-US" dirty="0" smtClean="0"/>
          </a:p>
          <a:p>
            <a:endParaRPr lang="en-US" dirty="0"/>
          </a:p>
        </p:txBody>
      </p:sp>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42217</TotalTime>
  <Words>1078</Words>
  <Application>Microsoft Office PowerPoint</Application>
  <PresentationFormat>Widescreen</PresentationFormat>
  <Paragraphs>240</Paragraphs>
  <Slides>24</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Course Topics</vt:lpstr>
      <vt:lpstr>PowerPoint Presentation</vt:lpstr>
      <vt:lpstr>Module Overview</vt:lpstr>
      <vt:lpstr>PowerPoint Presentation</vt:lpstr>
      <vt:lpstr>What is the Entity 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425</cp:revision>
  <dcterms:created xsi:type="dcterms:W3CDTF">2013-02-15T23:12:42Z</dcterms:created>
  <dcterms:modified xsi:type="dcterms:W3CDTF">2015-01-28T00:48:31Z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