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handoutMasterIdLst>
    <p:handoutMasterId r:id="rId30"/>
  </p:handoutMasterIdLst>
  <p:sldIdLst>
    <p:sldId id="283" r:id="rId5"/>
    <p:sldId id="293" r:id="rId6"/>
    <p:sldId id="299" r:id="rId7"/>
    <p:sldId id="300" r:id="rId8"/>
    <p:sldId id="301" r:id="rId9"/>
    <p:sldId id="302" r:id="rId10"/>
    <p:sldId id="303" r:id="rId11"/>
    <p:sldId id="306" r:id="rId12"/>
    <p:sldId id="307" r:id="rId13"/>
    <p:sldId id="304" r:id="rId14"/>
    <p:sldId id="308" r:id="rId15"/>
    <p:sldId id="305" r:id="rId16"/>
    <p:sldId id="309" r:id="rId17"/>
    <p:sldId id="310" r:id="rId18"/>
    <p:sldId id="311" r:id="rId19"/>
    <p:sldId id="312" r:id="rId20"/>
    <p:sldId id="313" r:id="rId21"/>
    <p:sldId id="314" r:id="rId22"/>
    <p:sldId id="316" r:id="rId23"/>
    <p:sldId id="315" r:id="rId24"/>
    <p:sldId id="317" r:id="rId25"/>
    <p:sldId id="318" r:id="rId26"/>
    <p:sldId id="319" r:id="rId27"/>
    <p:sldId id="29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4F93"/>
    <a:srgbClr val="583F7F"/>
    <a:srgbClr val="694E92"/>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86938" autoAdjust="0"/>
  </p:normalViewPr>
  <p:slideViewPr>
    <p:cSldViewPr snapToGrid="0">
      <p:cViewPr varScale="1">
        <p:scale>
          <a:sx n="69" d="100"/>
          <a:sy n="69" d="100"/>
        </p:scale>
        <p:origin x="708" y="7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4764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8084761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msdn.microsoft.com/en-us/library/system.componentmodel.dataannotations(v=vs.110).aspx"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02 | Beginning Code First</a:t>
            </a:r>
            <a:endParaRPr lang="en-US" dirty="0"/>
          </a:p>
        </p:txBody>
      </p:sp>
      <p:sp>
        <p:nvSpPr>
          <p:cNvPr id="4" name="Subtitle 3"/>
          <p:cNvSpPr>
            <a:spLocks noGrp="1"/>
          </p:cNvSpPr>
          <p:nvPr>
            <p:ph type="subTitle" idx="1"/>
          </p:nvPr>
        </p:nvSpPr>
        <p:spPr/>
        <p:txBody>
          <a:bodyPr/>
          <a:lstStyle/>
          <a:p>
            <a:r>
              <a:rPr lang="en-US" dirty="0" smtClean="0"/>
              <a:t>Adam Tuliper </a:t>
            </a:r>
            <a:r>
              <a:rPr lang="en-US" smtClean="0"/>
              <a:t>| Technical Evangelist</a:t>
            </a:r>
            <a:endParaRPr lang="en-US" dirty="0" smtClean="0"/>
          </a:p>
          <a:p>
            <a:r>
              <a:rPr lang="en-US" dirty="0" smtClean="0"/>
              <a:t>Christopher Harrison | Content Developer</a:t>
            </a:r>
            <a:endParaRPr lang="en-US" dirty="0"/>
          </a:p>
        </p:txBody>
      </p:sp>
    </p:spTree>
    <p:extLst>
      <p:ext uri="{BB962C8B-B14F-4D97-AF65-F5344CB8AC3E}">
        <p14:creationId xmlns:p14="http://schemas.microsoft.com/office/powerpoint/2010/main" val="3183243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Code First conventions</a:t>
            </a:r>
            <a:endParaRPr lang="en-US" dirty="0"/>
          </a:p>
        </p:txBody>
      </p:sp>
      <p:sp>
        <p:nvSpPr>
          <p:cNvPr id="5" name="Content Placeholder 4"/>
          <p:cNvSpPr>
            <a:spLocks noGrp="1"/>
          </p:cNvSpPr>
          <p:nvPr>
            <p:ph sz="quarter" idx="10"/>
          </p:nvPr>
        </p:nvSpPr>
        <p:spPr/>
        <p:txBody>
          <a:bodyPr/>
          <a:lstStyle/>
          <a:p>
            <a:r>
              <a:rPr lang="en-US" dirty="0" smtClean="0"/>
              <a:t>Tables are automatically pluralized</a:t>
            </a:r>
          </a:p>
          <a:p>
            <a:r>
              <a:rPr lang="en-US" dirty="0" smtClean="0"/>
              <a:t>Tables are created in the </a:t>
            </a:r>
            <a:r>
              <a:rPr lang="en-US" dirty="0" err="1" smtClean="0"/>
              <a:t>dbo</a:t>
            </a:r>
            <a:r>
              <a:rPr lang="en-US" dirty="0" smtClean="0"/>
              <a:t> schema</a:t>
            </a:r>
          </a:p>
          <a:p>
            <a:r>
              <a:rPr lang="en-US" dirty="0" smtClean="0"/>
              <a:t>ID property is created as the primary key</a:t>
            </a:r>
            <a:endParaRPr lang="en-US" b="1" dirty="0" smtClean="0"/>
          </a:p>
          <a:p>
            <a:pPr lvl="1"/>
            <a:r>
              <a:rPr lang="en-US" dirty="0" smtClean="0"/>
              <a:t>Identity or auto-count column</a:t>
            </a:r>
          </a:p>
        </p:txBody>
      </p:sp>
    </p:spTree>
    <p:extLst>
      <p:ext uri="{BB962C8B-B14F-4D97-AF65-F5344CB8AC3E}">
        <p14:creationId xmlns:p14="http://schemas.microsoft.com/office/powerpoint/2010/main" val="23139016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creation</a:t>
            </a:r>
            <a:endParaRPr lang="en-US" dirty="0"/>
          </a:p>
        </p:txBody>
      </p:sp>
      <p:sp>
        <p:nvSpPr>
          <p:cNvPr id="3" name="Content Placeholder 2"/>
          <p:cNvSpPr>
            <a:spLocks noGrp="1"/>
          </p:cNvSpPr>
          <p:nvPr>
            <p:ph sz="quarter" idx="10"/>
          </p:nvPr>
        </p:nvSpPr>
        <p:spPr/>
        <p:txBody>
          <a:bodyPr/>
          <a:lstStyle/>
          <a:p>
            <a:r>
              <a:rPr lang="en-US" dirty="0" err="1" smtClean="0"/>
              <a:t>TableAttribute</a:t>
            </a:r>
            <a:endParaRPr lang="en-US" dirty="0" smtClean="0"/>
          </a:p>
          <a:p>
            <a:pPr lvl="1"/>
            <a:r>
              <a:rPr lang="en-US" dirty="0" smtClean="0"/>
              <a:t>Schema</a:t>
            </a:r>
          </a:p>
          <a:p>
            <a:pPr lvl="1"/>
            <a:r>
              <a:rPr lang="en-US" dirty="0" smtClean="0"/>
              <a:t>Name</a:t>
            </a:r>
          </a:p>
          <a:p>
            <a:r>
              <a:rPr lang="en-US" dirty="0" err="1" smtClean="0"/>
              <a:t>ColumnAttribute</a:t>
            </a:r>
            <a:endParaRPr lang="en-US" dirty="0" smtClean="0"/>
          </a:p>
          <a:p>
            <a:pPr lvl="1"/>
            <a:r>
              <a:rPr lang="en-US" dirty="0" smtClean="0"/>
              <a:t>Name</a:t>
            </a:r>
          </a:p>
        </p:txBody>
      </p:sp>
    </p:spTree>
    <p:extLst>
      <p:ext uri="{BB962C8B-B14F-4D97-AF65-F5344CB8AC3E}">
        <p14:creationId xmlns:p14="http://schemas.microsoft.com/office/powerpoint/2010/main" val="33315815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sz="quarter" idx="10"/>
          </p:nvPr>
        </p:nvSpPr>
        <p:spPr/>
        <p:txBody>
          <a:bodyPr/>
          <a:lstStyle/>
          <a:p>
            <a:r>
              <a:rPr lang="en-US" dirty="0" err="1" smtClean="0"/>
              <a:t>Nullable</a:t>
            </a:r>
            <a:r>
              <a:rPr lang="en-US" dirty="0" smtClean="0"/>
              <a:t> </a:t>
            </a:r>
            <a:r>
              <a:rPr lang="en-US" dirty="0" err="1" smtClean="0"/>
              <a:t>nvarchar</a:t>
            </a:r>
            <a:r>
              <a:rPr lang="en-US" dirty="0" smtClean="0"/>
              <a:t>(max) is the default</a:t>
            </a:r>
          </a:p>
          <a:p>
            <a:endParaRPr lang="en-US" dirty="0" smtClean="0"/>
          </a:p>
          <a:p>
            <a:r>
              <a:rPr lang="en-US" dirty="0" smtClean="0"/>
              <a:t>Attributes</a:t>
            </a:r>
          </a:p>
          <a:p>
            <a:pPr lvl="1"/>
            <a:r>
              <a:rPr lang="en-US" dirty="0" err="1" smtClean="0"/>
              <a:t>StringLengthAttribute</a:t>
            </a:r>
            <a:endParaRPr lang="en-US" dirty="0" smtClean="0"/>
          </a:p>
          <a:p>
            <a:pPr lvl="2"/>
            <a:r>
              <a:rPr lang="en-US" dirty="0" err="1" smtClean="0"/>
              <a:t>MaximumLength</a:t>
            </a:r>
            <a:endParaRPr lang="en-US" dirty="0" smtClean="0"/>
          </a:p>
          <a:p>
            <a:pPr lvl="2"/>
            <a:r>
              <a:rPr lang="en-US" dirty="0" err="1" smtClean="0"/>
              <a:t>MinimumLength</a:t>
            </a:r>
            <a:endParaRPr lang="en-US" dirty="0"/>
          </a:p>
          <a:p>
            <a:pPr lvl="1"/>
            <a:r>
              <a:rPr lang="en-US" dirty="0" err="1" smtClean="0"/>
              <a:t>RequiredAttribute</a:t>
            </a:r>
            <a:endParaRPr lang="en-US" dirty="0" smtClean="0"/>
          </a:p>
        </p:txBody>
      </p:sp>
    </p:spTree>
    <p:extLst>
      <p:ext uri="{BB962C8B-B14F-4D97-AF65-F5344CB8AC3E}">
        <p14:creationId xmlns:p14="http://schemas.microsoft.com/office/powerpoint/2010/main" val="160486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a:t>
            </a:r>
            <a:endParaRPr lang="en-US" dirty="0"/>
          </a:p>
        </p:txBody>
      </p:sp>
      <p:sp>
        <p:nvSpPr>
          <p:cNvPr id="3" name="Content Placeholder 2"/>
          <p:cNvSpPr>
            <a:spLocks noGrp="1"/>
          </p:cNvSpPr>
          <p:nvPr>
            <p:ph sz="quarter" idx="10"/>
          </p:nvPr>
        </p:nvSpPr>
        <p:spPr/>
        <p:txBody>
          <a:bodyPr/>
          <a:lstStyle/>
          <a:p>
            <a:r>
              <a:rPr lang="en-US" dirty="0" smtClean="0"/>
              <a:t>SQL data type is mapped to .NET data type</a:t>
            </a:r>
          </a:p>
          <a:p>
            <a:pPr lvl="1"/>
            <a:r>
              <a:rPr lang="en-US" dirty="0" smtClean="0"/>
              <a:t>long becomes </a:t>
            </a:r>
            <a:r>
              <a:rPr lang="en-US" dirty="0" err="1" smtClean="0"/>
              <a:t>BigInt</a:t>
            </a:r>
            <a:endParaRPr lang="en-US" dirty="0" smtClean="0"/>
          </a:p>
          <a:p>
            <a:endParaRPr lang="en-US" dirty="0"/>
          </a:p>
          <a:p>
            <a:r>
              <a:rPr lang="en-US" dirty="0" err="1" smtClean="0"/>
              <a:t>RangeAttribute</a:t>
            </a:r>
            <a:endParaRPr lang="en-US" dirty="0" smtClean="0"/>
          </a:p>
          <a:p>
            <a:pPr lvl="1"/>
            <a:r>
              <a:rPr lang="en-US" dirty="0" smtClean="0"/>
              <a:t>Maximum</a:t>
            </a:r>
          </a:p>
          <a:p>
            <a:pPr lvl="1"/>
            <a:r>
              <a:rPr lang="en-US" dirty="0" smtClean="0"/>
              <a:t>Minimum</a:t>
            </a:r>
            <a:endParaRPr lang="en-US" dirty="0"/>
          </a:p>
        </p:txBody>
      </p:sp>
    </p:spTree>
    <p:extLst>
      <p:ext uri="{BB962C8B-B14F-4D97-AF65-F5344CB8AC3E}">
        <p14:creationId xmlns:p14="http://schemas.microsoft.com/office/powerpoint/2010/main" val="187622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types and </a:t>
            </a:r>
            <a:r>
              <a:rPr lang="en-US" dirty="0" err="1" smtClean="0"/>
              <a:t>nullability</a:t>
            </a:r>
            <a:endParaRPr lang="en-US" dirty="0"/>
          </a:p>
        </p:txBody>
      </p:sp>
      <p:sp>
        <p:nvSpPr>
          <p:cNvPr id="3" name="Content Placeholder 2"/>
          <p:cNvSpPr>
            <a:spLocks noGrp="1"/>
          </p:cNvSpPr>
          <p:nvPr>
            <p:ph sz="quarter" idx="10"/>
          </p:nvPr>
        </p:nvSpPr>
        <p:spPr/>
        <p:txBody>
          <a:bodyPr/>
          <a:lstStyle/>
          <a:p>
            <a:r>
              <a:rPr lang="en-US" dirty="0" smtClean="0"/>
              <a:t>Dates and numbers are value types in .NET</a:t>
            </a:r>
          </a:p>
          <a:p>
            <a:endParaRPr lang="en-US" dirty="0" smtClean="0"/>
          </a:p>
          <a:p>
            <a:r>
              <a:rPr lang="en-US" dirty="0" smtClean="0"/>
              <a:t>Value type properties must be marked as </a:t>
            </a:r>
            <a:r>
              <a:rPr lang="en-US" dirty="0" err="1" smtClean="0"/>
              <a:t>nullable</a:t>
            </a:r>
            <a:endParaRPr lang="en-US" dirty="0" smtClean="0"/>
          </a:p>
          <a:p>
            <a:pPr lvl="1"/>
            <a:r>
              <a:rPr lang="en-US" dirty="0" err="1" smtClean="0"/>
              <a:t>Nullable</a:t>
            </a:r>
            <a:r>
              <a:rPr lang="en-US" dirty="0" smtClean="0"/>
              <a:t>&lt;T&gt;</a:t>
            </a:r>
          </a:p>
          <a:p>
            <a:pPr lvl="1"/>
            <a:r>
              <a:rPr lang="en-US" dirty="0" smtClean="0"/>
              <a:t>type?</a:t>
            </a:r>
            <a:endParaRPr lang="en-US" dirty="0"/>
          </a:p>
        </p:txBody>
      </p:sp>
    </p:spTree>
    <p:extLst>
      <p:ext uri="{BB962C8B-B14F-4D97-AF65-F5344CB8AC3E}">
        <p14:creationId xmlns:p14="http://schemas.microsoft.com/office/powerpoint/2010/main" val="92054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Attributes and database </a:t>
            </a:r>
            <a:r>
              <a:rPr lang="en-US" dirty="0" smtClean="0"/>
              <a:t>control</a:t>
            </a:r>
            <a:br>
              <a:rPr lang="en-US" dirty="0" smtClean="0"/>
            </a:br>
            <a:r>
              <a:rPr lang="en-US" dirty="0" smtClean="0"/>
              <a:t/>
            </a:r>
            <a:br>
              <a:rPr lang="en-US" dirty="0" smtClean="0"/>
            </a:br>
            <a:r>
              <a:rPr lang="en-US" dirty="0" smtClean="0">
                <a:solidFill>
                  <a:srgbClr val="FF0000"/>
                </a:solidFill>
              </a:rPr>
              <a:t>(warning... This demo is going to fail. Well, sort of.)</a:t>
            </a:r>
            <a:endParaRPr lang="en-US" dirty="0">
              <a:solidFill>
                <a:srgbClr val="FF0000"/>
              </a:solidFill>
            </a:endParaRPr>
          </a:p>
        </p:txBody>
      </p:sp>
    </p:spTree>
    <p:extLst>
      <p:ext uri="{BB962C8B-B14F-4D97-AF65-F5344CB8AC3E}">
        <p14:creationId xmlns:p14="http://schemas.microsoft.com/office/powerpoint/2010/main" val="40304439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Creating the Data Context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456375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the Data Context</a:t>
            </a:r>
            <a:endParaRPr lang="en-US" dirty="0"/>
          </a:p>
        </p:txBody>
      </p:sp>
      <p:sp>
        <p:nvSpPr>
          <p:cNvPr id="5" name="Content Placeholder 4"/>
          <p:cNvSpPr>
            <a:spLocks noGrp="1"/>
          </p:cNvSpPr>
          <p:nvPr>
            <p:ph sz="quarter" idx="10"/>
          </p:nvPr>
        </p:nvSpPr>
        <p:spPr/>
        <p:txBody>
          <a:bodyPr/>
          <a:lstStyle/>
          <a:p>
            <a:r>
              <a:rPr lang="en-US" dirty="0" smtClean="0"/>
              <a:t>Just like creating a normal class</a:t>
            </a:r>
          </a:p>
          <a:p>
            <a:pPr lvl="1"/>
            <a:r>
              <a:rPr lang="en-US" dirty="0" smtClean="0"/>
              <a:t>It's like it's called Code First </a:t>
            </a:r>
            <a:r>
              <a:rPr lang="en-US" dirty="0" smtClean="0">
                <a:sym typeface="Wingdings" panose="05000000000000000000" pitchFamily="2" charset="2"/>
              </a:rPr>
              <a:t></a:t>
            </a:r>
          </a:p>
          <a:p>
            <a:pPr marL="0" indent="0">
              <a:buNone/>
            </a:pPr>
            <a:endParaRPr lang="en-US" dirty="0">
              <a:sym typeface="Wingdings" panose="05000000000000000000" pitchFamily="2" charset="2"/>
            </a:endParaRPr>
          </a:p>
          <a:p>
            <a:endParaRPr lang="en-US" dirty="0"/>
          </a:p>
        </p:txBody>
      </p:sp>
      <p:sp>
        <p:nvSpPr>
          <p:cNvPr id="2" name="TextBox 1"/>
          <p:cNvSpPr txBox="1"/>
          <p:nvPr/>
        </p:nvSpPr>
        <p:spPr>
          <a:xfrm>
            <a:off x="773093" y="3532908"/>
            <a:ext cx="10737273" cy="2062103"/>
          </a:xfrm>
          <a:prstGeom prst="rect">
            <a:avLst/>
          </a:prstGeom>
          <a:noFill/>
        </p:spPr>
        <p:txBody>
          <a:bodyPr wrap="square" rtlCol="0">
            <a:spAutoFit/>
          </a:bodyPr>
          <a:lstStyle/>
          <a:p>
            <a:r>
              <a:rPr lang="en-US" sz="3200">
                <a:solidFill>
                  <a:srgbClr val="0000FF"/>
                </a:solidFill>
                <a:highlight>
                  <a:srgbClr val="FFFFFF"/>
                </a:highlight>
                <a:latin typeface="Consolas" panose="020B0609020204030204" pitchFamily="49" charset="0"/>
              </a:rPr>
              <a:t>public</a:t>
            </a:r>
            <a:r>
              <a:rPr lang="en-US" sz="3200">
                <a:solidFill>
                  <a:srgbClr val="000000"/>
                </a:solidFill>
                <a:highlight>
                  <a:srgbClr val="FFFFFF"/>
                </a:highlight>
                <a:latin typeface="Consolas" panose="020B0609020204030204" pitchFamily="49" charset="0"/>
              </a:rPr>
              <a:t> </a:t>
            </a:r>
            <a:r>
              <a:rPr lang="en-US" sz="3200">
                <a:solidFill>
                  <a:srgbClr val="0000FF"/>
                </a:solidFill>
                <a:highlight>
                  <a:srgbClr val="FFFFFF"/>
                </a:highlight>
                <a:latin typeface="Consolas" panose="020B0609020204030204" pitchFamily="49" charset="0"/>
              </a:rPr>
              <a:t>class</a:t>
            </a:r>
            <a:r>
              <a:rPr lang="en-US" sz="3200">
                <a:solidFill>
                  <a:srgbClr val="000000"/>
                </a:solidFill>
                <a:highlight>
                  <a:srgbClr val="FFFFFF"/>
                </a:highlight>
                <a:latin typeface="Consolas" panose="020B0609020204030204" pitchFamily="49" charset="0"/>
              </a:rPr>
              <a:t> </a:t>
            </a:r>
            <a:r>
              <a:rPr lang="en-US" sz="3200">
                <a:solidFill>
                  <a:srgbClr val="2B91AF"/>
                </a:solidFill>
                <a:highlight>
                  <a:srgbClr val="FFFFFF"/>
                </a:highlight>
                <a:latin typeface="Consolas" panose="020B0609020204030204" pitchFamily="49" charset="0"/>
              </a:rPr>
              <a:t>MusicStoreDbContext</a:t>
            </a:r>
            <a:r>
              <a:rPr lang="en-US" sz="3200">
                <a:solidFill>
                  <a:srgbClr val="000000"/>
                </a:solidFill>
                <a:highlight>
                  <a:srgbClr val="FFFFFF"/>
                </a:highlight>
                <a:latin typeface="Consolas" panose="020B0609020204030204" pitchFamily="49" charset="0"/>
              </a:rPr>
              <a:t> : </a:t>
            </a:r>
            <a:r>
              <a:rPr lang="en-US" sz="3200">
                <a:solidFill>
                  <a:srgbClr val="2B91AF"/>
                </a:solidFill>
                <a:highlight>
                  <a:srgbClr val="FFFFFF"/>
                </a:highlight>
                <a:latin typeface="Consolas" panose="020B0609020204030204" pitchFamily="49" charset="0"/>
              </a:rPr>
              <a:t>DbContext</a:t>
            </a:r>
          </a:p>
          <a:p>
            <a:r>
              <a:rPr lang="en-US" sz="3200">
                <a:solidFill>
                  <a:srgbClr val="000000"/>
                </a:solidFill>
                <a:highlight>
                  <a:srgbClr val="FFFFFF"/>
                </a:highlight>
                <a:latin typeface="Consolas" panose="020B0609020204030204" pitchFamily="49" charset="0"/>
              </a:rPr>
              <a:t>{</a:t>
            </a:r>
          </a:p>
          <a:p>
            <a:r>
              <a:rPr lang="en-US" sz="3200">
                <a:solidFill>
                  <a:srgbClr val="0000FF"/>
                </a:solidFill>
                <a:highlight>
                  <a:srgbClr val="FFFFFF"/>
                </a:highlight>
                <a:latin typeface="Consolas" panose="020B0609020204030204" pitchFamily="49" charset="0"/>
              </a:rPr>
              <a:t>   public</a:t>
            </a:r>
            <a:r>
              <a:rPr lang="en-US" sz="3200">
                <a:solidFill>
                  <a:srgbClr val="000000"/>
                </a:solidFill>
                <a:highlight>
                  <a:srgbClr val="FFFFFF"/>
                </a:highlight>
                <a:latin typeface="Consolas" panose="020B0609020204030204" pitchFamily="49" charset="0"/>
              </a:rPr>
              <a:t> </a:t>
            </a:r>
            <a:r>
              <a:rPr lang="en-US" sz="3200">
                <a:solidFill>
                  <a:srgbClr val="2B91AF"/>
                </a:solidFill>
                <a:highlight>
                  <a:srgbClr val="FFFFFF"/>
                </a:highlight>
                <a:latin typeface="Consolas" panose="020B0609020204030204" pitchFamily="49" charset="0"/>
              </a:rPr>
              <a:t>DbSet</a:t>
            </a:r>
            <a:r>
              <a:rPr lang="en-US" sz="3200">
                <a:solidFill>
                  <a:srgbClr val="000000"/>
                </a:solidFill>
                <a:highlight>
                  <a:srgbClr val="FFFFFF"/>
                </a:highlight>
                <a:latin typeface="Consolas" panose="020B0609020204030204" pitchFamily="49" charset="0"/>
              </a:rPr>
              <a:t>&lt;</a:t>
            </a:r>
            <a:r>
              <a:rPr lang="en-US" sz="3200">
                <a:solidFill>
                  <a:srgbClr val="2B91AF"/>
                </a:solidFill>
                <a:highlight>
                  <a:srgbClr val="FFFFFF"/>
                </a:highlight>
                <a:latin typeface="Consolas" panose="020B0609020204030204" pitchFamily="49" charset="0"/>
              </a:rPr>
              <a:t>Artist</a:t>
            </a:r>
            <a:r>
              <a:rPr lang="en-US" sz="3200">
                <a:solidFill>
                  <a:srgbClr val="000000"/>
                </a:solidFill>
                <a:highlight>
                  <a:srgbClr val="FFFFFF"/>
                </a:highlight>
                <a:latin typeface="Consolas" panose="020B0609020204030204" pitchFamily="49" charset="0"/>
              </a:rPr>
              <a:t>&gt; Artists { </a:t>
            </a:r>
            <a:r>
              <a:rPr lang="en-US" sz="3200">
                <a:solidFill>
                  <a:srgbClr val="0000FF"/>
                </a:solidFill>
                <a:highlight>
                  <a:srgbClr val="FFFFFF"/>
                </a:highlight>
                <a:latin typeface="Consolas" panose="020B0609020204030204" pitchFamily="49" charset="0"/>
              </a:rPr>
              <a:t>get</a:t>
            </a:r>
            <a:r>
              <a:rPr lang="en-US" sz="3200">
                <a:solidFill>
                  <a:srgbClr val="000000"/>
                </a:solidFill>
                <a:highlight>
                  <a:srgbClr val="FFFFFF"/>
                </a:highlight>
                <a:latin typeface="Consolas" panose="020B0609020204030204" pitchFamily="49" charset="0"/>
              </a:rPr>
              <a:t>; </a:t>
            </a:r>
            <a:r>
              <a:rPr lang="en-US" sz="3200">
                <a:solidFill>
                  <a:srgbClr val="0000FF"/>
                </a:solidFill>
                <a:highlight>
                  <a:srgbClr val="FFFFFF"/>
                </a:highlight>
                <a:latin typeface="Consolas" panose="020B0609020204030204" pitchFamily="49" charset="0"/>
              </a:rPr>
              <a:t>set</a:t>
            </a:r>
            <a:r>
              <a:rPr lang="en-US" sz="3200">
                <a:solidFill>
                  <a:srgbClr val="000000"/>
                </a:solidFill>
                <a:highlight>
                  <a:srgbClr val="FFFFFF"/>
                </a:highlight>
                <a:latin typeface="Consolas" panose="020B0609020204030204" pitchFamily="49" charset="0"/>
              </a:rPr>
              <a:t>; }</a:t>
            </a:r>
          </a:p>
          <a:p>
            <a:r>
              <a:rPr lang="en-US" sz="3200">
                <a:solidFill>
                  <a:srgbClr val="000000"/>
                </a:solidFill>
                <a:highlight>
                  <a:srgbClr val="FFFFFF"/>
                </a:highlight>
                <a:latin typeface="Consolas" panose="020B0609020204030204" pitchFamily="49" charset="0"/>
              </a:rPr>
              <a:t>}</a:t>
            </a:r>
            <a:endParaRPr lang="en-US" sz="3200" dirty="0">
              <a:sym typeface="Wingdings" panose="05000000000000000000" pitchFamily="2" charset="2"/>
            </a:endParaRPr>
          </a:p>
        </p:txBody>
      </p:sp>
    </p:spTree>
    <p:extLst>
      <p:ext uri="{BB962C8B-B14F-4D97-AF65-F5344CB8AC3E}">
        <p14:creationId xmlns:p14="http://schemas.microsoft.com/office/powerpoint/2010/main" val="3189820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the </a:t>
            </a:r>
            <a:r>
              <a:rPr lang="en-US" dirty="0" err="1" smtClean="0"/>
              <a:t>DbContext</a:t>
            </a:r>
            <a:endParaRPr lang="en-US" dirty="0"/>
          </a:p>
        </p:txBody>
      </p:sp>
    </p:spTree>
    <p:extLst>
      <p:ext uri="{BB962C8B-B14F-4D97-AF65-F5344CB8AC3E}">
        <p14:creationId xmlns:p14="http://schemas.microsoft.com/office/powerpoint/2010/main" val="22691170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Find() method</a:t>
            </a:r>
            <a:endParaRPr lang="en-US" dirty="0"/>
          </a:p>
        </p:txBody>
      </p:sp>
      <p:sp>
        <p:nvSpPr>
          <p:cNvPr id="4" name="Content Placeholder 3"/>
          <p:cNvSpPr>
            <a:spLocks noGrp="1"/>
          </p:cNvSpPr>
          <p:nvPr>
            <p:ph sz="quarter" idx="10"/>
          </p:nvPr>
        </p:nvSpPr>
        <p:spPr/>
        <p:txBody>
          <a:bodyPr/>
          <a:lstStyle/>
          <a:p>
            <a:r>
              <a:rPr lang="en-US" dirty="0" smtClean="0"/>
              <a:t>Regardless of the data type you're going to need to look the object up by its key</a:t>
            </a:r>
          </a:p>
          <a:p>
            <a:r>
              <a:rPr lang="en-US" dirty="0" smtClean="0"/>
              <a:t>Rewriting that code over and over again becomes tedious</a:t>
            </a:r>
          </a:p>
          <a:p>
            <a:r>
              <a:rPr lang="en-US" dirty="0" smtClean="0"/>
              <a:t>The Find method will do that for you</a:t>
            </a:r>
          </a:p>
          <a:p>
            <a:r>
              <a:rPr lang="en-US" dirty="0" smtClean="0"/>
              <a:t>Accepts a parameter that maps to the key</a:t>
            </a:r>
          </a:p>
          <a:p>
            <a:r>
              <a:rPr lang="en-US" dirty="0" smtClean="0"/>
              <a:t>Returns the object if it's found</a:t>
            </a:r>
          </a:p>
          <a:p>
            <a:r>
              <a:rPr lang="en-US" dirty="0" smtClean="0"/>
              <a:t>Returns null if it isn't</a:t>
            </a:r>
            <a:endParaRPr lang="en-US" dirty="0"/>
          </a:p>
        </p:txBody>
      </p:sp>
    </p:spTree>
    <p:extLst>
      <p:ext uri="{BB962C8B-B14F-4D97-AF65-F5344CB8AC3E}">
        <p14:creationId xmlns:p14="http://schemas.microsoft.com/office/powerpoint/2010/main" val="16778125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lvl="0" fontAlgn="ctr"/>
            <a:r>
              <a:rPr lang="en-US" dirty="0" smtClean="0"/>
              <a:t>Simple Code First</a:t>
            </a:r>
          </a:p>
          <a:p>
            <a:pPr lvl="0" fontAlgn="ctr"/>
            <a:r>
              <a:rPr lang="en-US" dirty="0" smtClean="0"/>
              <a:t>Creating classes</a:t>
            </a:r>
          </a:p>
          <a:p>
            <a:pPr lvl="0" fontAlgn="ctr"/>
            <a:r>
              <a:rPr lang="en-US" dirty="0" smtClean="0"/>
              <a:t>Creating Data Context</a:t>
            </a:r>
          </a:p>
          <a:p>
            <a:pPr lvl="0" fontAlgn="ctr"/>
            <a:r>
              <a:rPr lang="en-US" dirty="0" smtClean="0"/>
              <a:t>Initializing the database</a:t>
            </a:r>
            <a:endParaRPr lang="en-US" dirty="0"/>
          </a:p>
        </p:txBody>
      </p:sp>
      <p:sp>
        <p:nvSpPr>
          <p:cNvPr id="2" name="Title 1"/>
          <p:cNvSpPr>
            <a:spLocks noGrp="1"/>
          </p:cNvSpPr>
          <p:nvPr>
            <p:ph type="title"/>
          </p:nvPr>
        </p:nvSpPr>
        <p:spPr/>
        <p:txBody>
          <a:bodyPr/>
          <a:lstStyle/>
          <a:p>
            <a:r>
              <a:rPr lang="en-US" dirty="0" smtClean="0"/>
              <a:t>Code First</a:t>
            </a:r>
            <a:endParaRPr lang="en-US" dirty="0"/>
          </a:p>
        </p:txBody>
      </p:sp>
    </p:spTree>
    <p:extLst>
      <p:ext uri="{BB962C8B-B14F-4D97-AF65-F5344CB8AC3E}">
        <p14:creationId xmlns:p14="http://schemas.microsoft.com/office/powerpoint/2010/main" val="4107437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repository</a:t>
            </a:r>
            <a:endParaRPr lang="en-US" dirty="0"/>
          </a:p>
        </p:txBody>
      </p:sp>
    </p:spTree>
    <p:extLst>
      <p:ext uri="{BB962C8B-B14F-4D97-AF65-F5344CB8AC3E}">
        <p14:creationId xmlns:p14="http://schemas.microsoft.com/office/powerpoint/2010/main" val="1638234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Initializing the database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484569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Testing requires a known starting state</a:t>
            </a:r>
            <a:endParaRPr lang="en-US" dirty="0"/>
          </a:p>
        </p:txBody>
      </p:sp>
      <p:sp>
        <p:nvSpPr>
          <p:cNvPr id="5" name="Content Placeholder 4"/>
          <p:cNvSpPr>
            <a:spLocks noGrp="1"/>
          </p:cNvSpPr>
          <p:nvPr>
            <p:ph sz="quarter" idx="10"/>
          </p:nvPr>
        </p:nvSpPr>
        <p:spPr/>
        <p:txBody>
          <a:bodyPr/>
          <a:lstStyle/>
          <a:p>
            <a:r>
              <a:rPr lang="en-US" dirty="0" smtClean="0"/>
              <a:t>Entity Framework provides database initializers to create that state</a:t>
            </a:r>
          </a:p>
          <a:p>
            <a:endParaRPr lang="en-US" dirty="0" smtClean="0"/>
          </a:p>
          <a:p>
            <a:r>
              <a:rPr lang="en-US" dirty="0" smtClean="0"/>
              <a:t>Create a class that inherits from the appropriate option</a:t>
            </a:r>
          </a:p>
          <a:p>
            <a:pPr lvl="1"/>
            <a:r>
              <a:rPr lang="en-US" dirty="0" err="1" smtClean="0"/>
              <a:t>CreateDatabaseIfNotExists</a:t>
            </a:r>
            <a:endParaRPr lang="en-US" dirty="0" smtClean="0"/>
          </a:p>
          <a:p>
            <a:pPr lvl="1"/>
            <a:r>
              <a:rPr lang="en-US" dirty="0" err="1" smtClean="0"/>
              <a:t>DropCreateDatabaseWhenModelChanges</a:t>
            </a:r>
            <a:endParaRPr lang="en-US" dirty="0" smtClean="0"/>
          </a:p>
          <a:p>
            <a:pPr lvl="1"/>
            <a:r>
              <a:rPr lang="en-US" dirty="0" err="1" smtClean="0"/>
              <a:t>DropCreateDatabaseAlways</a:t>
            </a:r>
            <a:endParaRPr lang="en-US" dirty="0" smtClean="0"/>
          </a:p>
          <a:p>
            <a:r>
              <a:rPr lang="en-US" dirty="0" smtClean="0"/>
              <a:t>Override the Seed method to create database content</a:t>
            </a:r>
          </a:p>
          <a:p>
            <a:r>
              <a:rPr lang="en-US" dirty="0" smtClean="0"/>
              <a:t>Register the method with </a:t>
            </a:r>
            <a:r>
              <a:rPr lang="en-US" dirty="0" err="1" smtClean="0"/>
              <a:t>Database.SetInitializer</a:t>
            </a:r>
            <a:endParaRPr lang="en-US" dirty="0"/>
          </a:p>
        </p:txBody>
      </p:sp>
    </p:spTree>
    <p:extLst>
      <p:ext uri="{BB962C8B-B14F-4D97-AF65-F5344CB8AC3E}">
        <p14:creationId xmlns:p14="http://schemas.microsoft.com/office/powerpoint/2010/main" val="15045175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Initializing </a:t>
            </a:r>
            <a:r>
              <a:rPr lang="en-US" dirty="0" smtClean="0"/>
              <a:t>the database</a:t>
            </a:r>
            <a:endParaRPr lang="en-US" dirty="0"/>
          </a:p>
        </p:txBody>
      </p:sp>
    </p:spTree>
    <p:extLst>
      <p:ext uri="{BB962C8B-B14F-4D97-AF65-F5344CB8AC3E}">
        <p14:creationId xmlns:p14="http://schemas.microsoft.com/office/powerpoint/2010/main" val="35230958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1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Simple Code First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205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349829" y="1784394"/>
            <a:ext cx="9410699" cy="3416320"/>
          </a:xfrm>
          <a:prstGeom prst="rect">
            <a:avLst/>
          </a:prstGeom>
        </p:spPr>
        <p:txBody>
          <a:bodyPr wrap="square">
            <a:spAutoFit/>
          </a:bodyPr>
          <a:lstStyle/>
          <a:p>
            <a:r>
              <a:rPr lang="en-US" sz="3600" dirty="0">
                <a:solidFill>
                  <a:srgbClr val="0000FF"/>
                </a:solidFill>
                <a:highlight>
                  <a:srgbClr val="FFFFFF"/>
                </a:highlight>
                <a:latin typeface="Consolas" panose="020B0609020204030204" pitchFamily="49" charset="0"/>
              </a:rPr>
              <a:t>public</a:t>
            </a:r>
            <a:r>
              <a:rPr lang="en-US" sz="3600" dirty="0">
                <a:solidFill>
                  <a:srgbClr val="000000"/>
                </a:solidFill>
                <a:highlight>
                  <a:srgbClr val="FFFFFF"/>
                </a:highlight>
                <a:latin typeface="Consolas" panose="020B0609020204030204" pitchFamily="49" charset="0"/>
              </a:rPr>
              <a:t> </a:t>
            </a:r>
            <a:r>
              <a:rPr lang="en-US" sz="3600" dirty="0">
                <a:solidFill>
                  <a:srgbClr val="0000FF"/>
                </a:solidFill>
                <a:highlight>
                  <a:srgbClr val="FFFFFF"/>
                </a:highlight>
                <a:latin typeface="Consolas" panose="020B0609020204030204" pitchFamily="49" charset="0"/>
              </a:rPr>
              <a:t>class</a:t>
            </a:r>
            <a:r>
              <a:rPr lang="en-US" sz="3600" dirty="0">
                <a:solidFill>
                  <a:srgbClr val="000000"/>
                </a:solidFill>
                <a:highlight>
                  <a:srgbClr val="FFFFFF"/>
                </a:highlight>
                <a:latin typeface="Consolas" panose="020B0609020204030204" pitchFamily="49" charset="0"/>
              </a:rPr>
              <a:t> </a:t>
            </a:r>
            <a:r>
              <a:rPr lang="en-US" sz="3600" dirty="0">
                <a:solidFill>
                  <a:srgbClr val="2B91AF"/>
                </a:solidFill>
                <a:highlight>
                  <a:srgbClr val="FFFFFF"/>
                </a:highlight>
                <a:latin typeface="Consolas" panose="020B0609020204030204" pitchFamily="49" charset="0"/>
              </a:rPr>
              <a:t>Artist</a:t>
            </a:r>
          </a:p>
          <a:p>
            <a:r>
              <a:rPr lang="en-US" sz="3600" dirty="0">
                <a:solidFill>
                  <a:srgbClr val="000000"/>
                </a:solidFill>
                <a:highlight>
                  <a:srgbClr val="FFFFFF"/>
                </a:highlight>
                <a:latin typeface="Consolas" panose="020B0609020204030204" pitchFamily="49" charset="0"/>
              </a:rPr>
              <a:t>{</a:t>
            </a:r>
          </a:p>
          <a:p>
            <a:r>
              <a:rPr lang="en-US" sz="3600" dirty="0" smtClean="0">
                <a:solidFill>
                  <a:srgbClr val="0000FF"/>
                </a:solidFill>
                <a:highlight>
                  <a:srgbClr val="FFFFFF"/>
                </a:highlight>
                <a:latin typeface="Consolas" panose="020B0609020204030204" pitchFamily="49" charset="0"/>
              </a:rPr>
              <a:t>   public</a:t>
            </a:r>
            <a:r>
              <a:rPr lang="en-US" sz="3600" dirty="0" smtClean="0">
                <a:solidFill>
                  <a:srgbClr val="000000"/>
                </a:solidFill>
                <a:highlight>
                  <a:srgbClr val="FFFFFF"/>
                </a:highlight>
                <a:latin typeface="Consolas" panose="020B0609020204030204" pitchFamily="49" charset="0"/>
              </a:rPr>
              <a:t> </a:t>
            </a:r>
            <a:r>
              <a:rPr lang="en-US" sz="3600" dirty="0" err="1">
                <a:solidFill>
                  <a:srgbClr val="0000FF"/>
                </a:solidFill>
                <a:highlight>
                  <a:srgbClr val="FFFFFF"/>
                </a:highlight>
                <a:latin typeface="Consolas" panose="020B0609020204030204" pitchFamily="49" charset="0"/>
              </a:rPr>
              <a:t>int</a:t>
            </a:r>
            <a:r>
              <a:rPr lang="en-US" sz="3600" dirty="0">
                <a:solidFill>
                  <a:srgbClr val="000000"/>
                </a:solidFill>
                <a:highlight>
                  <a:srgbClr val="FFFFFF"/>
                </a:highlight>
                <a:latin typeface="Consolas" panose="020B0609020204030204" pitchFamily="49" charset="0"/>
              </a:rPr>
              <a:t> </a:t>
            </a:r>
            <a:r>
              <a:rPr lang="en-US" sz="3600" dirty="0" err="1">
                <a:solidFill>
                  <a:srgbClr val="000000"/>
                </a:solidFill>
                <a:highlight>
                  <a:srgbClr val="FFFFFF"/>
                </a:highlight>
                <a:latin typeface="Consolas" panose="020B0609020204030204" pitchFamily="49" charset="0"/>
              </a:rPr>
              <a:t>ArtistID</a:t>
            </a:r>
            <a:r>
              <a:rPr lang="en-US" sz="3600" dirty="0">
                <a:solidFill>
                  <a:srgbClr val="000000"/>
                </a:solidFill>
                <a:highlight>
                  <a:srgbClr val="FFFFFF"/>
                </a:highlight>
                <a:latin typeface="Consolas" panose="020B0609020204030204" pitchFamily="49" charset="0"/>
              </a:rPr>
              <a:t> { </a:t>
            </a:r>
            <a:r>
              <a:rPr lang="en-US" sz="3600" dirty="0">
                <a:solidFill>
                  <a:srgbClr val="0000FF"/>
                </a:solidFill>
                <a:highlight>
                  <a:srgbClr val="FFFFFF"/>
                </a:highlight>
                <a:latin typeface="Consolas" panose="020B0609020204030204" pitchFamily="49" charset="0"/>
              </a:rPr>
              <a:t>get</a:t>
            </a:r>
            <a:r>
              <a:rPr lang="en-US" sz="3600" dirty="0">
                <a:solidFill>
                  <a:srgbClr val="000000"/>
                </a:solidFill>
                <a:highlight>
                  <a:srgbClr val="FFFFFF"/>
                </a:highlight>
                <a:latin typeface="Consolas" panose="020B0609020204030204" pitchFamily="49" charset="0"/>
              </a:rPr>
              <a:t>; </a:t>
            </a:r>
            <a:r>
              <a:rPr lang="en-US" sz="3600" dirty="0">
                <a:solidFill>
                  <a:srgbClr val="0000FF"/>
                </a:solidFill>
                <a:highlight>
                  <a:srgbClr val="FFFFFF"/>
                </a:highlight>
                <a:latin typeface="Consolas" panose="020B0609020204030204" pitchFamily="49" charset="0"/>
              </a:rPr>
              <a:t>set</a:t>
            </a:r>
            <a:r>
              <a:rPr lang="en-US" sz="3600" dirty="0">
                <a:solidFill>
                  <a:srgbClr val="000000"/>
                </a:solidFill>
                <a:highlight>
                  <a:srgbClr val="FFFFFF"/>
                </a:highlight>
                <a:latin typeface="Consolas" panose="020B0609020204030204" pitchFamily="49" charset="0"/>
              </a:rPr>
              <a:t>; }</a:t>
            </a:r>
          </a:p>
          <a:p>
            <a:r>
              <a:rPr lang="en-US" sz="3600" dirty="0" smtClean="0">
                <a:solidFill>
                  <a:srgbClr val="0000FF"/>
                </a:solidFill>
                <a:highlight>
                  <a:srgbClr val="FFFFFF"/>
                </a:highlight>
                <a:latin typeface="Consolas" panose="020B0609020204030204" pitchFamily="49" charset="0"/>
              </a:rPr>
              <a:t>   public</a:t>
            </a:r>
            <a:r>
              <a:rPr lang="en-US" sz="3600" dirty="0" smtClean="0">
                <a:solidFill>
                  <a:srgbClr val="000000"/>
                </a:solidFill>
                <a:highlight>
                  <a:srgbClr val="FFFFFF"/>
                </a:highlight>
                <a:latin typeface="Consolas" panose="020B0609020204030204" pitchFamily="49" charset="0"/>
              </a:rPr>
              <a:t> </a:t>
            </a:r>
            <a:r>
              <a:rPr lang="en-US" sz="3600" dirty="0">
                <a:solidFill>
                  <a:srgbClr val="0000FF"/>
                </a:solidFill>
                <a:highlight>
                  <a:srgbClr val="FFFFFF"/>
                </a:highlight>
                <a:latin typeface="Consolas" panose="020B0609020204030204" pitchFamily="49" charset="0"/>
              </a:rPr>
              <a:t>string</a:t>
            </a:r>
            <a:r>
              <a:rPr lang="en-US" sz="3600" dirty="0">
                <a:solidFill>
                  <a:srgbClr val="000000"/>
                </a:solidFill>
                <a:highlight>
                  <a:srgbClr val="FFFFFF"/>
                </a:highlight>
                <a:latin typeface="Consolas" panose="020B0609020204030204" pitchFamily="49" charset="0"/>
              </a:rPr>
              <a:t> Name { </a:t>
            </a:r>
            <a:r>
              <a:rPr lang="en-US" sz="3600" dirty="0">
                <a:solidFill>
                  <a:srgbClr val="0000FF"/>
                </a:solidFill>
                <a:highlight>
                  <a:srgbClr val="FFFFFF"/>
                </a:highlight>
                <a:latin typeface="Consolas" panose="020B0609020204030204" pitchFamily="49" charset="0"/>
              </a:rPr>
              <a:t>get</a:t>
            </a:r>
            <a:r>
              <a:rPr lang="en-US" sz="3600" dirty="0">
                <a:solidFill>
                  <a:srgbClr val="000000"/>
                </a:solidFill>
                <a:highlight>
                  <a:srgbClr val="FFFFFF"/>
                </a:highlight>
                <a:latin typeface="Consolas" panose="020B0609020204030204" pitchFamily="49" charset="0"/>
              </a:rPr>
              <a:t>; </a:t>
            </a:r>
            <a:r>
              <a:rPr lang="en-US" sz="3600" dirty="0">
                <a:solidFill>
                  <a:srgbClr val="0000FF"/>
                </a:solidFill>
                <a:highlight>
                  <a:srgbClr val="FFFFFF"/>
                </a:highlight>
                <a:latin typeface="Consolas" panose="020B0609020204030204" pitchFamily="49" charset="0"/>
              </a:rPr>
              <a:t>set</a:t>
            </a:r>
            <a:r>
              <a:rPr lang="en-US" sz="3600" dirty="0">
                <a:solidFill>
                  <a:srgbClr val="000000"/>
                </a:solidFill>
                <a:highlight>
                  <a:srgbClr val="FFFFFF"/>
                </a:highlight>
                <a:latin typeface="Consolas" panose="020B0609020204030204" pitchFamily="49" charset="0"/>
              </a:rPr>
              <a:t>; }</a:t>
            </a:r>
          </a:p>
          <a:p>
            <a:r>
              <a:rPr lang="en-US" sz="3600" dirty="0" smtClean="0">
                <a:solidFill>
                  <a:srgbClr val="0000FF"/>
                </a:solidFill>
                <a:highlight>
                  <a:srgbClr val="FFFFFF"/>
                </a:highlight>
                <a:latin typeface="Consolas" panose="020B0609020204030204" pitchFamily="49" charset="0"/>
              </a:rPr>
              <a:t>   public</a:t>
            </a:r>
            <a:r>
              <a:rPr lang="en-US" sz="3600" dirty="0" smtClean="0">
                <a:solidFill>
                  <a:srgbClr val="000000"/>
                </a:solidFill>
                <a:highlight>
                  <a:srgbClr val="FFFFFF"/>
                </a:highlight>
                <a:latin typeface="Consolas" panose="020B0609020204030204" pitchFamily="49" charset="0"/>
              </a:rPr>
              <a:t> </a:t>
            </a:r>
            <a:r>
              <a:rPr lang="en-US" sz="3600" dirty="0">
                <a:solidFill>
                  <a:srgbClr val="0000FF"/>
                </a:solidFill>
                <a:highlight>
                  <a:srgbClr val="FFFFFF"/>
                </a:highlight>
                <a:latin typeface="Consolas" panose="020B0609020204030204" pitchFamily="49" charset="0"/>
              </a:rPr>
              <a:t>string</a:t>
            </a:r>
            <a:r>
              <a:rPr lang="en-US" sz="3600" dirty="0">
                <a:solidFill>
                  <a:srgbClr val="000000"/>
                </a:solidFill>
                <a:highlight>
                  <a:srgbClr val="FFFFFF"/>
                </a:highlight>
                <a:latin typeface="Consolas" panose="020B0609020204030204" pitchFamily="49" charset="0"/>
              </a:rPr>
              <a:t> Bio { </a:t>
            </a:r>
            <a:r>
              <a:rPr lang="en-US" sz="3600" dirty="0">
                <a:solidFill>
                  <a:srgbClr val="0000FF"/>
                </a:solidFill>
                <a:highlight>
                  <a:srgbClr val="FFFFFF"/>
                </a:highlight>
                <a:latin typeface="Consolas" panose="020B0609020204030204" pitchFamily="49" charset="0"/>
              </a:rPr>
              <a:t>get</a:t>
            </a:r>
            <a:r>
              <a:rPr lang="en-US" sz="3600" dirty="0">
                <a:solidFill>
                  <a:srgbClr val="000000"/>
                </a:solidFill>
                <a:highlight>
                  <a:srgbClr val="FFFFFF"/>
                </a:highlight>
                <a:latin typeface="Consolas" panose="020B0609020204030204" pitchFamily="49" charset="0"/>
              </a:rPr>
              <a:t>; </a:t>
            </a:r>
            <a:r>
              <a:rPr lang="en-US" sz="3600" dirty="0">
                <a:solidFill>
                  <a:srgbClr val="0000FF"/>
                </a:solidFill>
                <a:highlight>
                  <a:srgbClr val="FFFFFF"/>
                </a:highlight>
                <a:latin typeface="Consolas" panose="020B0609020204030204" pitchFamily="49" charset="0"/>
              </a:rPr>
              <a:t>set</a:t>
            </a:r>
            <a:r>
              <a:rPr lang="en-US" sz="3600" dirty="0">
                <a:solidFill>
                  <a:srgbClr val="000000"/>
                </a:solidFill>
                <a:highlight>
                  <a:srgbClr val="FFFFFF"/>
                </a:highlight>
                <a:latin typeface="Consolas" panose="020B0609020204030204" pitchFamily="49" charset="0"/>
              </a:rPr>
              <a:t>; }</a:t>
            </a:r>
          </a:p>
          <a:p>
            <a:r>
              <a:rPr lang="en-US" sz="3600" dirty="0">
                <a:solidFill>
                  <a:srgbClr val="000000"/>
                </a:solidFill>
                <a:highlight>
                  <a:srgbClr val="FFFFFF"/>
                </a:highlight>
                <a:latin typeface="Consolas" panose="020B0609020204030204" pitchFamily="49" charset="0"/>
              </a:rPr>
              <a:t>}</a:t>
            </a:r>
            <a:endParaRPr lang="en-US" sz="3600" dirty="0"/>
          </a:p>
        </p:txBody>
      </p:sp>
    </p:spTree>
    <p:extLst>
      <p:ext uri="{BB962C8B-B14F-4D97-AF65-F5344CB8AC3E}">
        <p14:creationId xmlns:p14="http://schemas.microsoft.com/office/powerpoint/2010/main" val="823653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extBox 1"/>
          <p:cNvSpPr txBox="1"/>
          <p:nvPr/>
        </p:nvSpPr>
        <p:spPr>
          <a:xfrm>
            <a:off x="4076380" y="1734671"/>
            <a:ext cx="4483984" cy="769441"/>
          </a:xfrm>
          <a:prstGeom prst="rect">
            <a:avLst/>
          </a:prstGeom>
          <a:noFill/>
        </p:spPr>
        <p:txBody>
          <a:bodyPr wrap="none" rtlCol="0">
            <a:spAutoFit/>
          </a:bodyPr>
          <a:lstStyle/>
          <a:p>
            <a:r>
              <a:rPr lang="en-US" sz="4400" dirty="0" smtClean="0">
                <a:solidFill>
                  <a:schemeClr val="bg1"/>
                </a:solidFill>
              </a:rPr>
              <a:t>Code first classes…</a:t>
            </a:r>
            <a:endParaRPr lang="en-US" sz="4400" dirty="0">
              <a:solidFill>
                <a:schemeClr val="bg1"/>
              </a:solidFill>
            </a:endParaRPr>
          </a:p>
        </p:txBody>
      </p:sp>
      <p:sp>
        <p:nvSpPr>
          <p:cNvPr id="3" name="TextBox 2"/>
          <p:cNvSpPr txBox="1"/>
          <p:nvPr/>
        </p:nvSpPr>
        <p:spPr>
          <a:xfrm>
            <a:off x="4517719" y="4205728"/>
            <a:ext cx="3601307" cy="769441"/>
          </a:xfrm>
          <a:prstGeom prst="rect">
            <a:avLst/>
          </a:prstGeom>
          <a:noFill/>
        </p:spPr>
        <p:txBody>
          <a:bodyPr wrap="none" rtlCol="0">
            <a:spAutoFit/>
          </a:bodyPr>
          <a:lstStyle/>
          <a:p>
            <a:r>
              <a:rPr lang="en-US" sz="4400" dirty="0" smtClean="0">
                <a:solidFill>
                  <a:schemeClr val="bg1"/>
                </a:solidFill>
              </a:rPr>
              <a:t>are just classes</a:t>
            </a:r>
            <a:endParaRPr lang="en-US" sz="4400" dirty="0">
              <a:solidFill>
                <a:schemeClr val="bg1"/>
              </a:solidFill>
            </a:endParaRPr>
          </a:p>
        </p:txBody>
      </p:sp>
    </p:spTree>
    <p:extLst>
      <p:ext uri="{BB962C8B-B14F-4D97-AF65-F5344CB8AC3E}">
        <p14:creationId xmlns:p14="http://schemas.microsoft.com/office/powerpoint/2010/main" val="324410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first class design tips</a:t>
            </a:r>
            <a:endParaRPr lang="en-US" dirty="0"/>
          </a:p>
        </p:txBody>
      </p:sp>
      <p:sp>
        <p:nvSpPr>
          <p:cNvPr id="3" name="Content Placeholder 2"/>
          <p:cNvSpPr>
            <a:spLocks noGrp="1"/>
          </p:cNvSpPr>
          <p:nvPr>
            <p:ph sz="quarter" idx="10"/>
          </p:nvPr>
        </p:nvSpPr>
        <p:spPr/>
        <p:txBody>
          <a:bodyPr/>
          <a:lstStyle/>
          <a:p>
            <a:r>
              <a:rPr lang="en-US" dirty="0" smtClean="0"/>
              <a:t>Just design your classes the way you typically would</a:t>
            </a:r>
          </a:p>
          <a:p>
            <a:pPr lvl="1"/>
            <a:r>
              <a:rPr lang="en-US" dirty="0" smtClean="0"/>
              <a:t>(for the most part)</a:t>
            </a:r>
          </a:p>
          <a:p>
            <a:r>
              <a:rPr lang="en-US" dirty="0" smtClean="0"/>
              <a:t>Use standard conventions</a:t>
            </a:r>
          </a:p>
          <a:p>
            <a:pPr lvl="1"/>
            <a:r>
              <a:rPr lang="en-US" dirty="0" smtClean="0"/>
              <a:t>ID for the ID</a:t>
            </a:r>
          </a:p>
          <a:p>
            <a:r>
              <a:rPr lang="en-US" dirty="0" smtClean="0"/>
              <a:t>You can still control the database</a:t>
            </a:r>
          </a:p>
          <a:p>
            <a:pPr lvl="1"/>
            <a:r>
              <a:rPr lang="en-US" dirty="0" smtClean="0"/>
              <a:t>Attributes</a:t>
            </a:r>
          </a:p>
          <a:p>
            <a:pPr lvl="1"/>
            <a:r>
              <a:rPr lang="en-US" dirty="0" smtClean="0"/>
              <a:t>Fluent API</a:t>
            </a:r>
            <a:endParaRPr lang="en-US" dirty="0"/>
          </a:p>
        </p:txBody>
      </p:sp>
    </p:spTree>
    <p:extLst>
      <p:ext uri="{BB962C8B-B14F-4D97-AF65-F5344CB8AC3E}">
        <p14:creationId xmlns:p14="http://schemas.microsoft.com/office/powerpoint/2010/main" val="922534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Creating classes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906913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what about my database?</a:t>
            </a:r>
            <a:endParaRPr lang="en-US" dirty="0"/>
          </a:p>
        </p:txBody>
      </p:sp>
      <p:sp>
        <p:nvSpPr>
          <p:cNvPr id="3" name="Content Placeholder 2"/>
          <p:cNvSpPr>
            <a:spLocks noGrp="1"/>
          </p:cNvSpPr>
          <p:nvPr>
            <p:ph sz="quarter" idx="10"/>
          </p:nvPr>
        </p:nvSpPr>
        <p:spPr/>
        <p:txBody>
          <a:bodyPr/>
          <a:lstStyle/>
          <a:p>
            <a:r>
              <a:rPr lang="en-US" dirty="0" smtClean="0"/>
              <a:t>Code First often does the right thing</a:t>
            </a:r>
          </a:p>
          <a:p>
            <a:r>
              <a:rPr lang="en-US" dirty="0" smtClean="0"/>
              <a:t>But it does need a little guidance</a:t>
            </a:r>
          </a:p>
          <a:p>
            <a:endParaRPr lang="en-US" dirty="0"/>
          </a:p>
          <a:p>
            <a:r>
              <a:rPr lang="en-US" dirty="0" smtClean="0"/>
              <a:t>For example, strings become </a:t>
            </a:r>
            <a:r>
              <a:rPr lang="en-US" dirty="0" err="1" smtClean="0"/>
              <a:t>nvarchar</a:t>
            </a:r>
            <a:r>
              <a:rPr lang="en-US" dirty="0" smtClean="0"/>
              <a:t>(max)</a:t>
            </a:r>
            <a:endParaRPr lang="en-US" dirty="0"/>
          </a:p>
        </p:txBody>
      </p:sp>
    </p:spTree>
    <p:extLst>
      <p:ext uri="{BB962C8B-B14F-4D97-AF65-F5344CB8AC3E}">
        <p14:creationId xmlns:p14="http://schemas.microsoft.com/office/powerpoint/2010/main" val="40658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database control</a:t>
            </a:r>
            <a:endParaRPr lang="en-US" dirty="0"/>
          </a:p>
        </p:txBody>
      </p:sp>
      <p:sp>
        <p:nvSpPr>
          <p:cNvPr id="3" name="Content Placeholder 2"/>
          <p:cNvSpPr>
            <a:spLocks noGrp="1"/>
          </p:cNvSpPr>
          <p:nvPr>
            <p:ph sz="quarter" idx="10"/>
          </p:nvPr>
        </p:nvSpPr>
        <p:spPr/>
        <p:txBody>
          <a:bodyPr/>
          <a:lstStyle/>
          <a:p>
            <a:r>
              <a:rPr lang="en-US" dirty="0" smtClean="0"/>
              <a:t>Data annotations can be used to provide additional context</a:t>
            </a:r>
          </a:p>
          <a:p>
            <a:pPr lvl="1"/>
            <a:r>
              <a:rPr lang="en-US" dirty="0" err="1" smtClean="0"/>
              <a:t>System.ComponentModel.DataAnnotations</a:t>
            </a:r>
            <a:endParaRPr lang="en-US" dirty="0" smtClean="0"/>
          </a:p>
          <a:p>
            <a:pPr lvl="1"/>
            <a:r>
              <a:rPr lang="en-US" dirty="0">
                <a:hlinkClick r:id="rId2"/>
              </a:rPr>
              <a:t>https://msdn.microsoft.com/en-us/library/system.componentmodel.dataannotations(v=vs.110).</a:t>
            </a:r>
            <a:r>
              <a:rPr lang="en-US" dirty="0" smtClean="0">
                <a:hlinkClick r:id="rId2"/>
              </a:rPr>
              <a:t>aspx</a:t>
            </a:r>
            <a:endParaRPr lang="en-US" dirty="0" smtClean="0"/>
          </a:p>
          <a:p>
            <a:endParaRPr lang="en-US" dirty="0"/>
          </a:p>
          <a:p>
            <a:r>
              <a:rPr lang="en-US" dirty="0" smtClean="0"/>
              <a:t>Not specific to Entity Framework</a:t>
            </a:r>
          </a:p>
          <a:p>
            <a:pPr lvl="1"/>
            <a:r>
              <a:rPr lang="en-US" dirty="0" smtClean="0"/>
              <a:t>Used by several other platforms, including MVC</a:t>
            </a:r>
            <a:endParaRPr lang="en-US" dirty="0"/>
          </a:p>
        </p:txBody>
      </p:sp>
    </p:spTree>
    <p:extLst>
      <p:ext uri="{BB962C8B-B14F-4D97-AF65-F5344CB8AC3E}">
        <p14:creationId xmlns:p14="http://schemas.microsoft.com/office/powerpoint/2010/main" val="66712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0785A4C7-B234-45E3-92B4-D7E0909F8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239b4775-11ac-4188-ac69-b5b775bb2155"/>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4765</TotalTime>
  <Words>410</Words>
  <Application>Microsoft Office PowerPoint</Application>
  <PresentationFormat>Widescreen</PresentationFormat>
  <Paragraphs>101</Paragraphs>
  <Slides>24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Consolas</vt:lpstr>
      <vt:lpstr>Segoe</vt:lpstr>
      <vt:lpstr>Segoe UI</vt:lpstr>
      <vt:lpstr>Segoe UI Light</vt:lpstr>
      <vt:lpstr>Wingdings</vt:lpstr>
      <vt:lpstr>1_Office Theme</vt:lpstr>
      <vt:lpstr>PowerPoint Presentation</vt:lpstr>
      <vt:lpstr>Code First</vt:lpstr>
      <vt:lpstr>PowerPoint Presentation</vt:lpstr>
      <vt:lpstr>PowerPoint Presentation</vt:lpstr>
      <vt:lpstr>PowerPoint Presentation</vt:lpstr>
      <vt:lpstr>Code first class design tips</vt:lpstr>
      <vt:lpstr>PowerPoint Presentation</vt:lpstr>
      <vt:lpstr>But what about my database?</vt:lpstr>
      <vt:lpstr>Basic database control</vt:lpstr>
      <vt:lpstr>Code First conventions</vt:lpstr>
      <vt:lpstr>Table creation</vt:lpstr>
      <vt:lpstr>Strings</vt:lpstr>
      <vt:lpstr>Numbers</vt:lpstr>
      <vt:lpstr>Value types and nullability</vt:lpstr>
      <vt:lpstr>Attributes and database control  (warning... This demo is going to fail. Well, sort of.)</vt:lpstr>
      <vt:lpstr>PowerPoint Presentation</vt:lpstr>
      <vt:lpstr>Creating the Data Context</vt:lpstr>
      <vt:lpstr>Creating the DbContext</vt:lpstr>
      <vt:lpstr>The Find() method</vt:lpstr>
      <vt:lpstr>Creating a repository</vt:lpstr>
      <vt:lpstr>PowerPoint Presentation</vt:lpstr>
      <vt:lpstr>Testing requires a known starting state</vt:lpstr>
      <vt:lpstr>Initializing the database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Christopher Harrison</cp:lastModifiedBy>
  <cp:revision>90</cp:revision>
  <dcterms:created xsi:type="dcterms:W3CDTF">2013-02-15T23:12:42Z</dcterms:created>
  <dcterms:modified xsi:type="dcterms:W3CDTF">2015-01-28T19:05:30Z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