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83" r:id="rId5"/>
    <p:sldId id="327" r:id="rId6"/>
    <p:sldId id="320" r:id="rId7"/>
    <p:sldId id="321" r:id="rId8"/>
    <p:sldId id="334" r:id="rId9"/>
    <p:sldId id="293" r:id="rId10"/>
    <p:sldId id="335" r:id="rId11"/>
    <p:sldId id="336" r:id="rId12"/>
    <p:sldId id="337" r:id="rId13"/>
    <p:sldId id="338" r:id="rId14"/>
    <p:sldId id="339" r:id="rId15"/>
    <p:sldId id="340" r:id="rId16"/>
    <p:sldId id="341" r:id="rId17"/>
    <p:sldId id="342" r:id="rId18"/>
    <p:sldId id="343" r:id="rId19"/>
    <p:sldId id="344"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71" d="100"/>
          <a:sy n="71" d="100"/>
        </p:scale>
        <p:origin x="509"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a:t>
            </a:r>
            <a:r>
              <a:rPr lang="en-US" dirty="0" smtClean="0"/>
              <a:t>| Managing </a:t>
            </a:r>
            <a:r>
              <a:rPr lang="en-US" dirty="0" smtClean="0"/>
              <a:t>transactions </a:t>
            </a:r>
            <a:r>
              <a:rPr lang="en-US" smtClean="0"/>
              <a:t>and concurrency</a:t>
            </a:r>
            <a:endParaRPr lang="en-US" dirty="0"/>
          </a:p>
        </p:txBody>
      </p:sp>
      <p:sp>
        <p:nvSpPr>
          <p:cNvPr id="4" name="Subtitle 3"/>
          <p:cNvSpPr>
            <a:spLocks noGrp="1"/>
          </p:cNvSpPr>
          <p:nvPr>
            <p:ph type="subTitle" idx="1"/>
          </p:nvPr>
        </p:nvSpPr>
        <p:spPr/>
        <p:txBody>
          <a:bodyPr/>
          <a:lstStyle/>
          <a:p>
            <a:r>
              <a:rPr lang="en-US" dirty="0" smtClean="0"/>
              <a:t>Adam Tuliper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if something's changed</a:t>
            </a:r>
            <a:endParaRPr lang="en-US" dirty="0"/>
          </a:p>
        </p:txBody>
      </p:sp>
      <p:sp>
        <p:nvSpPr>
          <p:cNvPr id="3" name="Content Placeholder 2"/>
          <p:cNvSpPr>
            <a:spLocks noGrp="1"/>
          </p:cNvSpPr>
          <p:nvPr>
            <p:ph sz="quarter" idx="10"/>
          </p:nvPr>
        </p:nvSpPr>
        <p:spPr/>
        <p:txBody>
          <a:bodyPr/>
          <a:lstStyle/>
          <a:p>
            <a:r>
              <a:rPr lang="en-US" dirty="0" smtClean="0"/>
              <a:t>EF automatically supports</a:t>
            </a:r>
            <a:r>
              <a:rPr lang="en-US" dirty="0"/>
              <a:t> </a:t>
            </a:r>
            <a:r>
              <a:rPr lang="en-US" dirty="0" smtClean="0"/>
              <a:t>optimistic concurrency</a:t>
            </a:r>
          </a:p>
          <a:p>
            <a:r>
              <a:rPr lang="en-US" dirty="0" smtClean="0"/>
              <a:t>Adds WHERE statement to UPDATE and DELETE statements</a:t>
            </a:r>
          </a:p>
          <a:p>
            <a:r>
              <a:rPr lang="en-US" dirty="0" smtClean="0"/>
              <a:t>Throws </a:t>
            </a:r>
            <a:r>
              <a:rPr lang="en-US" dirty="0" err="1" smtClean="0"/>
              <a:t>OptimisticConcurrencyException</a:t>
            </a:r>
            <a:r>
              <a:rPr lang="en-US" dirty="0" smtClean="0"/>
              <a:t> if Timestamp has changed</a:t>
            </a:r>
          </a:p>
        </p:txBody>
      </p:sp>
    </p:spTree>
    <p:extLst>
      <p:ext uri="{BB962C8B-B14F-4D97-AF65-F5344CB8AC3E}">
        <p14:creationId xmlns:p14="http://schemas.microsoft.com/office/powerpoint/2010/main" val="3835612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Optimistic concurrency</a:t>
            </a:r>
            <a:endParaRPr lang="en-US" dirty="0"/>
          </a:p>
        </p:txBody>
      </p:sp>
    </p:spTree>
    <p:extLst>
      <p:ext uri="{BB962C8B-B14F-4D97-AF65-F5344CB8AC3E}">
        <p14:creationId xmlns:p14="http://schemas.microsoft.com/office/powerpoint/2010/main" val="380915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property</a:t>
            </a:r>
            <a:endParaRPr lang="en-US" dirty="0"/>
          </a:p>
        </p:txBody>
      </p:sp>
      <p:sp>
        <p:nvSpPr>
          <p:cNvPr id="4" name="Content Placeholder 3"/>
          <p:cNvSpPr>
            <a:spLocks noGrp="1"/>
          </p:cNvSpPr>
          <p:nvPr>
            <p:ph sz="quarter" idx="10"/>
          </p:nvPr>
        </p:nvSpPr>
        <p:spPr/>
        <p:txBody>
          <a:bodyPr/>
          <a:lstStyle/>
          <a:p>
            <a:r>
              <a:rPr lang="en-US" dirty="0" smtClean="0"/>
              <a:t>If you want more control over how concurrency is handled, you can choose which property or properties will be examined by EF</a:t>
            </a:r>
          </a:p>
          <a:p>
            <a:pPr lvl="1"/>
            <a:r>
              <a:rPr lang="en-US" dirty="0" smtClean="0"/>
              <a:t>Useful for legacy apps or databases that don't support timestamps</a:t>
            </a:r>
          </a:p>
          <a:p>
            <a:r>
              <a:rPr lang="en-US" dirty="0" smtClean="0"/>
              <a:t>Add </a:t>
            </a:r>
            <a:r>
              <a:rPr lang="en-US" dirty="0" err="1" smtClean="0"/>
              <a:t>ConcurrencyCheckAttribute</a:t>
            </a:r>
            <a:r>
              <a:rPr lang="en-US" dirty="0" smtClean="0"/>
              <a:t> to property</a:t>
            </a:r>
          </a:p>
          <a:p>
            <a:r>
              <a:rPr lang="en-US" dirty="0" smtClean="0"/>
              <a:t>EF will do the same WHERE check as before</a:t>
            </a:r>
            <a:endParaRPr lang="en-US" dirty="0"/>
          </a:p>
        </p:txBody>
      </p:sp>
    </p:spTree>
    <p:extLst>
      <p:ext uri="{BB962C8B-B14F-4D97-AF65-F5344CB8AC3E}">
        <p14:creationId xmlns:p14="http://schemas.microsoft.com/office/powerpoint/2010/main" val="4120090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property optimistic concurrency</a:t>
            </a:r>
            <a:endParaRPr lang="en-US" dirty="0"/>
          </a:p>
        </p:txBody>
      </p:sp>
    </p:spTree>
    <p:extLst>
      <p:ext uri="{BB962C8B-B14F-4D97-AF65-F5344CB8AC3E}">
        <p14:creationId xmlns:p14="http://schemas.microsoft.com/office/powerpoint/2010/main" val="130536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Transactions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657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Saving multiple objects</a:t>
            </a:r>
            <a:endParaRPr lang="en-US" dirty="0"/>
          </a:p>
        </p:txBody>
      </p:sp>
      <p:sp>
        <p:nvSpPr>
          <p:cNvPr id="5" name="Content Placeholder 4"/>
          <p:cNvSpPr>
            <a:spLocks noGrp="1"/>
          </p:cNvSpPr>
          <p:nvPr>
            <p:ph sz="quarter" idx="10"/>
          </p:nvPr>
        </p:nvSpPr>
        <p:spPr/>
        <p:txBody>
          <a:bodyPr/>
          <a:lstStyle/>
          <a:p>
            <a:r>
              <a:rPr lang="en-US" dirty="0" err="1" smtClean="0"/>
              <a:t>SaveChanges</a:t>
            </a:r>
            <a:r>
              <a:rPr lang="en-US" dirty="0" smtClean="0"/>
              <a:t> is transactional</a:t>
            </a:r>
          </a:p>
          <a:p>
            <a:r>
              <a:rPr lang="en-US" dirty="0" smtClean="0"/>
              <a:t>If you need a transaction to maintain across multiple calls, use </a:t>
            </a:r>
            <a:r>
              <a:rPr lang="en-US" dirty="0" err="1" smtClean="0"/>
              <a:t>TransactionScope</a:t>
            </a:r>
            <a:endParaRPr lang="en-US" dirty="0" smtClean="0"/>
          </a:p>
        </p:txBody>
      </p:sp>
    </p:spTree>
    <p:extLst>
      <p:ext uri="{BB962C8B-B14F-4D97-AF65-F5344CB8AC3E}">
        <p14:creationId xmlns:p14="http://schemas.microsoft.com/office/powerpoint/2010/main" val="112655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transactions</a:t>
            </a:r>
            <a:endParaRPr lang="en-US" dirty="0"/>
          </a:p>
        </p:txBody>
      </p:sp>
    </p:spTree>
    <p:extLst>
      <p:ext uri="{BB962C8B-B14F-4D97-AF65-F5344CB8AC3E}">
        <p14:creationId xmlns:p14="http://schemas.microsoft.com/office/powerpoint/2010/main" val="3909130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Working in a web application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6101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special about web applications?</a:t>
            </a:r>
            <a:endParaRPr lang="en-US" dirty="0"/>
          </a:p>
        </p:txBody>
      </p:sp>
      <p:sp>
        <p:nvSpPr>
          <p:cNvPr id="3" name="Rectangle 2"/>
          <p:cNvSpPr/>
          <p:nvPr/>
        </p:nvSpPr>
        <p:spPr>
          <a:xfrm>
            <a:off x="1097280" y="1331763"/>
            <a:ext cx="2043953" cy="12263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Edit Request</a:t>
            </a:r>
            <a:endParaRPr lang="en-US" sz="2400" dirty="0"/>
          </a:p>
        </p:txBody>
      </p:sp>
      <p:sp>
        <p:nvSpPr>
          <p:cNvPr id="6" name="Rectangle 5"/>
          <p:cNvSpPr/>
          <p:nvPr/>
        </p:nvSpPr>
        <p:spPr>
          <a:xfrm>
            <a:off x="5298140" y="1245702"/>
            <a:ext cx="2490395" cy="14307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Accept Request</a:t>
            </a:r>
            <a:endParaRPr lang="en-US" sz="2400" dirty="0"/>
          </a:p>
        </p:txBody>
      </p:sp>
      <p:cxnSp>
        <p:nvCxnSpPr>
          <p:cNvPr id="8" name="Straight Arrow Connector 7"/>
          <p:cNvCxnSpPr>
            <a:stCxn id="10" idx="1"/>
            <a:endCxn id="11" idx="3"/>
          </p:cNvCxnSpPr>
          <p:nvPr/>
        </p:nvCxnSpPr>
        <p:spPr>
          <a:xfrm flipH="1">
            <a:off x="3141233" y="5340781"/>
            <a:ext cx="21569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Can 8"/>
          <p:cNvSpPr/>
          <p:nvPr/>
        </p:nvSpPr>
        <p:spPr>
          <a:xfrm>
            <a:off x="8692178" y="3281082"/>
            <a:ext cx="2775473" cy="1161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Load Data</a:t>
            </a:r>
            <a:endParaRPr lang="en-US" sz="2400" dirty="0"/>
          </a:p>
        </p:txBody>
      </p:sp>
      <p:sp>
        <p:nvSpPr>
          <p:cNvPr id="10" name="Rectangle 9"/>
          <p:cNvSpPr/>
          <p:nvPr/>
        </p:nvSpPr>
        <p:spPr>
          <a:xfrm>
            <a:off x="5298140" y="4625397"/>
            <a:ext cx="2490395" cy="14307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Build Form</a:t>
            </a:r>
            <a:endParaRPr lang="en-US" sz="2400" dirty="0"/>
          </a:p>
        </p:txBody>
      </p:sp>
      <p:sp>
        <p:nvSpPr>
          <p:cNvPr id="11" name="Rectangle 10"/>
          <p:cNvSpPr/>
          <p:nvPr/>
        </p:nvSpPr>
        <p:spPr>
          <a:xfrm>
            <a:off x="1097280" y="4727595"/>
            <a:ext cx="2043953" cy="12263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View Form</a:t>
            </a:r>
            <a:endParaRPr lang="en-US" sz="2400" dirty="0"/>
          </a:p>
        </p:txBody>
      </p:sp>
      <p:cxnSp>
        <p:nvCxnSpPr>
          <p:cNvPr id="12" name="Straight Arrow Connector 11"/>
          <p:cNvCxnSpPr>
            <a:stCxn id="9" idx="3"/>
            <a:endCxn id="10" idx="3"/>
          </p:cNvCxnSpPr>
          <p:nvPr/>
        </p:nvCxnSpPr>
        <p:spPr>
          <a:xfrm flipH="1">
            <a:off x="7788535" y="4442908"/>
            <a:ext cx="2291380" cy="8978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6" idx="3"/>
            <a:endCxn id="9" idx="1"/>
          </p:cNvCxnSpPr>
          <p:nvPr/>
        </p:nvCxnSpPr>
        <p:spPr>
          <a:xfrm>
            <a:off x="7788535" y="1961086"/>
            <a:ext cx="2291380" cy="13199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3" idx="3"/>
            <a:endCxn id="6" idx="1"/>
          </p:cNvCxnSpPr>
          <p:nvPr/>
        </p:nvCxnSpPr>
        <p:spPr>
          <a:xfrm>
            <a:off x="3141233" y="1944949"/>
            <a:ext cx="2156907" cy="161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18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14"/>
                                        </p:tgtEl>
                                        <p:attrNameLst>
                                          <p:attrName>ppt_x</p:attrName>
                                        </p:attrNameLst>
                                      </p:cBhvr>
                                      <p:tavLst>
                                        <p:tav tm="0">
                                          <p:val>
                                            <p:strVal val="ppt_x"/>
                                          </p:val>
                                        </p:tav>
                                        <p:tav tm="100000">
                                          <p:val>
                                            <p:strVal val="ppt_x"/>
                                          </p:val>
                                        </p:tav>
                                      </p:tavLst>
                                    </p:anim>
                                    <p:anim calcmode="lin" valueType="num">
                                      <p:cBhvr additive="base">
                                        <p:cTn id="52" dur="500"/>
                                        <p:tgtEl>
                                          <p:spTgt spid="14"/>
                                        </p:tgtEl>
                                        <p:attrNameLst>
                                          <p:attrName>ppt_y</p:attrName>
                                        </p:attrNameLst>
                                      </p:cBhvr>
                                      <p:tavLst>
                                        <p:tav tm="0">
                                          <p:val>
                                            <p:strVal val="ppt_y"/>
                                          </p:val>
                                        </p:tav>
                                        <p:tav tm="100000">
                                          <p:val>
                                            <p:strVal val="1+ppt_h/2"/>
                                          </p:val>
                                        </p:tav>
                                      </p:tavLst>
                                    </p:anim>
                                    <p:set>
                                      <p:cBhvr>
                                        <p:cTn id="53" dur="1" fill="hold">
                                          <p:stCondLst>
                                            <p:cond delay="499"/>
                                          </p:stCondLst>
                                        </p:cTn>
                                        <p:tgtEl>
                                          <p:spTgt spid="14"/>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6"/>
                                        </p:tgtEl>
                                        <p:attrNameLst>
                                          <p:attrName>ppt_x</p:attrName>
                                        </p:attrNameLst>
                                      </p:cBhvr>
                                      <p:tavLst>
                                        <p:tav tm="0">
                                          <p:val>
                                            <p:strVal val="ppt_x"/>
                                          </p:val>
                                        </p:tav>
                                        <p:tav tm="100000">
                                          <p:val>
                                            <p:strVal val="ppt_x"/>
                                          </p:val>
                                        </p:tav>
                                      </p:tavLst>
                                    </p:anim>
                                    <p:anim calcmode="lin" valueType="num">
                                      <p:cBhvr additive="base">
                                        <p:cTn id="56" dur="500"/>
                                        <p:tgtEl>
                                          <p:spTgt spid="6"/>
                                        </p:tgtEl>
                                        <p:attrNameLst>
                                          <p:attrName>ppt_y</p:attrName>
                                        </p:attrNameLst>
                                      </p:cBhvr>
                                      <p:tavLst>
                                        <p:tav tm="0">
                                          <p:val>
                                            <p:strVal val="ppt_y"/>
                                          </p:val>
                                        </p:tav>
                                        <p:tav tm="100000">
                                          <p:val>
                                            <p:strVal val="1+ppt_h/2"/>
                                          </p:val>
                                        </p:tav>
                                      </p:tavLst>
                                    </p:anim>
                                    <p:set>
                                      <p:cBhvr>
                                        <p:cTn id="57" dur="1" fill="hold">
                                          <p:stCondLst>
                                            <p:cond delay="499"/>
                                          </p:stCondLst>
                                        </p:cTn>
                                        <p:tgtEl>
                                          <p:spTgt spid="6"/>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13"/>
                                        </p:tgtEl>
                                        <p:attrNameLst>
                                          <p:attrName>ppt_x</p:attrName>
                                        </p:attrNameLst>
                                      </p:cBhvr>
                                      <p:tavLst>
                                        <p:tav tm="0">
                                          <p:val>
                                            <p:strVal val="ppt_x"/>
                                          </p:val>
                                        </p:tav>
                                        <p:tav tm="100000">
                                          <p:val>
                                            <p:strVal val="ppt_x"/>
                                          </p:val>
                                        </p:tav>
                                      </p:tavLst>
                                    </p:anim>
                                    <p:anim calcmode="lin" valueType="num">
                                      <p:cBhvr additive="base">
                                        <p:cTn id="60" dur="500"/>
                                        <p:tgtEl>
                                          <p:spTgt spid="13"/>
                                        </p:tgtEl>
                                        <p:attrNameLst>
                                          <p:attrName>ppt_y</p:attrName>
                                        </p:attrNameLst>
                                      </p:cBhvr>
                                      <p:tavLst>
                                        <p:tav tm="0">
                                          <p:val>
                                            <p:strVal val="ppt_y"/>
                                          </p:val>
                                        </p:tav>
                                        <p:tav tm="100000">
                                          <p:val>
                                            <p:strVal val="1+ppt_h/2"/>
                                          </p:val>
                                        </p:tav>
                                      </p:tavLst>
                                    </p:anim>
                                    <p:set>
                                      <p:cBhvr>
                                        <p:cTn id="61" dur="1" fill="hold">
                                          <p:stCondLst>
                                            <p:cond delay="499"/>
                                          </p:stCondLst>
                                        </p:cTn>
                                        <p:tgtEl>
                                          <p:spTgt spid="13"/>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9"/>
                                        </p:tgtEl>
                                        <p:attrNameLst>
                                          <p:attrName>ppt_x</p:attrName>
                                        </p:attrNameLst>
                                      </p:cBhvr>
                                      <p:tavLst>
                                        <p:tav tm="0">
                                          <p:val>
                                            <p:strVal val="ppt_x"/>
                                          </p:val>
                                        </p:tav>
                                        <p:tav tm="100000">
                                          <p:val>
                                            <p:strVal val="ppt_x"/>
                                          </p:val>
                                        </p:tav>
                                      </p:tavLst>
                                    </p:anim>
                                    <p:anim calcmode="lin" valueType="num">
                                      <p:cBhvr additive="base">
                                        <p:cTn id="64" dur="500"/>
                                        <p:tgtEl>
                                          <p:spTgt spid="9"/>
                                        </p:tgtEl>
                                        <p:attrNameLst>
                                          <p:attrName>ppt_y</p:attrName>
                                        </p:attrNameLst>
                                      </p:cBhvr>
                                      <p:tavLst>
                                        <p:tav tm="0">
                                          <p:val>
                                            <p:strVal val="ppt_y"/>
                                          </p:val>
                                        </p:tav>
                                        <p:tav tm="100000">
                                          <p:val>
                                            <p:strVal val="1+ppt_h/2"/>
                                          </p:val>
                                        </p:tav>
                                      </p:tavLst>
                                    </p:anim>
                                    <p:set>
                                      <p:cBhvr>
                                        <p:cTn id="65" dur="1" fill="hold">
                                          <p:stCondLst>
                                            <p:cond delay="499"/>
                                          </p:stCondLst>
                                        </p:cTn>
                                        <p:tgtEl>
                                          <p:spTgt spid="9"/>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12"/>
                                        </p:tgtEl>
                                        <p:attrNameLst>
                                          <p:attrName>ppt_x</p:attrName>
                                        </p:attrNameLst>
                                      </p:cBhvr>
                                      <p:tavLst>
                                        <p:tav tm="0">
                                          <p:val>
                                            <p:strVal val="ppt_x"/>
                                          </p:val>
                                        </p:tav>
                                        <p:tav tm="100000">
                                          <p:val>
                                            <p:strVal val="ppt_x"/>
                                          </p:val>
                                        </p:tav>
                                      </p:tavLst>
                                    </p:anim>
                                    <p:anim calcmode="lin" valueType="num">
                                      <p:cBhvr additive="base">
                                        <p:cTn id="68" dur="500"/>
                                        <p:tgtEl>
                                          <p:spTgt spid="12"/>
                                        </p:tgtEl>
                                        <p:attrNameLst>
                                          <p:attrName>ppt_y</p:attrName>
                                        </p:attrNameLst>
                                      </p:cBhvr>
                                      <p:tavLst>
                                        <p:tav tm="0">
                                          <p:val>
                                            <p:strVal val="ppt_y"/>
                                          </p:val>
                                        </p:tav>
                                        <p:tav tm="100000">
                                          <p:val>
                                            <p:strVal val="1+ppt_h/2"/>
                                          </p:val>
                                        </p:tav>
                                      </p:tavLst>
                                    </p:anim>
                                    <p:set>
                                      <p:cBhvr>
                                        <p:cTn id="69" dur="1" fill="hold">
                                          <p:stCondLst>
                                            <p:cond delay="499"/>
                                          </p:stCondLst>
                                        </p:cTn>
                                        <p:tgtEl>
                                          <p:spTgt spid="12"/>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ppt_x"/>
                                          </p:val>
                                        </p:tav>
                                      </p:tavLst>
                                    </p:anim>
                                    <p:anim calcmode="lin" valueType="num">
                                      <p:cBhvr additive="base">
                                        <p:cTn id="72" dur="500"/>
                                        <p:tgtEl>
                                          <p:spTgt spid="10"/>
                                        </p:tgtEl>
                                        <p:attrNameLst>
                                          <p:attrName>ppt_y</p:attrName>
                                        </p:attrNameLst>
                                      </p:cBhvr>
                                      <p:tavLst>
                                        <p:tav tm="0">
                                          <p:val>
                                            <p:strVal val="ppt_y"/>
                                          </p:val>
                                        </p:tav>
                                        <p:tav tm="100000">
                                          <p:val>
                                            <p:strVal val="1+ppt_h/2"/>
                                          </p:val>
                                        </p:tav>
                                      </p:tavLst>
                                    </p:anim>
                                    <p:set>
                                      <p:cBhvr>
                                        <p:cTn id="73" dur="1" fill="hold">
                                          <p:stCondLst>
                                            <p:cond delay="499"/>
                                          </p:stCondLst>
                                        </p:cTn>
                                        <p:tgtEl>
                                          <p:spTgt spid="10"/>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
                                        </p:tgtEl>
                                        <p:attrNameLst>
                                          <p:attrName>ppt_x</p:attrName>
                                        </p:attrNameLst>
                                      </p:cBhvr>
                                      <p:tavLst>
                                        <p:tav tm="0">
                                          <p:val>
                                            <p:strVal val="ppt_x"/>
                                          </p:val>
                                        </p:tav>
                                        <p:tav tm="100000">
                                          <p:val>
                                            <p:strVal val="ppt_x"/>
                                          </p:val>
                                        </p:tav>
                                      </p:tavLst>
                                    </p:anim>
                                    <p:anim calcmode="lin" valueType="num">
                                      <p:cBhvr additive="base">
                                        <p:cTn id="76" dur="500"/>
                                        <p:tgtEl>
                                          <p:spTgt spid="8"/>
                                        </p:tgtEl>
                                        <p:attrNameLst>
                                          <p:attrName>ppt_y</p:attrName>
                                        </p:attrNameLst>
                                      </p:cBhvr>
                                      <p:tavLst>
                                        <p:tav tm="0">
                                          <p:val>
                                            <p:strVal val="ppt_y"/>
                                          </p:val>
                                        </p:tav>
                                        <p:tav tm="100000">
                                          <p:val>
                                            <p:strVal val="1+ppt_h/2"/>
                                          </p:val>
                                        </p:tav>
                                      </p:tavLst>
                                    </p:anim>
                                    <p:set>
                                      <p:cBhvr>
                                        <p:cTn id="77" dur="1" fill="hold">
                                          <p:stCondLst>
                                            <p:cond delay="499"/>
                                          </p:stCondLst>
                                        </p:cTn>
                                        <p:tgtEl>
                                          <p:spTgt spid="8"/>
                                        </p:tgtEl>
                                        <p:attrNameLst>
                                          <p:attrName>style.visibility</p:attrName>
                                        </p:attrNameLst>
                                      </p:cBhvr>
                                      <p:to>
                                        <p:strVal val="hidden"/>
                                      </p:to>
                                    </p:set>
                                  </p:childTnLst>
                                </p:cTn>
                              </p:par>
                              <p:par>
                                <p:cTn id="78" presetID="2" presetClass="exit" presetSubtype="4" fill="hold" grpId="1" nodeType="withEffect">
                                  <p:stCondLst>
                                    <p:cond delay="0"/>
                                  </p:stCondLst>
                                  <p:childTnLst>
                                    <p:anim calcmode="lin" valueType="num">
                                      <p:cBhvr additive="base">
                                        <p:cTn id="79" dur="500"/>
                                        <p:tgtEl>
                                          <p:spTgt spid="3"/>
                                        </p:tgtEl>
                                        <p:attrNameLst>
                                          <p:attrName>ppt_x</p:attrName>
                                        </p:attrNameLst>
                                      </p:cBhvr>
                                      <p:tavLst>
                                        <p:tav tm="0">
                                          <p:val>
                                            <p:strVal val="ppt_x"/>
                                          </p:val>
                                        </p:tav>
                                        <p:tav tm="100000">
                                          <p:val>
                                            <p:strVal val="ppt_x"/>
                                          </p:val>
                                        </p:tav>
                                      </p:tavLst>
                                    </p:anim>
                                    <p:anim calcmode="lin" valueType="num">
                                      <p:cBhvr additive="base">
                                        <p:cTn id="80" dur="500"/>
                                        <p:tgtEl>
                                          <p:spTgt spid="3"/>
                                        </p:tgtEl>
                                        <p:attrNameLst>
                                          <p:attrName>ppt_y</p:attrName>
                                        </p:attrNameLst>
                                      </p:cBhvr>
                                      <p:tavLst>
                                        <p:tav tm="0">
                                          <p:val>
                                            <p:strVal val="ppt_y"/>
                                          </p:val>
                                        </p:tav>
                                        <p:tav tm="100000">
                                          <p:val>
                                            <p:strVal val="1+ppt_h/2"/>
                                          </p:val>
                                        </p:tav>
                                      </p:tavLst>
                                    </p:anim>
                                    <p:set>
                                      <p:cBhvr>
                                        <p:cTn id="8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9" grpId="0" animBg="1"/>
      <p:bldP spid="9" grpId="1" animBg="1"/>
      <p:bldP spid="10" grpId="0" animBg="1"/>
      <p:bldP spid="10" grpId="1"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are stateless</a:t>
            </a:r>
            <a:endParaRPr lang="en-US" dirty="0"/>
          </a:p>
        </p:txBody>
      </p:sp>
      <p:sp>
        <p:nvSpPr>
          <p:cNvPr id="3" name="Content Placeholder 2"/>
          <p:cNvSpPr>
            <a:spLocks noGrp="1"/>
          </p:cNvSpPr>
          <p:nvPr>
            <p:ph sz="quarter" idx="10"/>
          </p:nvPr>
        </p:nvSpPr>
        <p:spPr/>
        <p:txBody>
          <a:bodyPr/>
          <a:lstStyle/>
          <a:p>
            <a:r>
              <a:rPr lang="en-US" dirty="0" smtClean="0"/>
              <a:t>EF uses entity tracking to detect changes</a:t>
            </a:r>
          </a:p>
          <a:p>
            <a:pPr lvl="1"/>
            <a:r>
              <a:rPr lang="en-US" dirty="0" smtClean="0"/>
              <a:t>Entities can only be tracked if they're attached to a data context</a:t>
            </a:r>
          </a:p>
          <a:p>
            <a:r>
              <a:rPr lang="en-US" dirty="0" smtClean="0"/>
              <a:t>When the page is returned to the user, the data context goes away</a:t>
            </a:r>
          </a:p>
          <a:p>
            <a:r>
              <a:rPr lang="en-US" dirty="0" smtClean="0"/>
              <a:t>When the user returns updated object to the server, the server sees that as a new object</a:t>
            </a:r>
          </a:p>
          <a:p>
            <a:pPr lvl="1"/>
            <a:r>
              <a:rPr lang="en-US" b="1" dirty="0" smtClean="0"/>
              <a:t>Not</a:t>
            </a:r>
            <a:r>
              <a:rPr lang="en-US" dirty="0" smtClean="0"/>
              <a:t> a modification to an existing object</a:t>
            </a:r>
            <a:endParaRPr lang="en-US" dirty="0"/>
          </a:p>
        </p:txBody>
      </p:sp>
    </p:spTree>
    <p:extLst>
      <p:ext uri="{BB962C8B-B14F-4D97-AF65-F5344CB8AC3E}">
        <p14:creationId xmlns:p14="http://schemas.microsoft.com/office/powerpoint/2010/main" val="329219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process for updates and deletes</a:t>
            </a:r>
            <a:endParaRPr lang="en-US" dirty="0"/>
          </a:p>
        </p:txBody>
      </p:sp>
      <p:sp>
        <p:nvSpPr>
          <p:cNvPr id="3" name="Content Placeholder 2"/>
          <p:cNvSpPr>
            <a:spLocks noGrp="1"/>
          </p:cNvSpPr>
          <p:nvPr>
            <p:ph sz="quarter" idx="10"/>
          </p:nvPr>
        </p:nvSpPr>
        <p:spPr/>
        <p:txBody>
          <a:bodyPr/>
          <a:lstStyle/>
          <a:p>
            <a:r>
              <a:rPr lang="en-US" dirty="0" smtClean="0"/>
              <a:t>Attach the object to the context</a:t>
            </a:r>
          </a:p>
          <a:p>
            <a:r>
              <a:rPr lang="en-US" dirty="0" smtClean="0"/>
              <a:t>Set the state as Modified or Deleted</a:t>
            </a:r>
          </a:p>
          <a:p>
            <a:r>
              <a:rPr lang="en-US" dirty="0" err="1" smtClean="0"/>
              <a:t>SaveChanges</a:t>
            </a:r>
            <a:endParaRPr lang="en-US" dirty="0" smtClean="0"/>
          </a:p>
          <a:p>
            <a:endParaRPr lang="en-US" dirty="0"/>
          </a:p>
          <a:p>
            <a:r>
              <a:rPr lang="en-US" dirty="0" smtClean="0"/>
              <a:t>Notes, updates the entire object, not individual properties</a:t>
            </a:r>
            <a:endParaRPr lang="en-US" dirty="0"/>
          </a:p>
        </p:txBody>
      </p:sp>
    </p:spTree>
    <p:extLst>
      <p:ext uri="{BB962C8B-B14F-4D97-AF65-F5344CB8AC3E}">
        <p14:creationId xmlns:p14="http://schemas.microsoft.com/office/powerpoint/2010/main" val="401815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13" y="4468764"/>
            <a:ext cx="11432977" cy="1676400"/>
          </a:xfrm>
        </p:spPr>
        <p:txBody>
          <a:bodyPr/>
          <a:lstStyle/>
          <a:p>
            <a:r>
              <a:rPr lang="en-US" dirty="0" smtClean="0"/>
              <a:t>Modifying and deleting entities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Managing concurrency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6959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can change</a:t>
            </a:r>
            <a:endParaRPr lang="en-US" dirty="0"/>
          </a:p>
        </p:txBody>
      </p:sp>
      <p:sp>
        <p:nvSpPr>
          <p:cNvPr id="5" name="Content Placeholder 4"/>
          <p:cNvSpPr>
            <a:spLocks noGrp="1"/>
          </p:cNvSpPr>
          <p:nvPr>
            <p:ph sz="quarter" idx="10"/>
          </p:nvPr>
        </p:nvSpPr>
        <p:spPr/>
        <p:txBody>
          <a:bodyPr/>
          <a:lstStyle/>
          <a:p>
            <a:r>
              <a:rPr lang="en-US" dirty="0" smtClean="0"/>
              <a:t>Who knows how long someone will have their page up</a:t>
            </a:r>
          </a:p>
          <a:p>
            <a:endParaRPr lang="en-US" dirty="0" smtClean="0"/>
          </a:p>
          <a:p>
            <a:r>
              <a:rPr lang="en-US" dirty="0" smtClean="0"/>
              <a:t>Options</a:t>
            </a:r>
          </a:p>
          <a:p>
            <a:pPr lvl="1"/>
            <a:r>
              <a:rPr lang="en-US" dirty="0" smtClean="0"/>
              <a:t>Optimistic</a:t>
            </a:r>
          </a:p>
          <a:p>
            <a:pPr lvl="2"/>
            <a:r>
              <a:rPr lang="en-US" dirty="0" err="1" smtClean="0"/>
              <a:t>TimeStamp</a:t>
            </a:r>
            <a:r>
              <a:rPr lang="en-US" dirty="0" smtClean="0"/>
              <a:t>/</a:t>
            </a:r>
            <a:r>
              <a:rPr lang="en-US" dirty="0" err="1" smtClean="0"/>
              <a:t>RowVersion</a:t>
            </a:r>
            <a:endParaRPr lang="en-US" dirty="0" smtClean="0"/>
          </a:p>
          <a:p>
            <a:pPr lvl="2"/>
            <a:r>
              <a:rPr lang="en-US" dirty="0" err="1" smtClean="0"/>
              <a:t>ConcurrencyCheck</a:t>
            </a:r>
            <a:r>
              <a:rPr lang="en-US" dirty="0" smtClean="0"/>
              <a:t> to customize property</a:t>
            </a:r>
          </a:p>
          <a:p>
            <a:pPr lvl="1"/>
            <a:r>
              <a:rPr lang="en-US" dirty="0" err="1" smtClean="0"/>
              <a:t>Pesimistic</a:t>
            </a:r>
            <a:endParaRPr lang="en-US" dirty="0" smtClean="0"/>
          </a:p>
          <a:p>
            <a:pPr lvl="2"/>
            <a:r>
              <a:rPr lang="en-US" dirty="0" smtClean="0"/>
              <a:t>Set a flag on a row to prevent modification</a:t>
            </a:r>
          </a:p>
          <a:p>
            <a:pPr lvl="2"/>
            <a:r>
              <a:rPr lang="en-US" dirty="0" smtClean="0"/>
              <a:t>Requires more work</a:t>
            </a:r>
            <a:endParaRPr lang="en-US" dirty="0"/>
          </a:p>
        </p:txBody>
      </p:sp>
    </p:spTree>
    <p:extLst>
      <p:ext uri="{BB962C8B-B14F-4D97-AF65-F5344CB8AC3E}">
        <p14:creationId xmlns:p14="http://schemas.microsoft.com/office/powerpoint/2010/main" val="2535054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Optimistic concurrency with </a:t>
            </a:r>
            <a:r>
              <a:rPr lang="en-US" dirty="0" err="1" smtClean="0"/>
              <a:t>RowVersion</a:t>
            </a:r>
            <a:r>
              <a:rPr lang="en-US" dirty="0" smtClean="0"/>
              <a:t>/</a:t>
            </a:r>
            <a:r>
              <a:rPr lang="en-US" dirty="0" err="1" smtClean="0"/>
              <a:t>TimeStamp</a:t>
            </a:r>
            <a:endParaRPr lang="en-US" dirty="0"/>
          </a:p>
        </p:txBody>
      </p:sp>
      <p:sp>
        <p:nvSpPr>
          <p:cNvPr id="3" name="Content Placeholder 2"/>
          <p:cNvSpPr>
            <a:spLocks noGrp="1"/>
          </p:cNvSpPr>
          <p:nvPr>
            <p:ph sz="quarter" idx="10"/>
          </p:nvPr>
        </p:nvSpPr>
        <p:spPr/>
        <p:txBody>
          <a:bodyPr/>
          <a:lstStyle/>
          <a:p>
            <a:r>
              <a:rPr lang="en-US" dirty="0" err="1" smtClean="0"/>
              <a:t>RowVersion</a:t>
            </a:r>
            <a:r>
              <a:rPr lang="en-US" dirty="0" smtClean="0"/>
              <a:t> and </a:t>
            </a:r>
            <a:r>
              <a:rPr lang="en-US" dirty="0" err="1" smtClean="0"/>
              <a:t>TimeStamp</a:t>
            </a:r>
            <a:r>
              <a:rPr lang="en-US" dirty="0" smtClean="0"/>
              <a:t> mean the same thing</a:t>
            </a:r>
          </a:p>
          <a:p>
            <a:r>
              <a:rPr lang="en-US" dirty="0" smtClean="0"/>
              <a:t>Basic steps</a:t>
            </a:r>
          </a:p>
          <a:p>
            <a:pPr lvl="1"/>
            <a:r>
              <a:rPr lang="en-US" dirty="0" smtClean="0"/>
              <a:t>Add a property of type byte[]</a:t>
            </a:r>
          </a:p>
          <a:p>
            <a:pPr lvl="1"/>
            <a:r>
              <a:rPr lang="en-US" dirty="0" smtClean="0"/>
              <a:t>Decorate the property with </a:t>
            </a:r>
            <a:r>
              <a:rPr lang="en-US" dirty="0" err="1" smtClean="0"/>
              <a:t>TimestampAttribute</a:t>
            </a:r>
            <a:endParaRPr lang="en-US" dirty="0" smtClean="0"/>
          </a:p>
          <a:p>
            <a:pPr lvl="1"/>
            <a:endParaRPr lang="en-US" dirty="0"/>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Timestamp</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byte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RowVersion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92914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5061</TotalTime>
  <Words>310</Words>
  <Application>Microsoft Office PowerPoint</Application>
  <PresentationFormat>Widescreen</PresentationFormat>
  <Paragraphs>60</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Segoe</vt:lpstr>
      <vt:lpstr>Segoe UI</vt:lpstr>
      <vt:lpstr>Segoe UI Light</vt:lpstr>
      <vt:lpstr>1_Office Theme</vt:lpstr>
      <vt:lpstr>PowerPoint Presentation</vt:lpstr>
      <vt:lpstr>PowerPoint Presentation</vt:lpstr>
      <vt:lpstr>What's special about web applications?</vt:lpstr>
      <vt:lpstr>Web applications are stateless</vt:lpstr>
      <vt:lpstr>Basic process for updates and deletes</vt:lpstr>
      <vt:lpstr>Modifying and deleting entities</vt:lpstr>
      <vt:lpstr>PowerPoint Presentation</vt:lpstr>
      <vt:lpstr>Things can change</vt:lpstr>
      <vt:lpstr>Optimistic concurrency with RowVersion/TimeStamp</vt:lpstr>
      <vt:lpstr>What happens if something's changed</vt:lpstr>
      <vt:lpstr>Optimistic concurrency</vt:lpstr>
      <vt:lpstr>Custom property</vt:lpstr>
      <vt:lpstr>Custom property optimistic concurrency</vt:lpstr>
      <vt:lpstr>PowerPoint Presentation</vt:lpstr>
      <vt:lpstr>Saving multiple objects</vt:lpstr>
      <vt:lpstr>Custom transactions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98</cp:revision>
  <dcterms:created xsi:type="dcterms:W3CDTF">2013-02-15T23:12:42Z</dcterms:created>
  <dcterms:modified xsi:type="dcterms:W3CDTF">2015-01-25T00:19:25Z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