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5"/>
  </p:notesMasterIdLst>
  <p:handoutMasterIdLst>
    <p:handoutMasterId r:id="rId36"/>
  </p:handoutMasterIdLst>
  <p:sldIdLst>
    <p:sldId id="378" r:id="rId6"/>
    <p:sldId id="379" r:id="rId7"/>
    <p:sldId id="380" r:id="rId8"/>
    <p:sldId id="381" r:id="rId9"/>
    <p:sldId id="382" r:id="rId10"/>
    <p:sldId id="383" r:id="rId11"/>
    <p:sldId id="384" r:id="rId12"/>
    <p:sldId id="376" r:id="rId13"/>
    <p:sldId id="314" r:id="rId14"/>
    <p:sldId id="343" r:id="rId15"/>
    <p:sldId id="331" r:id="rId16"/>
    <p:sldId id="352" r:id="rId17"/>
    <p:sldId id="353" r:id="rId18"/>
    <p:sldId id="373" r:id="rId19"/>
    <p:sldId id="354" r:id="rId20"/>
    <p:sldId id="355" r:id="rId21"/>
    <p:sldId id="360" r:id="rId22"/>
    <p:sldId id="361" r:id="rId23"/>
    <p:sldId id="362" r:id="rId24"/>
    <p:sldId id="367" r:id="rId25"/>
    <p:sldId id="333" r:id="rId26"/>
    <p:sldId id="375" r:id="rId27"/>
    <p:sldId id="377" r:id="rId28"/>
    <p:sldId id="372" r:id="rId29"/>
    <p:sldId id="364" r:id="rId30"/>
    <p:sldId id="365" r:id="rId31"/>
    <p:sldId id="366" r:id="rId32"/>
    <p:sldId id="347"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ulip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49314" autoAdjust="0"/>
  </p:normalViewPr>
  <p:slideViewPr>
    <p:cSldViewPr snapToGrid="0">
      <p:cViewPr varScale="1">
        <p:scale>
          <a:sx n="50" d="100"/>
          <a:sy n="50" d="100"/>
        </p:scale>
        <p:origin x="1546" y="5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24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4025094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239648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accent6"/>
                </a:solidFill>
              </a:rPr>
              <a:t>Update-Package</a:t>
            </a:r>
            <a:r>
              <a:rPr lang="en-US" kern="1200" dirty="0" smtClean="0"/>
              <a:t> -Reinstall  (reinstall all packages in all projects)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31867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Create MVC app without identity, Install-package</a:t>
            </a:r>
            <a:r>
              <a:rPr lang="en-US" baseline="0" dirty="0" smtClean="0"/>
              <a:t> </a:t>
            </a:r>
            <a:r>
              <a:rPr lang="en-US" baseline="0" dirty="0" err="1" smtClean="0"/>
              <a:t>entityframework</a:t>
            </a:r>
            <a:endParaRPr lang="en-US" dirty="0" smtClean="0"/>
          </a:p>
          <a:p>
            <a:pPr marL="228600" indent="-228600">
              <a:buAutoNum type="arabicPeriod"/>
            </a:pPr>
            <a:r>
              <a:rPr lang="en-US" dirty="0" smtClean="0"/>
              <a:t>Create MVC app</a:t>
            </a:r>
            <a:r>
              <a:rPr lang="en-US" baseline="0" dirty="0" smtClean="0"/>
              <a:t> with identity, show it already exists. Show how to upgrade, remove, reinstall.</a:t>
            </a:r>
          </a:p>
          <a:p>
            <a:pPr marL="685800" lvl="1" indent="-228600">
              <a:buAutoNum type="arabicPeriod"/>
            </a:pPr>
            <a:r>
              <a:rPr lang="en-US" kern="1200" dirty="0" smtClean="0">
                <a:solidFill>
                  <a:schemeClr val="accent6"/>
                </a:solidFill>
              </a:rPr>
              <a:t>Update-Package </a:t>
            </a:r>
            <a:r>
              <a:rPr lang="en-US" kern="1200" dirty="0" err="1" smtClean="0">
                <a:solidFill>
                  <a:schemeClr val="accent6"/>
                </a:solidFill>
              </a:rPr>
              <a:t>EntityFramework</a:t>
            </a:r>
            <a:r>
              <a:rPr lang="en-US" kern="1200" dirty="0" smtClean="0">
                <a:solidFill>
                  <a:schemeClr val="accent6"/>
                </a:solidFill>
              </a:rPr>
              <a:t> (maybe</a:t>
            </a:r>
            <a:r>
              <a:rPr lang="en-US" kern="1200" baseline="0" dirty="0" smtClean="0">
                <a:solidFill>
                  <a:schemeClr val="accent6"/>
                </a:solidFill>
              </a:rPr>
              <a:t> –pre if </a:t>
            </a:r>
            <a:r>
              <a:rPr lang="en-US" kern="1200" baseline="0" dirty="0" err="1" smtClean="0">
                <a:solidFill>
                  <a:schemeClr val="accent6"/>
                </a:solidFill>
              </a:rPr>
              <a:t>theres</a:t>
            </a:r>
            <a:r>
              <a:rPr lang="en-US" kern="1200" baseline="0" dirty="0" smtClean="0">
                <a:solidFill>
                  <a:schemeClr val="accent6"/>
                </a:solidFill>
              </a:rPr>
              <a:t> time)</a:t>
            </a:r>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new console app,</a:t>
            </a:r>
            <a:r>
              <a:rPr lang="en-US" baseline="0" dirty="0" smtClean="0"/>
              <a:t> then we’ll do web.</a:t>
            </a:r>
            <a:endParaRPr lang="en-US" dirty="0" smtClean="0"/>
          </a:p>
          <a:p>
            <a:pPr marL="228600" indent="-228600">
              <a:buAutoNum type="arabicPeriod"/>
            </a:pPr>
            <a:r>
              <a:rPr lang="en-US" dirty="0" smtClean="0"/>
              <a:t>Install-package EF</a:t>
            </a:r>
          </a:p>
          <a:p>
            <a:pPr marL="228600" indent="-228600">
              <a:buAutoNum type="arabicPeriod"/>
            </a:pPr>
            <a:r>
              <a:rPr lang="en-US" baseline="0" dirty="0" smtClean="0"/>
              <a:t>Add class</a:t>
            </a:r>
          </a:p>
          <a:p>
            <a:pPr marL="228600" indent="-228600">
              <a:buAutoNum type="arabicPeriod"/>
            </a:pPr>
            <a:endParaRPr lang="en-US" baseline="0" dirty="0" smtClean="0"/>
          </a:p>
          <a:p>
            <a:pPr lvl="1"/>
            <a:r>
              <a:rPr lang="en-US" sz="1200" kern="1200" dirty="0" smtClean="0">
                <a:solidFill>
                  <a:schemeClr val="tx1"/>
                </a:solidFill>
                <a:latin typeface="+mn-lt"/>
                <a:ea typeface="+mn-ea"/>
                <a:cs typeface="+mn-cs"/>
              </a:rPr>
              <a:t>public class Album</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string Title { get; set; }</a:t>
            </a:r>
          </a:p>
          <a:p>
            <a:pPr lvl="1"/>
            <a:r>
              <a:rPr lang="en-US" sz="1200" kern="1200" dirty="0" smtClean="0">
                <a:solidFill>
                  <a:schemeClr val="tx1"/>
                </a:solidFill>
                <a:latin typeface="+mn-lt"/>
                <a:ea typeface="+mn-ea"/>
                <a:cs typeface="+mn-cs"/>
              </a:rPr>
              <a:t>        public decimal Price { get; set; }</a:t>
            </a:r>
          </a:p>
          <a:p>
            <a:pPr lvl="1"/>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a:t>
            </a: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DbContext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DbSet</a:t>
            </a:r>
            <a:r>
              <a:rPr lang="en-US" sz="1200" kern="1200" dirty="0" smtClean="0">
                <a:solidFill>
                  <a:schemeClr val="tx1"/>
                </a:solidFill>
                <a:latin typeface="+mn-lt"/>
                <a:ea typeface="+mn-ea"/>
                <a:cs typeface="+mn-cs"/>
              </a:rPr>
              <a:t>&lt;Album&gt; Albums { get; set; }</a:t>
            </a:r>
          </a:p>
          <a:p>
            <a:r>
              <a:rPr lang="en-US" sz="1200" kern="1200" dirty="0" smtClean="0">
                <a:solidFill>
                  <a:schemeClr val="tx1"/>
                </a:solidFill>
                <a:latin typeface="+mn-lt"/>
                <a:ea typeface="+mn-ea"/>
                <a:cs typeface="+mn-cs"/>
              </a:rPr>
              <a:t>    }</a:t>
            </a:r>
            <a:endParaRPr lang="en-US" baseline="0" dirty="0" smtClean="0"/>
          </a:p>
          <a:p>
            <a:pPr marL="0" indent="0">
              <a:buNone/>
            </a:pPr>
            <a:r>
              <a:rPr lang="en-US" baseline="0" dirty="0" smtClean="0"/>
              <a:t>4. </a:t>
            </a:r>
          </a:p>
          <a:p>
            <a:pPr marL="0" indent="0">
              <a:buNone/>
            </a:pPr>
            <a:r>
              <a:rPr lang="en-US" baseline="0" dirty="0" smtClean="0"/>
              <a:t>Run the app. Explain the database is created because of connection string in the name in </a:t>
            </a:r>
            <a:r>
              <a:rPr lang="en-US" baseline="0" dirty="0" err="1" smtClean="0"/>
              <a:t>DbContext</a:t>
            </a:r>
            <a:endParaRPr lang="en-US" baseline="0" dirty="0" smtClean="0"/>
          </a:p>
          <a:p>
            <a:pPr marL="0" indent="0">
              <a:buNone/>
            </a:pPr>
            <a:r>
              <a:rPr lang="en-US" baseline="0" dirty="0" smtClean="0"/>
              <a:t>5. If </a:t>
            </a:r>
            <a:r>
              <a:rPr lang="en-US" baseline="0" dirty="0" err="1" smtClean="0"/>
              <a:t>DbContext</a:t>
            </a:r>
            <a:r>
              <a:rPr lang="en-US" baseline="0" dirty="0" smtClean="0"/>
              <a:t> doesn’t have a connect string, we look for the name of the context class connection string.</a:t>
            </a:r>
          </a:p>
          <a:p>
            <a:pPr marL="0" indent="0">
              <a:buNone/>
            </a:pPr>
            <a:r>
              <a:rPr lang="en-US" baseline="0" dirty="0" smtClean="0"/>
              <a:t>If that’s not found, we try to create </a:t>
            </a:r>
            <a:r>
              <a:rPr lang="en-US" baseline="0" dirty="0" err="1" smtClean="0"/>
              <a:t>SQLExpress</a:t>
            </a:r>
            <a:r>
              <a:rPr lang="en-US" baseline="0" dirty="0" smtClean="0"/>
              <a:t>, local </a:t>
            </a:r>
            <a:r>
              <a:rPr lang="en-US" baseline="0" dirty="0" err="1" smtClean="0"/>
              <a:t>db</a:t>
            </a:r>
            <a:r>
              <a:rPr lang="en-US" baseline="0" dirty="0" smtClean="0"/>
              <a:t> 12, local </a:t>
            </a:r>
            <a:r>
              <a:rPr lang="en-US" baseline="0" dirty="0" err="1" smtClean="0"/>
              <a:t>db</a:t>
            </a:r>
            <a:r>
              <a:rPr lang="en-US" baseline="0" dirty="0" smtClean="0"/>
              <a:t> 11</a:t>
            </a:r>
          </a:p>
          <a:p>
            <a:pPr marL="0" indent="0">
              <a:buNone/>
            </a:pPr>
            <a:r>
              <a:rPr lang="en-US" baseline="0" dirty="0" smtClean="0"/>
              <a:t>6. Add a connection string and show that new database</a:t>
            </a:r>
          </a:p>
          <a:p>
            <a:pPr marL="0" indent="0">
              <a:buNone/>
            </a:pPr>
            <a:endParaRPr lang="en-US" baseline="0" dirty="0" smtClean="0"/>
          </a:p>
          <a:p>
            <a:pPr marL="0" indent="0">
              <a:buNone/>
            </a:pP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context = new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context.Albums.Add</a:t>
            </a:r>
            <a:r>
              <a:rPr lang="en-US" sz="1200" kern="1200" dirty="0" smtClean="0">
                <a:solidFill>
                  <a:schemeClr val="tx1"/>
                </a:solidFill>
                <a:latin typeface="+mn-lt"/>
                <a:ea typeface="+mn-ea"/>
                <a:cs typeface="+mn-cs"/>
              </a:rPr>
              <a:t>(new Album() {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="http://no.com",</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                Price=9.99m,</a:t>
            </a:r>
          </a:p>
          <a:p>
            <a:r>
              <a:rPr lang="en-US" sz="1200" kern="1200" dirty="0" smtClean="0">
                <a:solidFill>
                  <a:schemeClr val="tx1"/>
                </a:solidFill>
                <a:latin typeface="+mn-lt"/>
                <a:ea typeface="+mn-ea"/>
                <a:cs typeface="+mn-cs"/>
              </a:rPr>
              <a:t>                Title="My Album"});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context.SaveChanges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name will be that of the connection string name, </a:t>
            </a:r>
            <a:r>
              <a:rPr lang="en-US" dirty="0" err="1" smtClean="0"/>
              <a:t>ie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Security=True</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base("</a:t>
            </a:r>
            <a:r>
              <a:rPr lang="en-US" sz="1200" kern="1200" dirty="0" err="1" smtClean="0">
                <a:solidFill>
                  <a:schemeClr val="tx1"/>
                </a:solidFill>
                <a:latin typeface="+mn-lt"/>
                <a:ea typeface="+mn-ea"/>
                <a:cs typeface="+mn-cs"/>
              </a:rPr>
              <a:t>MusicStoreConnection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connectionStrings</a:t>
            </a:r>
            <a:r>
              <a:rPr lang="en-US" sz="1200" kern="1200" dirty="0" smtClean="0">
                <a:solidFill>
                  <a:schemeClr val="tx1"/>
                </a:solidFill>
                <a:effectLst/>
                <a:latin typeface="+mn-lt"/>
                <a:ea typeface="+mn-ea"/>
                <a:cs typeface="+mn-cs"/>
              </a:rPr>
              <a:t>&gt; </a:t>
            </a:r>
          </a:p>
          <a:p>
            <a:endParaRPr lang="en-US" dirty="0" smtClean="0"/>
          </a:p>
          <a:p>
            <a:r>
              <a:rPr lang="en-US" dirty="0" smtClean="0"/>
              <a:t>&lt;add name="</a:t>
            </a:r>
            <a:r>
              <a:rPr lang="en-US" dirty="0" err="1" smtClean="0"/>
              <a:t>MusicStoreContext</a:t>
            </a:r>
            <a:r>
              <a:rPr lang="en-US" dirty="0" smtClean="0"/>
              <a:t>" </a:t>
            </a:r>
            <a:r>
              <a:rPr lang="en-US" dirty="0" err="1" smtClean="0"/>
              <a:t>connectionString</a:t>
            </a:r>
            <a:r>
              <a:rPr lang="en-US" dirty="0" smtClean="0"/>
              <a:t>="Data Source=(</a:t>
            </a:r>
            <a:r>
              <a:rPr lang="en-US" dirty="0" err="1" smtClean="0"/>
              <a:t>localdb</a:t>
            </a:r>
            <a:r>
              <a:rPr lang="en-US" dirty="0" smtClean="0"/>
              <a:t>)\v12.0; Initial Catalog=</a:t>
            </a:r>
            <a:r>
              <a:rPr lang="en-US" dirty="0" err="1" smtClean="0"/>
              <a:t>MusicStoreDev</a:t>
            </a:r>
            <a:r>
              <a:rPr lang="en-US" dirty="0" smtClean="0"/>
              <a:t>; Integrated Security=True; </a:t>
            </a:r>
            <a:r>
              <a:rPr lang="en-US" dirty="0" err="1" smtClean="0"/>
              <a:t>MultipleActiveResultSets</a:t>
            </a:r>
            <a:r>
              <a:rPr lang="en-US" dirty="0" smtClean="0"/>
              <a:t>=True; </a:t>
            </a:r>
            <a:r>
              <a:rPr lang="en-US" dirty="0" err="1" smtClean="0"/>
              <a:t>AttachDbFilename</a:t>
            </a:r>
            <a:r>
              <a:rPr lang="en-US" dirty="0" smtClean="0"/>
              <a:t>=|</a:t>
            </a:r>
            <a:r>
              <a:rPr lang="en-US" dirty="0" err="1" smtClean="0"/>
              <a:t>DataDirectory|MusicStoreDev.mdf</a:t>
            </a:r>
            <a:r>
              <a:rPr lang="en-US" dirty="0" smtClean="0"/>
              <a:t>" </a:t>
            </a:r>
            <a:r>
              <a:rPr lang="en-US" dirty="0" err="1" smtClean="0"/>
              <a:t>providerName</a:t>
            </a:r>
            <a:r>
              <a:rPr lang="en-US" dirty="0" smtClean="0"/>
              <a:t>="</a:t>
            </a:r>
            <a:r>
              <a:rPr lang="en-US" dirty="0" err="1" smtClean="0"/>
              <a:t>System.Data.SqlClient</a:t>
            </a:r>
            <a:r>
              <a:rPr lang="en-US" dirty="0" smtClean="0"/>
              <a:t>" /&gt;</a:t>
            </a:r>
          </a:p>
          <a:p>
            <a:endParaRPr lang="en-US" dirty="0" smtClean="0"/>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connectionStrings</a:t>
            </a:r>
            <a:r>
              <a:rPr lang="en-US" sz="1200" kern="1200" dirty="0" smtClean="0">
                <a:solidFill>
                  <a:schemeClr val="tx1"/>
                </a:solidFill>
                <a:effectLst/>
                <a:latin typeface="+mn-lt"/>
                <a:ea typeface="+mn-ea"/>
                <a:cs typeface="+mn-cs"/>
              </a:rPr>
              <a:t>&gt;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 string can be double slash</a:t>
            </a:r>
          </a:p>
          <a:p>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a:t>
            </a:r>
            <a:r>
              <a:rPr lang="en-US" dirty="0" err="1" smtClean="0"/>
              <a:t>True;MultipleActiveResultSets</a:t>
            </a:r>
            <a:r>
              <a:rPr lang="en-US" dirty="0" smtClean="0"/>
              <a:t>=True“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1249411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&lt;interceptors&gt;</a:t>
            </a:r>
          </a:p>
          <a:p>
            <a:r>
              <a:rPr lang="en-US" dirty="0" smtClean="0"/>
              <a:t>  &lt;interceptor type="</a:t>
            </a:r>
            <a:r>
              <a:rPr lang="en-US" dirty="0" err="1" smtClean="0"/>
              <a:t>System.Data.Entity.Infrastructure.Interception.DatabaseLogger</a:t>
            </a:r>
            <a:r>
              <a:rPr lang="en-US" dirty="0" smtClean="0"/>
              <a:t>, </a:t>
            </a:r>
            <a:r>
              <a:rPr lang="en-US" dirty="0" err="1" smtClean="0"/>
              <a:t>EntityFramework</a:t>
            </a:r>
            <a:r>
              <a:rPr lang="en-US" dirty="0" smtClean="0"/>
              <a:t>"&gt;</a:t>
            </a:r>
          </a:p>
          <a:p>
            <a:r>
              <a:rPr lang="en-US" dirty="0" smtClean="0"/>
              <a:t>    &lt;parameters&gt;</a:t>
            </a:r>
          </a:p>
          <a:p>
            <a:r>
              <a:rPr lang="en-US" dirty="0" smtClean="0"/>
              <a:t>      &lt;parameter value=“MyAppsOutput.txt"/&gt;</a:t>
            </a:r>
          </a:p>
          <a:p>
            <a:r>
              <a:rPr lang="en-US" dirty="0" smtClean="0"/>
              <a:t>      &lt;parameter value="true" type="</a:t>
            </a:r>
            <a:r>
              <a:rPr lang="en-US" dirty="0" err="1" smtClean="0"/>
              <a:t>System.Boolean</a:t>
            </a:r>
            <a:r>
              <a:rPr lang="en-US" dirty="0" smtClean="0"/>
              <a:t>"/&gt;</a:t>
            </a:r>
          </a:p>
          <a:p>
            <a:r>
              <a:rPr lang="en-US" dirty="0" smtClean="0"/>
              <a:t>    &lt;/parameters&gt;</a:t>
            </a:r>
          </a:p>
          <a:p>
            <a:r>
              <a:rPr lang="en-US" dirty="0" smtClean="0"/>
              <a:t>  &lt;/interceptor&gt;</a:t>
            </a:r>
          </a:p>
          <a:p>
            <a:r>
              <a:rPr lang="en-US" dirty="0" smtClean="0"/>
              <a:t>&lt;/interceptors&gt;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210467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6698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//View queries</a:t>
            </a:r>
          </a:p>
          <a:p>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//Log connection</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p>
          <a:p>
            <a:endParaRPr lang="en-US" dirty="0" smtClean="0"/>
          </a:p>
          <a:p>
            <a:r>
              <a:rPr lang="en-US" dirty="0" smtClean="0"/>
              <a:t>Using glimpse</a:t>
            </a:r>
          </a:p>
          <a:p>
            <a:r>
              <a:rPr lang="en-US" dirty="0" smtClean="0"/>
              <a:t>Install-package</a:t>
            </a:r>
            <a:r>
              <a:rPr lang="en-US" baseline="0" dirty="0" smtClean="0"/>
              <a:t> glimpse.mvc5</a:t>
            </a:r>
          </a:p>
          <a:p>
            <a:r>
              <a:rPr lang="en-US" baseline="0" dirty="0" smtClean="0"/>
              <a:t>install-package </a:t>
            </a:r>
            <a:r>
              <a:rPr lang="en-US" baseline="0" dirty="0" err="1" smtClean="0"/>
              <a:t>glimpse.entityframework</a:t>
            </a:r>
            <a:endParaRPr lang="en-US" baseline="0" dirty="0" smtClean="0"/>
          </a:p>
          <a:p>
            <a:endParaRPr lang="en-US" baseline="0" dirty="0" smtClean="0"/>
          </a:p>
          <a:p>
            <a:r>
              <a:rPr lang="en-US" baseline="0" dirty="0" smtClean="0"/>
              <a:t>Inside the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entityFramework</a:t>
            </a:r>
            <a:r>
              <a:rPr lang="en-US" sz="1200" kern="1200" dirty="0" smtClean="0">
                <a:solidFill>
                  <a:schemeClr val="tx1"/>
                </a:solidFill>
                <a:latin typeface="+mn-lt"/>
                <a:ea typeface="+mn-ea"/>
                <a:cs typeface="+mn-cs"/>
              </a:rPr>
              <a:t>&gt; element</a:t>
            </a:r>
            <a:endParaRPr lang="en-US" baseline="0" dirty="0" smtClean="0"/>
          </a:p>
          <a:p>
            <a:pPr rtl="0" fontAlgn="base"/>
            <a:r>
              <a:rPr lang="en-US" sz="1200" b="0" i="0" kern="1200" dirty="0" smtClean="0">
                <a:solidFill>
                  <a:schemeClr val="tx1"/>
                </a:solidFill>
                <a:effectLst/>
                <a:latin typeface="+mn-lt"/>
                <a:ea typeface="+mn-ea"/>
                <a:cs typeface="+mn-cs"/>
              </a:rPr>
              <a:t>&lt;interceptors&gt;</a:t>
            </a:r>
          </a:p>
          <a:p>
            <a:pPr rtl="0" fontAlgn="base"/>
            <a:r>
              <a:rPr lang="en-US" sz="1200" b="0" i="0" kern="1200" dirty="0" smtClean="0">
                <a:solidFill>
                  <a:schemeClr val="tx1"/>
                </a:solidFill>
                <a:effectLst/>
                <a:latin typeface="+mn-lt"/>
                <a:ea typeface="+mn-ea"/>
                <a:cs typeface="+mn-cs"/>
              </a:rPr>
              <a:t>  &lt;interceptor type="</a:t>
            </a:r>
            <a:r>
              <a:rPr lang="en-US" sz="1200" b="0" i="0" kern="1200" dirty="0" err="1" smtClean="0">
                <a:solidFill>
                  <a:schemeClr val="tx1"/>
                </a:solidFill>
                <a:effectLst/>
                <a:latin typeface="+mn-lt"/>
                <a:ea typeface="+mn-ea"/>
                <a:cs typeface="+mn-cs"/>
              </a:rPr>
              <a:t>System.Data.Entity.Infrastructure.Interception.DatabaseLogger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EntityFramework</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&lt;parameter value=“MyAppsOutput.txt"/&gt;</a:t>
            </a:r>
          </a:p>
          <a:p>
            <a:pPr rtl="0" fontAlgn="base"/>
            <a:r>
              <a:rPr lang="en-US" sz="1200" b="0" i="0" kern="1200" dirty="0" smtClean="0">
                <a:solidFill>
                  <a:schemeClr val="tx1"/>
                </a:solidFill>
                <a:effectLst/>
                <a:latin typeface="+mn-lt"/>
                <a:ea typeface="+mn-ea"/>
                <a:cs typeface="+mn-cs"/>
              </a:rPr>
              <a:t>      &lt;parameter value="true" type="</a:t>
            </a:r>
            <a:r>
              <a:rPr lang="en-US" sz="1200" b="0" i="0" kern="1200" dirty="0" err="1" smtClean="0">
                <a:solidFill>
                  <a:schemeClr val="tx1"/>
                </a:solidFill>
                <a:effectLst/>
                <a:latin typeface="+mn-lt"/>
                <a:ea typeface="+mn-ea"/>
                <a:cs typeface="+mn-cs"/>
              </a:rPr>
              <a:t>System.Boolean</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&lt;/interceptor&gt;</a:t>
            </a:r>
          </a:p>
          <a:p>
            <a:pPr rtl="0" fontAlgn="base"/>
            <a:r>
              <a:rPr lang="en-US" sz="1200" b="0" i="0" kern="1200" dirty="0" smtClean="0">
                <a:solidFill>
                  <a:schemeClr val="tx1"/>
                </a:solidFill>
                <a:effectLst/>
                <a:latin typeface="+mn-lt"/>
                <a:ea typeface="+mn-ea"/>
                <a:cs typeface="+mn-cs"/>
              </a:rPr>
              <a:t>&lt;/interceptors&gt;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manual method, deprecating the designer, and revere engineering</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dirty="0"/>
          </a:p>
        </p:txBody>
      </p:sp>
    </p:spTree>
    <p:extLst>
      <p:ext uri="{BB962C8B-B14F-4D97-AF65-F5344CB8AC3E}">
        <p14:creationId xmlns:p14="http://schemas.microsoft.com/office/powerpoint/2010/main" val="2659573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baseline="0" dirty="0" smtClean="0">
                <a:solidFill>
                  <a:schemeClr val="tx1"/>
                </a:solidFill>
                <a:latin typeface="+mn-lt"/>
                <a:ea typeface="+mn-ea"/>
                <a:cs typeface="+mn-cs"/>
              </a:rPr>
              <a:t>Look briefly at dialog</a:t>
            </a:r>
          </a:p>
          <a:p>
            <a:pPr marL="228600" indent="-228600">
              <a:buAutoNum type="arabicPeriod"/>
            </a:pPr>
            <a:r>
              <a:rPr lang="en-US" sz="1200" kern="1200" baseline="0" dirty="0" smtClean="0">
                <a:solidFill>
                  <a:schemeClr val="tx1"/>
                </a:solidFill>
                <a:latin typeface="+mn-lt"/>
                <a:ea typeface="+mn-ea"/>
                <a:cs typeface="+mn-cs"/>
              </a:rPr>
              <a:t>Choose an existing database with music store information in it and reverse engineer it. </a:t>
            </a:r>
          </a:p>
          <a:p>
            <a:pPr marL="228600" indent="-228600">
              <a:buAutoNum type="arabicPeriod"/>
            </a:pPr>
            <a:r>
              <a:rPr lang="en-US" sz="1200" kern="1200" baseline="0" dirty="0" smtClean="0">
                <a:solidFill>
                  <a:schemeClr val="tx1"/>
                </a:solidFill>
                <a:latin typeface="+mn-lt"/>
                <a:ea typeface="+mn-ea"/>
                <a:cs typeface="+mn-cs"/>
              </a:rPr>
              <a:t>Discuss we’ll talk about the database more in module 4</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6996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37636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03738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Talk about </a:t>
            </a:r>
            <a:r>
              <a:rPr lang="en-US" baseline="0" dirty="0" err="1" smtClean="0"/>
              <a:t>nuget</a:t>
            </a:r>
            <a:r>
              <a:rPr lang="en-US" baseline="0" dirty="0" smtClean="0"/>
              <a:t> packages, upgrading, rolling back, etc.</a:t>
            </a:r>
          </a:p>
          <a:p>
            <a:endParaRPr lang="en-US" dirty="0" smtClean="0"/>
          </a:p>
          <a:p>
            <a:r>
              <a:rPr lang="en-US" sz="1200" b="0" i="0" kern="1200" dirty="0" smtClean="0">
                <a:solidFill>
                  <a:schemeClr val="tx1"/>
                </a:solidFill>
                <a:effectLst/>
                <a:latin typeface="+mn-lt"/>
                <a:ea typeface="+mn-ea"/>
                <a:cs typeface="+mn-cs"/>
              </a:rPr>
              <a:t>IBM supplies ADO.NET data providers for access to DB2, Informix, and U2 databases.</a:t>
            </a:r>
          </a:p>
          <a:p>
            <a:endParaRPr lang="en-US" dirty="0" smtClean="0"/>
          </a:p>
          <a:p>
            <a:r>
              <a:rPr lang="en-US" dirty="0" smtClean="0"/>
              <a:t>Any ADO.NET Data Provider?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247555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8051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9472665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6479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589640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60007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92414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7441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95063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48201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7676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503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40803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67" r:id="rId3"/>
    <p:sldLayoutId id="2147483663" r:id="rId4"/>
    <p:sldLayoutId id="2147483664" r:id="rId5"/>
    <p:sldLayoutId id="2147483665" r:id="rId6"/>
    <p:sldLayoutId id="2147483666" r:id="rId7"/>
    <p:sldLayoutId id="2147483668" r:id="rId8"/>
    <p:sldLayoutId id="2147483669" r:id="rId9"/>
    <p:sldLayoutId id="2147483683"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522287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b/adonet/" TargetMode="External"/><Relationship Id="rId2" Type="http://schemas.openxmlformats.org/officeDocument/2006/relationships/hyperlink" Target="https://msdn.microsoft.com/en-us/data/ef.aspx" TargetMode="Externa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github.com/MicrosoftLearning/EntityFramework"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p:txBody>
          <a:bodyPr/>
          <a:lstStyle/>
          <a:p>
            <a:r>
              <a:rPr lang="en-US" dirty="0"/>
              <a:t>Adam Tuliper | Technical Evangelist, Microsoft</a:t>
            </a:r>
          </a:p>
          <a:p>
            <a:r>
              <a:rPr lang="en-US" dirty="0"/>
              <a:t>Christopher Harrison | Content Developer, Microsoft</a:t>
            </a:r>
          </a:p>
        </p:txBody>
      </p:sp>
      <p:sp>
        <p:nvSpPr>
          <p:cNvPr id="2" name="Title 1"/>
          <p:cNvSpPr>
            <a:spLocks noGrp="1"/>
          </p:cNvSpPr>
          <p:nvPr>
            <p:ph type="ctrTitle"/>
          </p:nvPr>
        </p:nvSpPr>
        <p:spPr/>
        <p:txBody>
          <a:bodyPr/>
          <a:lstStyle/>
          <a:p>
            <a:r>
              <a:rPr lang="en-US" dirty="0" smtClean="0"/>
              <a:t>Implementing Entity Framework with MVC Jump Start</a:t>
            </a:r>
            <a:endParaRPr lang="en-US" dirty="0"/>
          </a:p>
        </p:txBody>
      </p:sp>
    </p:spTree>
    <p:extLst>
      <p:ext uri="{BB962C8B-B14F-4D97-AF65-F5344CB8AC3E}">
        <p14:creationId xmlns:p14="http://schemas.microsoft.com/office/powerpoint/2010/main" val="2543533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Architecture</a:t>
            </a:r>
            <a:endParaRPr lang="en-US" dirty="0"/>
          </a:p>
        </p:txBody>
      </p:sp>
      <p:sp>
        <p:nvSpPr>
          <p:cNvPr id="18" name="Subtitle 1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the Entity 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r>
              <a:rPr lang="en-US" dirty="0" smtClean="0"/>
              <a:t>All Microsoft SQL Databases</a:t>
            </a:r>
          </a:p>
          <a:p>
            <a:r>
              <a:rPr lang="en-US" dirty="0" smtClean="0"/>
              <a:t>Web Forms, MVC, WPF, WCF, Web API, Web Forms</a:t>
            </a:r>
          </a:p>
          <a:p>
            <a:r>
              <a:rPr lang="en-US" dirty="0" smtClean="0"/>
              <a:t>Newer ones to include Azure Table Storage, </a:t>
            </a:r>
            <a:r>
              <a:rPr lang="en-US" dirty="0" err="1" smtClean="0"/>
              <a:t>Redis</a:t>
            </a:r>
            <a:r>
              <a:rPr lang="en-US" dirty="0" smtClean="0"/>
              <a:t>, Linux, </a:t>
            </a:r>
            <a:r>
              <a:rPr lang="en-US" dirty="0" err="1" smtClean="0"/>
              <a:t>etc</a:t>
            </a:r>
            <a:endParaRPr lang="en-US" dirty="0" smtClean="0"/>
          </a:p>
          <a:p>
            <a:r>
              <a:rPr lang="en-US" dirty="0" smtClean="0"/>
              <a:t>Supported ADO.NET Providers</a:t>
            </a:r>
          </a:p>
          <a:p>
            <a:pPr lvl="1"/>
            <a:r>
              <a:rPr lang="en-US" dirty="0"/>
              <a:t>https://msdn.microsoft.com/en-us/data/dd363565.aspx</a:t>
            </a:r>
            <a:endParaRPr lang="en-US" dirty="0" smtClean="0"/>
          </a:p>
          <a:p>
            <a:endParaRPr lang="en-US" dirty="0" smtClean="0"/>
          </a:p>
          <a:p>
            <a:endParaRPr lang="en-US" dirty="0"/>
          </a:p>
        </p:txBody>
      </p:sp>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smtClean="0"/>
              <a:t>Full ORM to map objects to code</a:t>
            </a:r>
          </a:p>
          <a:p>
            <a:r>
              <a:rPr lang="en-US" dirty="0" err="1" smtClean="0"/>
              <a:t>Async</a:t>
            </a:r>
            <a:r>
              <a:rPr lang="en-US" dirty="0" smtClean="0"/>
              <a:t> Queries</a:t>
            </a:r>
          </a:p>
          <a:p>
            <a:r>
              <a:rPr lang="en-US" dirty="0" smtClean="0"/>
              <a:t>Connection Resiliency (retry)</a:t>
            </a:r>
          </a:p>
          <a:p>
            <a:r>
              <a:rPr lang="en-US" dirty="0" smtClean="0"/>
              <a:t>Stored Procedure mapping</a:t>
            </a:r>
          </a:p>
          <a:p>
            <a:r>
              <a:rPr lang="en-US" dirty="0" smtClean="0"/>
              <a:t>Reverse engineering existing database</a:t>
            </a:r>
          </a:p>
          <a:p>
            <a:r>
              <a:rPr lang="en-US" dirty="0" smtClean="0"/>
              <a:t>Using code to create database (code first)</a:t>
            </a:r>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Content Placeholder 2"/>
          <p:cNvSpPr>
            <a:spLocks noGrp="1"/>
          </p:cNvSpPr>
          <p:nvPr>
            <p:ph sz="quarter" idx="10"/>
          </p:nvPr>
        </p:nvSpPr>
        <p:spPr/>
        <p:txBody>
          <a:bodyPr/>
          <a:lstStyle/>
          <a:p>
            <a:r>
              <a:rPr lang="en-US" dirty="0" smtClean="0"/>
              <a:t>Simplified View</a:t>
            </a:r>
            <a:endParaRPr lang="en-US" dirty="0"/>
          </a:p>
        </p:txBody>
      </p:sp>
      <p:sp>
        <p:nvSpPr>
          <p:cNvPr id="4" name="Rounded Rectangle 3"/>
          <p:cNvSpPr/>
          <p:nvPr/>
        </p:nvSpPr>
        <p:spPr>
          <a:xfrm>
            <a:off x="767256"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LINQ to Entities</a:t>
            </a:r>
            <a:endParaRPr lang="en-US" dirty="0"/>
          </a:p>
        </p:txBody>
      </p:sp>
      <p:sp>
        <p:nvSpPr>
          <p:cNvPr id="5" name="Rounded Rectangle 4"/>
          <p:cNvSpPr/>
          <p:nvPr/>
        </p:nvSpPr>
        <p:spPr>
          <a:xfrm>
            <a:off x="3078240"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query, execute</a:t>
            </a:r>
            <a:endParaRPr lang="en-US" dirty="0"/>
          </a:p>
        </p:txBody>
      </p:sp>
      <p:pic>
        <p:nvPicPr>
          <p:cNvPr id="1026" name="Picture 2" descr="Entity Framework Architectur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272" y="1542932"/>
            <a:ext cx="5335178" cy="49809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5399702"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results to entities</a:t>
            </a:r>
            <a:endParaRPr lang="en-US" dirty="0"/>
          </a:p>
        </p:txBody>
      </p:sp>
      <p:sp>
        <p:nvSpPr>
          <p:cNvPr id="6" name="Right Arrow 5"/>
          <p:cNvSpPr/>
          <p:nvPr/>
        </p:nvSpPr>
        <p:spPr>
          <a:xfrm>
            <a:off x="2615808" y="2175768"/>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938983" y="2187259"/>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83272" y="3581400"/>
            <a:ext cx="4693920" cy="584775"/>
          </a:xfrm>
          <a:prstGeom prst="rect">
            <a:avLst/>
          </a:prstGeom>
          <a:noFill/>
        </p:spPr>
        <p:txBody>
          <a:bodyPr wrap="square" rtlCol="0">
            <a:spAutoFit/>
          </a:bodyPr>
          <a:lstStyle/>
          <a:p>
            <a:r>
              <a:rPr lang="en-US" sz="3200" dirty="0" smtClean="0">
                <a:latin typeface="Segoe UI Light" panose="020B0502040204020203" pitchFamily="34" charset="0"/>
                <a:cs typeface="Segoe UI Light" panose="020B0502040204020203" pitchFamily="34" charset="0"/>
              </a:rPr>
              <a:t>EF System Components</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44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P spid="9"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Requires Visual Studio 2010 or greater</a:t>
            </a:r>
          </a:p>
          <a:p>
            <a:r>
              <a:rPr lang="en-US" dirty="0" err="1" smtClean="0"/>
              <a:t>NuGet</a:t>
            </a:r>
            <a:endParaRPr lang="en-US" dirty="0" smtClean="0"/>
          </a:p>
          <a:p>
            <a:pPr lvl="1"/>
            <a:r>
              <a:rPr lang="en-US" dirty="0" smtClean="0"/>
              <a:t>Install-package </a:t>
            </a:r>
            <a:r>
              <a:rPr lang="en-US" dirty="0" err="1" smtClean="0"/>
              <a:t>EntityFramework</a:t>
            </a:r>
            <a:endParaRPr lang="en-US" dirty="0" smtClean="0"/>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a:xfrm>
            <a:off x="379413" y="1268306"/>
            <a:ext cx="11525250" cy="5290388"/>
          </a:xfrm>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chemeClr val="accent6"/>
                </a:solidFill>
              </a:rPr>
              <a:t>Update-Package</a:t>
            </a:r>
            <a:r>
              <a:rPr lang="en-US" kern="1200" dirty="0">
                <a:solidFill>
                  <a:schemeClr val="accent6"/>
                </a:solidFill>
              </a:rPr>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smtClean="0"/>
              <a:t>EntityFramework</a:t>
            </a:r>
            <a:r>
              <a:rPr lang="en-US" kern="1200" dirty="0" smtClean="0"/>
              <a:t> -</a:t>
            </a:r>
            <a:r>
              <a:rPr lang="en-US" kern="1200" dirty="0" err="1" smtClean="0"/>
              <a:t>ProjectName</a:t>
            </a:r>
            <a:r>
              <a:rPr lang="en-US" kern="1200" dirty="0"/>
              <a:t> </a:t>
            </a:r>
            <a:r>
              <a:rPr lang="en-US" kern="1200" dirty="0" err="1" smtClean="0"/>
              <a:t>MyProject</a:t>
            </a:r>
            <a:endParaRPr lang="en-US" kern="1200" dirty="0"/>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Intro to Code First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Maps your POCO classes to database</a:t>
            </a:r>
          </a:p>
          <a:p>
            <a:r>
              <a:rPr lang="en-US" dirty="0" smtClean="0"/>
              <a:t>Uses at a minimum a </a:t>
            </a:r>
            <a:r>
              <a:rPr lang="en-US" dirty="0" err="1" smtClean="0"/>
              <a:t>DbContext</a:t>
            </a:r>
            <a:r>
              <a:rPr lang="en-US" dirty="0" smtClean="0"/>
              <a:t> and an entity (</a:t>
            </a:r>
            <a:r>
              <a:rPr lang="en-US" dirty="0" err="1" smtClean="0"/>
              <a:t>ie</a:t>
            </a:r>
            <a:r>
              <a:rPr lang="en-US" dirty="0" smtClean="0"/>
              <a:t> a class)</a:t>
            </a:r>
          </a:p>
          <a:p>
            <a:endParaRPr lang="en-US" dirty="0" smtClean="0"/>
          </a:p>
          <a:p>
            <a:pPr marL="0" indent="0">
              <a:buNone/>
            </a:pPr>
            <a:endParaRPr lang="en-US" dirty="0"/>
          </a:p>
        </p:txBody>
      </p:sp>
      <p:sp>
        <p:nvSpPr>
          <p:cNvPr id="4" name="Rectangle 3"/>
          <p:cNvSpPr/>
          <p:nvPr/>
        </p:nvSpPr>
        <p:spPr>
          <a:xfrm>
            <a:off x="682319" y="3309550"/>
            <a:ext cx="7728154" cy="156966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MusicStoreDbContext</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DbContext</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DbSet</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 Albums{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5" name="Rectangle 4"/>
          <p:cNvSpPr/>
          <p:nvPr/>
        </p:nvSpPr>
        <p:spPr>
          <a:xfrm>
            <a:off x="682319" y="4882146"/>
            <a:ext cx="6381135"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Album</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string</a:t>
            </a:r>
            <a:r>
              <a:rPr lang="en-US" sz="2400" dirty="0" smtClean="0">
                <a:solidFill>
                  <a:srgbClr val="000000"/>
                </a:solidFill>
                <a:highlight>
                  <a:srgbClr val="FFFFFF"/>
                </a:highlight>
                <a:latin typeface="Consolas" panose="020B0609020204030204" pitchFamily="49" charset="0"/>
              </a:rPr>
              <a:t> Name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decimal </a:t>
            </a:r>
            <a:r>
              <a:rPr lang="en-US" sz="2400" dirty="0" smtClean="0">
                <a:solidFill>
                  <a:srgbClr val="000000"/>
                </a:solidFill>
                <a:highlight>
                  <a:srgbClr val="FFFFFF"/>
                </a:highlight>
                <a:latin typeface="Consolas" panose="020B0609020204030204" pitchFamily="49" charset="0"/>
              </a:rPr>
              <a:t>Cost{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6" name="Right Brace 5"/>
          <p:cNvSpPr/>
          <p:nvPr/>
        </p:nvSpPr>
        <p:spPr>
          <a:xfrm>
            <a:off x="8323755" y="3379335"/>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9148722" y="3733800"/>
            <a:ext cx="2326998" cy="584775"/>
          </a:xfrm>
          <a:prstGeom prst="rect">
            <a:avLst/>
          </a:prstGeom>
          <a:noFill/>
        </p:spPr>
        <p:txBody>
          <a:bodyPr wrap="square" rtlCol="0">
            <a:spAutoFit/>
          </a:bodyPr>
          <a:lstStyle/>
          <a:p>
            <a:r>
              <a:rPr lang="en-US" sz="3200" dirty="0" err="1" smtClean="0">
                <a:solidFill>
                  <a:schemeClr val="accent6"/>
                </a:solidFill>
                <a:latin typeface="Segoe UI Light" panose="020B0502040204020203" pitchFamily="34" charset="0"/>
                <a:cs typeface="Segoe UI Light" panose="020B0502040204020203" pitchFamily="34" charset="0"/>
              </a:rPr>
              <a:t>DbContext</a:t>
            </a:r>
            <a:endParaRPr lang="en-US" sz="3200" dirty="0">
              <a:solidFill>
                <a:schemeClr val="accent6"/>
              </a:solidFill>
              <a:latin typeface="Segoe UI Light" panose="020B0502040204020203" pitchFamily="34" charset="0"/>
              <a:cs typeface="Segoe UI Light" panose="020B0502040204020203" pitchFamily="34" charset="0"/>
            </a:endParaRPr>
          </a:p>
        </p:txBody>
      </p:sp>
      <p:sp>
        <p:nvSpPr>
          <p:cNvPr id="8" name="Right Brace 7"/>
          <p:cNvSpPr/>
          <p:nvPr/>
        </p:nvSpPr>
        <p:spPr>
          <a:xfrm>
            <a:off x="6673830" y="5440229"/>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498796" y="5794694"/>
            <a:ext cx="2788203" cy="584775"/>
          </a:xfrm>
          <a:prstGeom prst="rect">
            <a:avLst/>
          </a:prstGeom>
          <a:noFill/>
        </p:spPr>
        <p:txBody>
          <a:bodyPr wrap="square" rtlCol="0">
            <a:spAutoFit/>
          </a:bodyPr>
          <a:lstStyle/>
          <a:p>
            <a:r>
              <a:rPr lang="en-US" sz="3200" dirty="0" smtClean="0">
                <a:solidFill>
                  <a:schemeClr val="accent6"/>
                </a:solidFill>
                <a:latin typeface="Segoe UI Light" panose="020B0502040204020203" pitchFamily="34" charset="0"/>
                <a:cs typeface="Segoe UI Light" panose="020B0502040204020203" pitchFamily="34" charset="0"/>
              </a:rPr>
              <a:t>POCO (Entity)</a:t>
            </a:r>
            <a:endParaRPr lang="en-US" sz="3200" dirty="0">
              <a:solidFill>
                <a:schemeClr val="accent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Adam Tuliper | ‏@AdamTuliper </a:t>
            </a:r>
            <a:endParaRPr lang="en-US" dirty="0"/>
          </a:p>
        </p:txBody>
      </p:sp>
      <p:sp>
        <p:nvSpPr>
          <p:cNvPr id="7" name="Content Placeholder 6"/>
          <p:cNvSpPr>
            <a:spLocks noGrp="1"/>
          </p:cNvSpPr>
          <p:nvPr>
            <p:ph sz="quarter" idx="10"/>
          </p:nvPr>
        </p:nvSpPr>
        <p:spPr/>
        <p:txBody>
          <a:bodyPr/>
          <a:lstStyle/>
          <a:p>
            <a:r>
              <a:rPr lang="en-US" dirty="0" smtClean="0"/>
              <a:t>Technical Evangelist, Microsoft</a:t>
            </a:r>
          </a:p>
          <a:p>
            <a:pPr lvl="1"/>
            <a:r>
              <a:rPr lang="en-US" dirty="0" smtClean="0"/>
              <a:t>Focused on Web, Data, Gaming, and Cloud Technologies</a:t>
            </a:r>
          </a:p>
          <a:p>
            <a:pPr lvl="1"/>
            <a:r>
              <a:rPr lang="en-US" dirty="0" smtClean="0"/>
              <a:t>Emphasis on secure development practices</a:t>
            </a:r>
          </a:p>
          <a:p>
            <a:r>
              <a:rPr lang="en-US" dirty="0" smtClean="0"/>
              <a:t>20 years of industry experience as software architect</a:t>
            </a:r>
          </a:p>
          <a:p>
            <a:pPr lvl="1"/>
            <a:r>
              <a:rPr lang="en-US" dirty="0" smtClean="0"/>
              <a:t>Enterprise, startups, public sector, defense, healthcare, financial industries</a:t>
            </a:r>
          </a:p>
          <a:p>
            <a:pPr lvl="1"/>
            <a:r>
              <a:rPr lang="en-US" dirty="0" smtClean="0"/>
              <a:t>channel9.msdn.com/Blogs/</a:t>
            </a:r>
            <a:r>
              <a:rPr lang="en-US" dirty="0" err="1" smtClean="0"/>
              <a:t>AdamTuliper</a:t>
            </a:r>
            <a:endParaRPr lang="en-US" dirty="0" smtClean="0"/>
          </a:p>
          <a:p>
            <a:pPr lvl="2"/>
            <a:r>
              <a:rPr lang="en-US" dirty="0" smtClean="0"/>
              <a:t>Video content</a:t>
            </a:r>
          </a:p>
          <a:p>
            <a:pPr lvl="1"/>
            <a:r>
              <a:rPr lang="en-US" dirty="0" smtClean="0"/>
              <a:t>adamtuliper.com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02" y="182215"/>
            <a:ext cx="1803093" cy="1689143"/>
          </a:xfrm>
          <a:prstGeom prst="rect">
            <a:avLst/>
          </a:prstGeom>
        </p:spPr>
      </p:pic>
      <p:pic>
        <p:nvPicPr>
          <p:cNvPr id="5" name="Picture 4"/>
          <p:cNvPicPr>
            <a:picLocks noChangeAspect="1"/>
          </p:cNvPicPr>
          <p:nvPr/>
        </p:nvPicPr>
        <p:blipFill>
          <a:blip r:embed="rId4"/>
          <a:stretch>
            <a:fillRect/>
          </a:stretch>
        </p:blipFill>
        <p:spPr>
          <a:xfrm>
            <a:off x="10671823" y="5441114"/>
            <a:ext cx="1428750" cy="1237500"/>
          </a:xfrm>
          <a:prstGeom prst="rect">
            <a:avLst/>
          </a:prstGeom>
        </p:spPr>
      </p:pic>
    </p:spTree>
    <p:extLst>
      <p:ext uri="{BB962C8B-B14F-4D97-AF65-F5344CB8AC3E}">
        <p14:creationId xmlns:p14="http://schemas.microsoft.com/office/powerpoint/2010/main" val="3544645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p>
          <a:p>
            <a:pPr algn="ctr"/>
            <a:r>
              <a:rPr lang="en-US" dirty="0" smtClean="0"/>
              <a:t>Start 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a:t>)\\</a:t>
            </a:r>
            <a:r>
              <a:rPr lang="en-US" dirty="0" err="1" smtClean="0"/>
              <a:t>mssqllocaldb</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t>
            </a:r>
            <a:r>
              <a:rPr lang="en-US" sz="2400" b="1" i="1" dirty="0">
                <a:latin typeface="Segoe UI Light" panose="020B0502040204020203" pitchFamily="34" charset="0"/>
                <a:cs typeface="Segoe UI Light" panose="020B0502040204020203" pitchFamily="34" charset="0"/>
              </a:rPr>
              <a:t>always</a:t>
            </a:r>
            <a:r>
              <a:rPr lang="en-US" sz="2400" i="1" dirty="0">
                <a:latin typeface="Segoe UI Light" panose="020B0502040204020203" pitchFamily="34" charset="0"/>
                <a:cs typeface="Segoe UI Light" panose="020B0502040204020203" pitchFamily="34" charset="0"/>
              </a:rPr>
              <a:t>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
        <p:nvSpPr>
          <p:cNvPr id="20" name="TextBox 19"/>
          <p:cNvSpPr txBox="1"/>
          <p:nvPr/>
        </p:nvSpPr>
        <p:spPr>
          <a:xfrm>
            <a:off x="573872" y="4773228"/>
            <a:ext cx="11330074" cy="830997"/>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&lt;</a:t>
            </a:r>
            <a:r>
              <a:rPr lang="en-US" sz="2400" dirty="0">
                <a:solidFill>
                  <a:srgbClr val="A31515"/>
                </a:solidFill>
                <a:highlight>
                  <a:srgbClr val="FFFFFF"/>
                </a:highlight>
                <a:latin typeface="Consolas" panose="020B0609020204030204" pitchFamily="49" charset="0"/>
              </a:rPr>
              <a:t>add</a:t>
            </a:r>
            <a:r>
              <a:rPr lang="en-US" sz="2400" dirty="0">
                <a:solidFill>
                  <a:srgbClr val="0000FF"/>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name</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MusicStoreContext</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connectionString</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Data Source=(</a:t>
            </a:r>
            <a:r>
              <a:rPr lang="en-US" sz="2400" dirty="0" err="1">
                <a:solidFill>
                  <a:srgbClr val="0000FF"/>
                </a:solidFill>
                <a:highlight>
                  <a:srgbClr val="FFFFFF"/>
                </a:highlight>
                <a:latin typeface="Consolas" panose="020B0609020204030204" pitchFamily="49" charset="0"/>
              </a:rPr>
              <a:t>localdb</a:t>
            </a:r>
            <a:r>
              <a:rPr lang="en-US" sz="2400" dirty="0">
                <a:solidFill>
                  <a:srgbClr val="0000FF"/>
                </a:solidFill>
                <a:highlight>
                  <a:srgbClr val="FFFFFF"/>
                </a:highlight>
                <a:latin typeface="Consolas" panose="020B0609020204030204" pitchFamily="49" charset="0"/>
              </a:rPr>
              <a:t>)\v12.0</a:t>
            </a:r>
            <a:r>
              <a:rPr lang="en-US" sz="2400" dirty="0" smtClean="0">
                <a:solidFill>
                  <a:srgbClr val="0000FF"/>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0000FF"/>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providerName</a:t>
            </a:r>
            <a:r>
              <a:rPr lang="en-US" sz="2400" dirty="0">
                <a:solidFill>
                  <a:srgbClr val="0000FF"/>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System.Data.SqlClient</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 /&gt;</a:t>
            </a:r>
            <a:endParaRPr lang="en-US"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xit" presetSubtype="0" fill="hold" grpId="1" nodeType="withEffect">
                                  <p:stCondLst>
                                    <p:cond delay="0"/>
                                  </p:stCondLst>
                                  <p:childTnLst>
                                    <p:animEffect transition="out" filter="fad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P spid="20" grpId="0"/>
      <p:bldP spid="2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a:t>
            </a:r>
            <a:endParaRPr lang="en-US" dirty="0"/>
          </a:p>
        </p:txBody>
      </p:sp>
      <p:sp>
        <p:nvSpPr>
          <p:cNvPr id="7" name="Content Placeholder 6"/>
          <p:cNvSpPr>
            <a:spLocks noGrp="1"/>
          </p:cNvSpPr>
          <p:nvPr>
            <p:ph sz="quarter" idx="10"/>
          </p:nvPr>
        </p:nvSpPr>
        <p:spPr>
          <a:xfrm>
            <a:off x="379412" y="1388226"/>
            <a:ext cx="11812587" cy="5290388"/>
          </a:xfrm>
        </p:spPr>
        <p:txBody>
          <a:bodyPr/>
          <a:lstStyle/>
          <a:p>
            <a:r>
              <a:rPr lang="en-US" dirty="0" smtClean="0"/>
              <a:t>Connecting to </a:t>
            </a:r>
            <a:r>
              <a:rPr lang="en-US" dirty="0" err="1" smtClean="0"/>
              <a:t>LocalDb</a:t>
            </a:r>
            <a:r>
              <a:rPr lang="en-US" dirty="0" smtClean="0"/>
              <a:t> be aware of instance names</a:t>
            </a:r>
          </a:p>
          <a:p>
            <a:pPr lvl="1"/>
            <a:r>
              <a:rPr lang="en-US" dirty="0" smtClean="0"/>
              <a:t>Typically v11.0, </a:t>
            </a:r>
            <a:r>
              <a:rPr lang="en-US" dirty="0" err="1" smtClean="0"/>
              <a:t>mssqllocaldb</a:t>
            </a:r>
            <a:endParaRPr lang="en-US" dirty="0" smtClean="0"/>
          </a:p>
          <a:p>
            <a:pPr lvl="1"/>
            <a:r>
              <a:rPr lang="en-US" dirty="0" smtClean="0"/>
              <a:t>ProjectsV12 is created by data tools, ignore</a:t>
            </a:r>
          </a:p>
          <a:p>
            <a:r>
              <a:rPr lang="en-US" dirty="0" smtClean="0"/>
              <a:t>Connection string</a:t>
            </a:r>
          </a:p>
          <a:p>
            <a:pPr lvl="1"/>
            <a:r>
              <a:rPr lang="en-US" dirty="0" smtClean="0"/>
              <a:t>Data </a:t>
            </a:r>
            <a:r>
              <a:rPr lang="en-US" dirty="0"/>
              <a:t>Source=(</a:t>
            </a:r>
            <a:r>
              <a:rPr lang="en-US" dirty="0" err="1"/>
              <a:t>localdb</a:t>
            </a:r>
            <a:r>
              <a:rPr lang="en-US" dirty="0" smtClean="0"/>
              <a:t>)</a:t>
            </a:r>
            <a:r>
              <a:rPr lang="en-US" b="1" dirty="0" smtClean="0">
                <a:solidFill>
                  <a:srgbClr val="FF0000"/>
                </a:solidFill>
              </a:rPr>
              <a:t>\</a:t>
            </a:r>
            <a:r>
              <a:rPr lang="en-US" dirty="0" err="1" smtClean="0"/>
              <a:t>mssqllocaldb</a:t>
            </a:r>
            <a:r>
              <a:rPr lang="en-US" dirty="0" smtClean="0"/>
              <a:t>;</a:t>
            </a:r>
          </a:p>
          <a:p>
            <a:r>
              <a:rPr lang="en-US" dirty="0" smtClean="0"/>
              <a:t>Get </a:t>
            </a:r>
            <a:r>
              <a:rPr lang="en-US" dirty="0"/>
              <a:t>versions </a:t>
            </a:r>
            <a:r>
              <a:rPr lang="en-US" dirty="0" smtClean="0"/>
              <a:t>via </a:t>
            </a:r>
            <a:r>
              <a:rPr lang="en-US" dirty="0">
                <a:solidFill>
                  <a:schemeClr val="accent1"/>
                </a:solidFill>
              </a:rPr>
              <a:t>sqllocaldb.exe </a:t>
            </a:r>
            <a:r>
              <a:rPr lang="en-US" dirty="0" err="1">
                <a:solidFill>
                  <a:schemeClr val="accent1"/>
                </a:solidFill>
              </a:rPr>
              <a:t>i</a:t>
            </a:r>
            <a:endParaRPr lang="en-US" dirty="0" smtClean="0">
              <a:solidFill>
                <a:schemeClr val="accent1"/>
              </a:solidFill>
            </a:endParaRPr>
          </a:p>
          <a:p>
            <a:endParaRPr lang="en-US" dirty="0"/>
          </a:p>
        </p:txBody>
      </p:sp>
      <p:pic>
        <p:nvPicPr>
          <p:cNvPr id="10" name="Picture 9"/>
          <p:cNvPicPr>
            <a:picLocks noChangeAspect="1"/>
          </p:cNvPicPr>
          <p:nvPr/>
        </p:nvPicPr>
        <p:blipFill>
          <a:blip r:embed="rId3"/>
          <a:stretch>
            <a:fillRect/>
          </a:stretch>
        </p:blipFill>
        <p:spPr>
          <a:xfrm>
            <a:off x="6932793" y="3245882"/>
            <a:ext cx="5093073" cy="3432732"/>
          </a:xfrm>
          <a:prstGeom prst="rect">
            <a:avLst/>
          </a:prstGeom>
        </p:spPr>
      </p:pic>
    </p:spTree>
    <p:extLst>
      <p:ext uri="{BB962C8B-B14F-4D97-AF65-F5344CB8AC3E}">
        <p14:creationId xmlns:p14="http://schemas.microsoft.com/office/powerpoint/2010/main" val="3047832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queries</a:t>
            </a:r>
            <a:endParaRPr lang="en-US" dirty="0"/>
          </a:p>
        </p:txBody>
      </p:sp>
      <p:sp>
        <p:nvSpPr>
          <p:cNvPr id="3" name="Content Placeholder 2"/>
          <p:cNvSpPr>
            <a:spLocks noGrp="1"/>
          </p:cNvSpPr>
          <p:nvPr>
            <p:ph sz="quarter" idx="10"/>
          </p:nvPr>
        </p:nvSpPr>
        <p:spPr/>
        <p:txBody>
          <a:bodyPr/>
          <a:lstStyle/>
          <a:p>
            <a:r>
              <a:rPr lang="en-US" dirty="0" err="1"/>
              <a:t>context.Database.Log</a:t>
            </a:r>
            <a:r>
              <a:rPr lang="en-US" dirty="0"/>
              <a:t> = s =&gt; </a:t>
            </a:r>
            <a:r>
              <a:rPr lang="en-US" dirty="0" err="1"/>
              <a:t>Console.WriteLine</a:t>
            </a:r>
            <a:r>
              <a:rPr lang="en-US" dirty="0"/>
              <a:t>(s</a:t>
            </a:r>
            <a:r>
              <a:rPr lang="en-US" dirty="0" smtClean="0"/>
              <a:t>);</a:t>
            </a:r>
          </a:p>
          <a:p>
            <a:r>
              <a:rPr lang="en-US" dirty="0" smtClean="0"/>
              <a:t>Glimpse</a:t>
            </a:r>
          </a:p>
          <a:p>
            <a:pPr lvl="1"/>
            <a:r>
              <a:rPr lang="en-US" dirty="0" smtClean="0"/>
              <a:t>Install-package </a:t>
            </a:r>
            <a:r>
              <a:rPr lang="en-US" dirty="0"/>
              <a:t>glimpse.mvc5</a:t>
            </a:r>
          </a:p>
          <a:p>
            <a:pPr lvl="1"/>
            <a:r>
              <a:rPr lang="en-US" dirty="0"/>
              <a:t>install-package </a:t>
            </a:r>
            <a:r>
              <a:rPr lang="en-US" dirty="0" err="1"/>
              <a:t>glimpse.entityframework</a:t>
            </a:r>
            <a:endParaRPr lang="en-US" dirty="0"/>
          </a:p>
          <a:p>
            <a:r>
              <a:rPr lang="en-US" dirty="0" smtClean="0"/>
              <a:t>Interceptors</a:t>
            </a:r>
            <a:endParaRPr lang="en-US" dirty="0"/>
          </a:p>
          <a:p>
            <a:pPr lvl="1"/>
            <a:r>
              <a:rPr lang="en-US" dirty="0" smtClean="0"/>
              <a:t>Goes in .</a:t>
            </a:r>
            <a:r>
              <a:rPr lang="en-US" dirty="0" err="1" smtClean="0"/>
              <a:t>config</a:t>
            </a:r>
            <a:endParaRPr lang="en-US" dirty="0" smtClean="0"/>
          </a:p>
        </p:txBody>
      </p:sp>
    </p:spTree>
    <p:extLst>
      <p:ext uri="{BB962C8B-B14F-4D97-AF65-F5344CB8AC3E}">
        <p14:creationId xmlns:p14="http://schemas.microsoft.com/office/powerpoint/2010/main" val="3027112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3"/>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EF Resources</a:t>
            </a:r>
          </a:p>
          <a:p>
            <a:pPr lvl="1"/>
            <a:r>
              <a:rPr lang="en-US" dirty="0">
                <a:hlinkClick r:id="rId2"/>
              </a:rPr>
              <a:t>https://</a:t>
            </a:r>
            <a:r>
              <a:rPr lang="en-US" dirty="0" smtClean="0">
                <a:hlinkClick r:id="rId2"/>
              </a:rPr>
              <a:t>msdn.microsoft.com/en-us/data/ef.aspx</a:t>
            </a:r>
            <a:endParaRPr lang="en-US" dirty="0" smtClean="0"/>
          </a:p>
          <a:p>
            <a:r>
              <a:rPr lang="en-US" dirty="0" smtClean="0"/>
              <a:t>EF Team Blog</a:t>
            </a:r>
          </a:p>
          <a:p>
            <a:pPr lvl="1"/>
            <a:r>
              <a:rPr lang="en-US" dirty="0">
                <a:hlinkClick r:id="rId3"/>
              </a:rPr>
              <a:t>http://blogs.msdn.com/b/adonet</a:t>
            </a:r>
            <a:r>
              <a:rPr lang="en-US" dirty="0" smtClean="0">
                <a:hlinkClick r:id="rId3"/>
              </a:rPr>
              <a:t>/</a:t>
            </a:r>
            <a:endParaRPr lang="en-US" dirty="0" smtClean="0"/>
          </a:p>
          <a:p>
            <a:pPr marL="0" indent="0">
              <a:buNone/>
            </a:pPr>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a:t>Regular presenter at TechEd</a:t>
            </a:r>
          </a:p>
          <a:p>
            <a:pPr marL="0" indent="0">
              <a:buNone/>
            </a:pPr>
            <a:r>
              <a:rPr lang="en-US" dirty="0" smtClean="0"/>
              <a:t>Long time geek</a:t>
            </a:r>
          </a:p>
          <a:p>
            <a:pPr marL="457046" lvl="1" indent="0">
              <a:buNone/>
            </a:pPr>
            <a:r>
              <a:rPr lang="en-US" dirty="0" smtClean="0"/>
              <a:t>Still misses his Commodore 64</a:t>
            </a:r>
          </a:p>
          <a:p>
            <a:pPr marL="457046" lvl="1" indent="0">
              <a:buNone/>
            </a:pPr>
            <a:r>
              <a:rPr lang="en-US" dirty="0" smtClean="0"/>
              <a:t>Periodic blogger (</a:t>
            </a:r>
            <a:r>
              <a:rPr lang="en-US" dirty="0" smtClean="0">
                <a:hlinkClick r:id="rId3"/>
              </a:rPr>
              <a:t>blog.geektrainer.com</a:t>
            </a:r>
            <a:r>
              <a:rPr lang="en-US" dirty="0" smtClean="0"/>
              <a:t>)</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962909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sz="4000" dirty="0" smtClean="0"/>
              <a:t>Target Audience</a:t>
            </a:r>
          </a:p>
          <a:p>
            <a:pPr lvl="1"/>
            <a:r>
              <a:rPr lang="en-US" sz="3600" dirty="0" smtClean="0"/>
              <a:t>Web Developers</a:t>
            </a:r>
          </a:p>
          <a:p>
            <a:pPr lvl="1"/>
            <a:r>
              <a:rPr lang="en-US" sz="3600" dirty="0" smtClean="0"/>
              <a:t>Experience with C#</a:t>
            </a:r>
          </a:p>
          <a:p>
            <a:r>
              <a:rPr lang="en-US" sz="4000" dirty="0" smtClean="0"/>
              <a:t>Suggested Prerequisites/Supporting Material</a:t>
            </a:r>
          </a:p>
          <a:p>
            <a:pPr lvl="1"/>
            <a:r>
              <a:rPr lang="en-US" sz="3600" dirty="0" smtClean="0"/>
              <a:t>Introduction to MVC</a:t>
            </a:r>
          </a:p>
        </p:txBody>
      </p:sp>
    </p:spTree>
    <p:extLst>
      <p:ext uri="{BB962C8B-B14F-4D97-AF65-F5344CB8AC3E}">
        <p14:creationId xmlns:p14="http://schemas.microsoft.com/office/powerpoint/2010/main" val="3838429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 million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solidFill>
                  <a:srgbClr val="444444"/>
                </a:solidFill>
                <a:latin typeface="Segoe UI" panose="020B0502040204020203" pitchFamily="34" charset="0"/>
              </a:rPr>
              <a:t>MVCEntityFrmwrk</a:t>
            </a:r>
            <a:r>
              <a:rPr lang="en-US" dirty="0">
                <a:solidFill>
                  <a:srgbClr val="444444"/>
                </a:solidFill>
                <a:latin typeface="Segoe UI" panose="020B0502040204020203" pitchFamily="34" charset="0"/>
              </a:rPr>
              <a:t> </a:t>
            </a:r>
            <a:r>
              <a:rPr lang="en-US" dirty="0" smtClean="0"/>
              <a:t>(</a:t>
            </a:r>
            <a:r>
              <a:rPr lang="en-US" dirty="0"/>
              <a:t>Expires </a:t>
            </a:r>
            <a:r>
              <a:rPr lang="en-US" dirty="0" smtClean="0"/>
              <a:t>2Mar15)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508809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Repository</a:t>
            </a:r>
            <a:endParaRPr lang="en-US" dirty="0"/>
          </a:p>
        </p:txBody>
      </p:sp>
      <p:sp>
        <p:nvSpPr>
          <p:cNvPr id="3" name="Content Placeholder 2"/>
          <p:cNvSpPr>
            <a:spLocks noGrp="1"/>
          </p:cNvSpPr>
          <p:nvPr>
            <p:ph sz="quarter" idx="10"/>
          </p:nvPr>
        </p:nvSpPr>
        <p:spPr/>
        <p:txBody>
          <a:bodyPr/>
          <a:lstStyle/>
          <a:p>
            <a:r>
              <a:rPr lang="en-US" dirty="0" smtClean="0"/>
              <a:t>Has all demo files along with slides from this session</a:t>
            </a:r>
          </a:p>
          <a:p>
            <a:r>
              <a:rPr lang="en-US" dirty="0" smtClean="0">
                <a:hlinkClick r:id="rId2"/>
              </a:rPr>
              <a:t>http://github.com/MicrosoftLearning/EntityFramework</a:t>
            </a:r>
            <a:endParaRPr lang="en-US" dirty="0" smtClean="0"/>
          </a:p>
          <a:p>
            <a:endParaRPr lang="en-US" dirty="0"/>
          </a:p>
        </p:txBody>
      </p:sp>
    </p:spTree>
    <p:extLst>
      <p:ext uri="{BB962C8B-B14F-4D97-AF65-F5344CB8AC3E}">
        <p14:creationId xmlns:p14="http://schemas.microsoft.com/office/powerpoint/2010/main" val="396235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a16="http://schemas.microsoft.com/office/drawing/2014/main" xmlns=""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a16="http://schemas.microsoft.com/office/drawing/2014/main" xmlns=""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Integrating </a:t>
                      </a:r>
                      <a:r>
                        <a:rPr lang="en-US" sz="2400" smtClean="0">
                          <a:latin typeface="Segoe UI Light" panose="020B0502040204020203" pitchFamily="34" charset="0"/>
                          <a:cs typeface="Segoe UI Light" panose="020B0502040204020203" pitchFamily="34" charset="0"/>
                        </a:rPr>
                        <a:t>extra features 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3029138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01 | Introduction to Entity Framework</a:t>
            </a:r>
          </a:p>
        </p:txBody>
      </p:sp>
      <p:sp>
        <p:nvSpPr>
          <p:cNvPr id="10"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Adam Tuliper | Technical Evangelist, Microsoft</a:t>
            </a:r>
          </a:p>
          <a:p>
            <a:r>
              <a:rPr lang="en-US" dirty="0"/>
              <a:t>Christopher Harrison | Content Developer, </a:t>
            </a:r>
            <a:r>
              <a:rPr lang="en-US" dirty="0" smtClean="0"/>
              <a:t>Microsoft</a:t>
            </a:r>
            <a:endParaRPr lang="en-US" dirty="0"/>
          </a:p>
        </p:txBody>
      </p:sp>
    </p:spTree>
    <p:extLst>
      <p:ext uri="{BB962C8B-B14F-4D97-AF65-F5344CB8AC3E}">
        <p14:creationId xmlns:p14="http://schemas.microsoft.com/office/powerpoint/2010/main" val="2223918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2006/documentManagement/types"/>
    <ds:schemaRef ds:uri="27aa9422-7f1f-4c84-9cdf-302b1a67e513"/>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42502</TotalTime>
  <Words>1297</Words>
  <Application>Microsoft Office PowerPoint</Application>
  <PresentationFormat>Widescreen</PresentationFormat>
  <Paragraphs>290</Paragraphs>
  <Slides>29</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vt:lpstr>
      <vt:lpstr>Segoe UI</vt:lpstr>
      <vt:lpstr>Segoe UI Light</vt:lpstr>
      <vt:lpstr>Wingdings</vt:lpstr>
      <vt:lpstr>1_Office Theme</vt:lpstr>
      <vt:lpstr>MVA EF Theme</vt:lpstr>
      <vt:lpstr>Implementing Entity Framework with MVC Jump Start</vt:lpstr>
      <vt:lpstr>Meet Adam Tuliper | ‏@AdamTuliper </vt:lpstr>
      <vt:lpstr>Meet Christopher Harrison | ‏@geektrainer </vt:lpstr>
      <vt:lpstr>Setting Expectations</vt:lpstr>
      <vt:lpstr>     Join the MVA Community!</vt:lpstr>
      <vt:lpstr>Github Repository</vt:lpstr>
      <vt:lpstr>Course Topics</vt:lpstr>
      <vt:lpstr>PowerPoint Presentation</vt:lpstr>
      <vt:lpstr>Module Overview</vt:lpstr>
      <vt:lpstr>PowerPoint Presentation</vt:lpstr>
      <vt:lpstr>What is the Entity Framework</vt:lpstr>
      <vt:lpstr>EF Platforms</vt:lpstr>
      <vt:lpstr>Some supported features</vt:lpstr>
      <vt:lpstr>High level view</vt:lpstr>
      <vt:lpstr>Installing Entity Framework</vt:lpstr>
      <vt:lpstr>NuGet Primer</vt:lpstr>
      <vt:lpstr>Installing and Managing Entity Framework Binaries</vt:lpstr>
      <vt:lpstr>PowerPoint Presentation</vt:lpstr>
      <vt:lpstr>Code First</vt:lpstr>
      <vt:lpstr>Basic code first and scaffolding</vt:lpstr>
      <vt:lpstr>How does EF connect to your db?</vt:lpstr>
      <vt:lpstr>Helpful Hint</vt:lpstr>
      <vt:lpstr>Viewing queries</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433</cp:revision>
  <dcterms:created xsi:type="dcterms:W3CDTF">2013-02-15T23:12:42Z</dcterms:created>
  <dcterms:modified xsi:type="dcterms:W3CDTF">2015-01-28T16:08:49Z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