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2" r:id="rId6"/>
  </p:sldMasterIdLst>
  <p:notesMasterIdLst>
    <p:notesMasterId r:id="rId27"/>
  </p:notesMasterIdLst>
  <p:handoutMasterIdLst>
    <p:handoutMasterId r:id="rId28"/>
  </p:handoutMasterIdLst>
  <p:sldIdLst>
    <p:sldId id="313" r:id="rId7"/>
    <p:sldId id="314" r:id="rId8"/>
    <p:sldId id="343" r:id="rId9"/>
    <p:sldId id="384" r:id="rId10"/>
    <p:sldId id="331" r:id="rId11"/>
    <p:sldId id="392" r:id="rId12"/>
    <p:sldId id="393" r:id="rId13"/>
    <p:sldId id="398" r:id="rId14"/>
    <p:sldId id="391" r:id="rId15"/>
    <p:sldId id="394" r:id="rId16"/>
    <p:sldId id="388" r:id="rId17"/>
    <p:sldId id="385" r:id="rId18"/>
    <p:sldId id="387" r:id="rId19"/>
    <p:sldId id="389" r:id="rId20"/>
    <p:sldId id="386" r:id="rId21"/>
    <p:sldId id="397" r:id="rId22"/>
    <p:sldId id="395" r:id="rId23"/>
    <p:sldId id="396" r:id="rId24"/>
    <p:sldId id="347"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57233" autoAdjust="0"/>
  </p:normalViewPr>
  <p:slideViewPr>
    <p:cSldViewPr snapToGrid="0">
      <p:cViewPr varScale="1">
        <p:scale>
          <a:sx n="58" d="100"/>
          <a:sy n="58" d="100"/>
        </p:scale>
        <p:origin x="1430"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ToListAsync</a:t>
            </a:r>
            <a:endParaRPr lang="en-US" dirty="0" smtClean="0"/>
          </a:p>
          <a:p>
            <a:r>
              <a:rPr lang="en-US" dirty="0" smtClean="0"/>
              <a:t>await </a:t>
            </a:r>
            <a:r>
              <a:rPr lang="en-US" dirty="0" err="1" smtClean="0"/>
              <a:t>db.SaveChangesAsync</a:t>
            </a:r>
            <a:endParaRPr lang="en-US" dirty="0" smtClean="0"/>
          </a:p>
          <a:p>
            <a:r>
              <a:rPr lang="en-US" dirty="0" smtClean="0"/>
              <a:t> public </a:t>
            </a:r>
            <a:r>
              <a:rPr lang="en-US" dirty="0" err="1" smtClean="0"/>
              <a:t>async</a:t>
            </a:r>
            <a:r>
              <a:rPr lang="en-US" dirty="0" smtClean="0"/>
              <a:t> Task&lt;</a:t>
            </a:r>
            <a:r>
              <a:rPr lang="en-US" dirty="0" err="1" smtClean="0"/>
              <a:t>ActionResult</a:t>
            </a:r>
            <a:r>
              <a:rPr lang="en-US" dirty="0" smtClean="0"/>
              <a:t>&gt; </a:t>
            </a:r>
          </a:p>
          <a:p>
            <a:r>
              <a:rPr lang="en-US" dirty="0" smtClean="0"/>
              <a:t>Return task</a:t>
            </a:r>
          </a:p>
          <a:p>
            <a:endParaRPr lang="en-US" dirty="0" smtClean="0"/>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Task&lt;</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&gt; Create([Bind(Include = "</a:t>
            </a:r>
            <a:r>
              <a:rPr lang="en-US" sz="1200" kern="1200" dirty="0" err="1" smtClean="0">
                <a:solidFill>
                  <a:schemeClr val="tx1"/>
                </a:solidFill>
                <a:latin typeface="+mn-lt"/>
                <a:ea typeface="+mn-ea"/>
                <a:cs typeface="+mn-cs"/>
              </a:rPr>
              <a:t>AlbumId,GenreId,ArtistId,Title,Price,AlbumArtUrl</a:t>
            </a:r>
            <a:r>
              <a:rPr lang="en-US" sz="1200" kern="1200" dirty="0" smtClean="0">
                <a:solidFill>
                  <a:schemeClr val="tx1"/>
                </a:solidFill>
                <a:latin typeface="+mn-lt"/>
                <a:ea typeface="+mn-ea"/>
                <a:cs typeface="+mn-cs"/>
              </a:rPr>
              <a:t>")] Album 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db.Albums.Add</a:t>
            </a:r>
            <a:r>
              <a:rPr lang="en-US" sz="1200" kern="1200" dirty="0" smtClean="0">
                <a:solidFill>
                  <a:schemeClr val="tx1"/>
                </a:solidFill>
                <a:latin typeface="+mn-lt"/>
                <a:ea typeface="+mn-ea"/>
                <a:cs typeface="+mn-cs"/>
              </a:rPr>
              <a:t>(album);</a:t>
            </a:r>
          </a:p>
          <a:p>
            <a:r>
              <a:rPr lang="en-US" sz="1200" kern="1200" dirty="0" smtClean="0">
                <a:solidFill>
                  <a:schemeClr val="tx1"/>
                </a:solidFill>
                <a:latin typeface="+mn-lt"/>
                <a:ea typeface="+mn-ea"/>
                <a:cs typeface="+mn-cs"/>
              </a:rPr>
              <a:t>                await </a:t>
            </a:r>
            <a:r>
              <a:rPr lang="en-US" sz="1200" kern="1200" dirty="0" err="1" smtClean="0">
                <a:solidFill>
                  <a:schemeClr val="tx1"/>
                </a:solidFill>
                <a:latin typeface="+mn-lt"/>
                <a:ea typeface="+mn-ea"/>
                <a:cs typeface="+mn-cs"/>
              </a:rPr>
              <a:t>db.SaveChangesAsync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392986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https://code.msdn.microsoft.com/ASPNET-MVC-Application-b01a9fe8</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319240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method to be </a:t>
            </a:r>
            <a:r>
              <a:rPr lang="en-US" dirty="0" err="1" smtClean="0"/>
              <a:t>async</a:t>
            </a:r>
            <a:r>
              <a:rPr lang="en-US" baseline="0" dirty="0" smtClean="0"/>
              <a:t> for save</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94929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188102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a:t>
            </a:r>
          </a:p>
          <a:p>
            <a:endParaRPr lang="en-US" dirty="0" smtClean="0"/>
          </a:p>
          <a:p>
            <a:endParaRPr lang="en-US" dirty="0" smtClean="0"/>
          </a:p>
          <a:p>
            <a:r>
              <a:rPr lang="en-US" dirty="0" err="1" smtClean="0"/>
              <a:t>modelBuilder</a:t>
            </a:r>
            <a:r>
              <a:rPr lang="en-US" dirty="0" smtClean="0"/>
              <a:t>  </a:t>
            </a:r>
            <a:br>
              <a:rPr lang="en-US" dirty="0" smtClean="0"/>
            </a:br>
            <a:r>
              <a:rPr lang="en-US" dirty="0" smtClean="0"/>
              <a:t>  .Entity&lt;Album&gt;()  </a:t>
            </a:r>
            <a:br>
              <a:rPr lang="en-US" dirty="0" smtClean="0"/>
            </a:br>
            <a:r>
              <a:rPr lang="en-US" dirty="0" smtClean="0"/>
              <a:t>  .</a:t>
            </a:r>
            <a:r>
              <a:rPr lang="en-US" dirty="0" err="1" smtClean="0"/>
              <a:t>MapToStoredProcedures</a:t>
            </a:r>
            <a:r>
              <a:rPr lang="en-US" dirty="0" smtClean="0"/>
              <a:t>(s =&gt;  </a:t>
            </a:r>
            <a:br>
              <a:rPr lang="en-US" dirty="0" smtClean="0"/>
            </a:br>
            <a:r>
              <a:rPr lang="en-US" dirty="0" smtClean="0"/>
              <a:t>    </a:t>
            </a:r>
            <a:r>
              <a:rPr lang="en-US" dirty="0" err="1" smtClean="0"/>
              <a:t>s.Update</a:t>
            </a:r>
            <a:r>
              <a:rPr lang="en-US" dirty="0" smtClean="0"/>
              <a:t>(u =&gt; </a:t>
            </a:r>
            <a:r>
              <a:rPr lang="en-US" dirty="0" err="1" smtClean="0"/>
              <a:t>u.HasName</a:t>
            </a:r>
            <a:r>
              <a:rPr lang="en-US" dirty="0" smtClean="0"/>
              <a:t>(</a:t>
            </a:r>
            <a:r>
              <a:rPr lang="en-US" sz="1200" kern="1200" dirty="0" smtClean="0">
                <a:solidFill>
                  <a:schemeClr val="tx1"/>
                </a:solidFill>
                <a:effectLst/>
                <a:latin typeface="+mn-lt"/>
                <a:ea typeface="+mn-ea"/>
                <a:cs typeface="+mn-cs"/>
              </a:rPr>
              <a:t>“Blog_"</a:t>
            </a:r>
            <a:r>
              <a:rPr lang="en-US" dirty="0" smtClean="0"/>
              <a:t>))  </a:t>
            </a:r>
            <a:br>
              <a:rPr lang="en-US" dirty="0" smtClean="0"/>
            </a:br>
            <a:r>
              <a:rPr lang="en-US" dirty="0" smtClean="0"/>
              <a:t>     .Delete(d =&gt; </a:t>
            </a:r>
            <a:r>
              <a:rPr lang="en-US" dirty="0" err="1" smtClean="0"/>
              <a:t>d.HasName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delete_blog</a:t>
            </a:r>
            <a:r>
              <a:rPr lang="en-US" sz="1200" kern="1200" dirty="0" smtClean="0">
                <a:solidFill>
                  <a:schemeClr val="tx1"/>
                </a:solidFill>
                <a:effectLst/>
                <a:latin typeface="+mn-lt"/>
                <a:ea typeface="+mn-ea"/>
                <a:cs typeface="+mn-cs"/>
              </a:rPr>
              <a:t>"</a:t>
            </a:r>
            <a:r>
              <a:rPr lang="en-US" dirty="0" smtClean="0"/>
              <a:t>))  </a:t>
            </a:r>
            <a:br>
              <a:rPr lang="en-US" dirty="0" smtClean="0"/>
            </a:br>
            <a:r>
              <a:rPr lang="en-US" dirty="0" smtClean="0"/>
              <a:t>     .Insert(</a:t>
            </a:r>
            <a:r>
              <a:rPr lang="en-US" dirty="0" err="1" smtClean="0"/>
              <a:t>i</a:t>
            </a:r>
            <a:r>
              <a:rPr lang="en-US" dirty="0" smtClean="0"/>
              <a:t> =&gt; </a:t>
            </a:r>
            <a:r>
              <a:rPr lang="en-US" dirty="0" err="1" smtClean="0"/>
              <a:t>i.HasName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insert_blog</a:t>
            </a:r>
            <a:r>
              <a:rPr lang="en-US" sz="1200" kern="1200" dirty="0" smtClean="0">
                <a:solidFill>
                  <a:schemeClr val="tx1"/>
                </a:solidFill>
                <a:effectLst/>
                <a:latin typeface="+mn-lt"/>
                <a:ea typeface="+mn-ea"/>
                <a:cs typeface="+mn-cs"/>
              </a:rPr>
              <a:t>"</a:t>
            </a:r>
            <a:r>
              <a:rPr lang="en-US" dirty="0" smtClean="0"/>
              <a:t>)));</a:t>
            </a:r>
          </a:p>
          <a:p>
            <a:endParaRPr lang="en-US" dirty="0" smtClean="0"/>
          </a:p>
          <a:p>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TriviaOption</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MapToStoredProcedures</a:t>
            </a:r>
            <a:r>
              <a:rPr lang="en-US" sz="1200" kern="1200" dirty="0" smtClean="0">
                <a:solidFill>
                  <a:schemeClr val="tx1"/>
                </a:solidFill>
                <a:latin typeface="+mn-lt"/>
                <a:ea typeface="+mn-ea"/>
                <a:cs typeface="+mn-cs"/>
              </a:rPr>
              <a:t>(p =&gt;  </a:t>
            </a:r>
            <a:r>
              <a:rPr lang="en-US" sz="1200" kern="1200" dirty="0" err="1" smtClean="0">
                <a:solidFill>
                  <a:schemeClr val="tx1"/>
                </a:solidFill>
                <a:latin typeface="+mn-lt"/>
                <a:ea typeface="+mn-ea"/>
                <a:cs typeface="+mn-cs"/>
              </a:rPr>
              <a:t>p.Insert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=&gt; </a:t>
            </a:r>
            <a:r>
              <a:rPr lang="en-US" sz="1200" kern="1200" dirty="0" err="1" smtClean="0">
                <a:solidFill>
                  <a:schemeClr val="tx1"/>
                </a:solidFill>
                <a:latin typeface="+mn-lt"/>
                <a:ea typeface="+mn-ea"/>
                <a:cs typeface="+mn-cs"/>
              </a:rPr>
              <a:t>proc.HasName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Proc_AddAlbum</a:t>
            </a:r>
            <a:r>
              <a:rPr lang="en-US" sz="1200" kern="1200" dirty="0" smtClean="0">
                <a:solidFill>
                  <a:schemeClr val="tx1"/>
                </a:solidFill>
                <a:latin typeface="+mn-lt"/>
                <a:ea typeface="+mn-ea"/>
                <a:cs typeface="+mn-cs"/>
              </a:rPr>
              <a:t>") .Result(r =&gt; </a:t>
            </a:r>
            <a:r>
              <a:rPr lang="en-US" sz="1200" kern="1200" dirty="0" err="1" smtClean="0">
                <a:solidFill>
                  <a:schemeClr val="tx1"/>
                </a:solidFill>
                <a:latin typeface="+mn-lt"/>
                <a:ea typeface="+mn-ea"/>
                <a:cs typeface="+mn-cs"/>
              </a:rPr>
              <a:t>r.Id,"id</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187716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93914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1685181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239272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4145088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038734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1581869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1580811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74266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94936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45289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18130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89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20454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612002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888786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406482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9430554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39848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1902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50047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12226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0606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98389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41026122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58881651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romiller.com/2014/06/10/reducing-code-first-database-chatter/" TargetMode="External"/><Relationship Id="rId2" Type="http://schemas.openxmlformats.org/officeDocument/2006/relationships/hyperlink" Target="http://www.asp.net/mvc/overview/older-versions/getting-started-with-ef-5-using-mvc-4/implementing-the-repository-and-unit-of-work-patterns-in-an-asp-net-mvc-application"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06 | Integrating extra features and looking forward</a:t>
            </a:r>
            <a:endParaRPr lang="en-US" dirty="0"/>
          </a:p>
        </p:txBody>
      </p:sp>
      <p:sp>
        <p:nvSpPr>
          <p:cNvPr id="4" name="Subtitle 3"/>
          <p:cNvSpPr>
            <a:spLocks noGrp="1"/>
          </p:cNvSpPr>
          <p:nvPr>
            <p:ph type="subTitle" idx="1"/>
          </p:nvPr>
        </p:nvSpPr>
        <p:spPr/>
        <p:txBody>
          <a:bodyPr/>
          <a:lstStyle/>
          <a:p>
            <a:r>
              <a:rPr lang="en-US" smtClean="0"/>
              <a:t>Christopher Harrison | Content Developer, Microsoft</a:t>
            </a:r>
          </a:p>
          <a:p>
            <a:r>
              <a:rPr lang="en-US" smtClean="0"/>
              <a:t>Adam Tuliper | Technical Evangelist, Microsoft</a:t>
            </a:r>
            <a:endParaRPr lang="en-US" dirty="0"/>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A few best practices</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5520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hints in a web world</a:t>
            </a:r>
            <a:endParaRPr lang="en-US" dirty="0"/>
          </a:p>
        </p:txBody>
      </p:sp>
      <p:sp>
        <p:nvSpPr>
          <p:cNvPr id="3" name="Content Placeholder 2"/>
          <p:cNvSpPr>
            <a:spLocks noGrp="1"/>
          </p:cNvSpPr>
          <p:nvPr>
            <p:ph sz="quarter" idx="10"/>
          </p:nvPr>
        </p:nvSpPr>
        <p:spPr/>
        <p:txBody>
          <a:bodyPr/>
          <a:lstStyle/>
          <a:p>
            <a:r>
              <a:rPr lang="en-US" dirty="0" smtClean="0"/>
              <a:t>Since the web layers (controller to view) are disconnected</a:t>
            </a:r>
          </a:p>
          <a:p>
            <a:pPr lvl="1"/>
            <a:r>
              <a:rPr lang="en-US" dirty="0" smtClean="0"/>
              <a:t>Always convert </a:t>
            </a:r>
            <a:r>
              <a:rPr lang="en-US" dirty="0"/>
              <a:t>results </a:t>
            </a:r>
            <a:r>
              <a:rPr lang="en-US" dirty="0" smtClean="0"/>
              <a:t>to </a:t>
            </a:r>
            <a:r>
              <a:rPr lang="en-US" dirty="0" err="1" smtClean="0"/>
              <a:t>IEnumerable</a:t>
            </a:r>
            <a:r>
              <a:rPr lang="en-US" dirty="0" smtClean="0"/>
              <a:t> via .</a:t>
            </a:r>
            <a:r>
              <a:rPr lang="en-US" dirty="0" err="1" smtClean="0"/>
              <a:t>ToList</a:t>
            </a:r>
            <a:r>
              <a:rPr lang="en-US" dirty="0" smtClean="0"/>
              <a:t>()</a:t>
            </a:r>
          </a:p>
          <a:p>
            <a:pPr lvl="2"/>
            <a:r>
              <a:rPr lang="en-US" dirty="0" smtClean="0"/>
              <a:t>Ex. </a:t>
            </a:r>
            <a:r>
              <a:rPr lang="en-US" dirty="0" err="1"/>
              <a:t>context.Albums.Where</a:t>
            </a:r>
            <a:r>
              <a:rPr lang="en-US" dirty="0"/>
              <a:t>(o=&gt;</a:t>
            </a:r>
            <a:r>
              <a:rPr lang="en-US" dirty="0" err="1" smtClean="0"/>
              <a:t>o.Title.Contains</a:t>
            </a:r>
            <a:r>
              <a:rPr lang="en-US" dirty="0" smtClean="0"/>
              <a:t>(search).</a:t>
            </a:r>
            <a:r>
              <a:rPr lang="en-US" dirty="0" err="1"/>
              <a:t>ToList</a:t>
            </a:r>
            <a:r>
              <a:rPr lang="en-US" dirty="0" smtClean="0"/>
              <a:t>()</a:t>
            </a:r>
          </a:p>
          <a:p>
            <a:r>
              <a:rPr lang="en-GB" dirty="0"/>
              <a:t>Disable lazy loading in web environments</a:t>
            </a:r>
          </a:p>
          <a:p>
            <a:pPr lvl="1"/>
            <a:r>
              <a:rPr lang="en-US" dirty="0" err="1"/>
              <a:t>context.Configuration.LazyLoadingEnabled</a:t>
            </a:r>
            <a:r>
              <a:rPr lang="en-US" dirty="0"/>
              <a:t> = false;</a:t>
            </a:r>
          </a:p>
          <a:p>
            <a:pPr lvl="1"/>
            <a:r>
              <a:rPr lang="en-US" dirty="0"/>
              <a:t>Use .Include to load related </a:t>
            </a:r>
            <a:r>
              <a:rPr lang="en-US" dirty="0" smtClean="0"/>
              <a:t>entities</a:t>
            </a:r>
          </a:p>
          <a:p>
            <a:r>
              <a:rPr lang="en-US" dirty="0" err="1"/>
              <a:t>DbContext</a:t>
            </a:r>
            <a:r>
              <a:rPr lang="en-US" dirty="0"/>
              <a:t> is not thread safe. Do not cache it!</a:t>
            </a:r>
          </a:p>
          <a:p>
            <a:pPr lvl="1"/>
            <a:r>
              <a:rPr lang="en-US" dirty="0"/>
              <a:t>Always dispose </a:t>
            </a:r>
            <a:r>
              <a:rPr lang="en-US" dirty="0" err="1"/>
              <a:t>DbContext</a:t>
            </a:r>
            <a:r>
              <a:rPr lang="en-US" dirty="0"/>
              <a:t> when done</a:t>
            </a:r>
          </a:p>
          <a:p>
            <a:endParaRPr lang="en-GB" dirty="0"/>
          </a:p>
          <a:p>
            <a:endParaRPr lang="en-US" dirty="0" smtClean="0"/>
          </a:p>
        </p:txBody>
      </p:sp>
    </p:spTree>
    <p:extLst>
      <p:ext uri="{BB962C8B-B14F-4D97-AF65-F5344CB8AC3E}">
        <p14:creationId xmlns:p14="http://schemas.microsoft.com/office/powerpoint/2010/main" val="99588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lifetime</a:t>
            </a:r>
            <a:endParaRPr lang="en-US" dirty="0"/>
          </a:p>
        </p:txBody>
      </p:sp>
      <p:sp>
        <p:nvSpPr>
          <p:cNvPr id="3" name="Content Placeholder 2"/>
          <p:cNvSpPr>
            <a:spLocks noGrp="1"/>
          </p:cNvSpPr>
          <p:nvPr>
            <p:ph sz="quarter" idx="10"/>
          </p:nvPr>
        </p:nvSpPr>
        <p:spPr/>
        <p:txBody>
          <a:bodyPr/>
          <a:lstStyle/>
          <a:p>
            <a:r>
              <a:rPr lang="en-GB" dirty="0" smtClean="0"/>
              <a:t>When context is gone, connection is gone</a:t>
            </a:r>
          </a:p>
          <a:p>
            <a:pPr lvl="1"/>
            <a:r>
              <a:rPr lang="en-GB" dirty="0" smtClean="0"/>
              <a:t>Can’t (and shouldn’t) use connection from MVC view </a:t>
            </a:r>
          </a:p>
          <a:p>
            <a:pPr lvl="1"/>
            <a:r>
              <a:rPr lang="en-GB" dirty="0" smtClean="0"/>
              <a:t>Get data, send to view</a:t>
            </a:r>
          </a:p>
          <a:p>
            <a:r>
              <a:rPr lang="en-GB" dirty="0" smtClean="0"/>
              <a:t>Always </a:t>
            </a:r>
            <a:r>
              <a:rPr lang="en-GB" dirty="0"/>
              <a:t>execute result set when needed before exiting using()</a:t>
            </a:r>
          </a:p>
          <a:p>
            <a:endParaRPr lang="en-US" dirty="0"/>
          </a:p>
        </p:txBody>
      </p:sp>
      <p:sp>
        <p:nvSpPr>
          <p:cNvPr id="4" name="TextBox 3"/>
          <p:cNvSpPr txBox="1"/>
          <p:nvPr/>
        </p:nvSpPr>
        <p:spPr>
          <a:xfrm>
            <a:off x="728868" y="3605174"/>
            <a:ext cx="10084905" cy="2677656"/>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using</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context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MusicContext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albums = </a:t>
            </a:r>
            <a:r>
              <a:rPr lang="en-US" sz="2400" dirty="0" err="1">
                <a:solidFill>
                  <a:srgbClr val="000000"/>
                </a:solidFill>
                <a:highlight>
                  <a:srgbClr val="FFFFFF"/>
                </a:highlight>
                <a:latin typeface="Consolas" panose="020B0609020204030204" pitchFamily="49" charset="0"/>
              </a:rPr>
              <a:t>context.Albums</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Where(o=&gt;</a:t>
            </a:r>
            <a:r>
              <a:rPr lang="en-US" sz="2400" dirty="0" err="1">
                <a:solidFill>
                  <a:srgbClr val="000000"/>
                </a:solidFill>
                <a:highlight>
                  <a:srgbClr val="FFFFFF"/>
                </a:highlight>
                <a:latin typeface="Consolas" panose="020B0609020204030204" pitchFamily="49" charset="0"/>
              </a:rPr>
              <a:t>o.Title.Contains</a:t>
            </a:r>
            <a:r>
              <a:rPr lang="en-US" sz="2400" dirty="0">
                <a:solidFill>
                  <a:srgbClr val="000000"/>
                </a:solidFill>
                <a:highlight>
                  <a:srgbClr val="FFFFFF"/>
                </a:highlight>
                <a:latin typeface="Consolas" panose="020B0609020204030204" pitchFamily="49" charset="0"/>
              </a:rPr>
              <a:t>(search))</a:t>
            </a:r>
          </a:p>
          <a:p>
            <a:r>
              <a:rPr lang="en-US" sz="2400" dirty="0">
                <a:solidFill>
                  <a:srgbClr val="000000"/>
                </a:solidFill>
                <a:highlight>
                  <a:srgbClr val="FFFFFF"/>
                </a:highlight>
                <a:latin typeface="Consolas" panose="020B0609020204030204" pitchFamily="49" charset="0"/>
              </a:rPr>
              <a:t>                    .</a:t>
            </a:r>
            <a:r>
              <a:rPr lang="en-US" sz="2400" dirty="0" err="1">
                <a:solidFill>
                  <a:schemeClr val="accent6"/>
                </a:solidFill>
                <a:highlight>
                  <a:srgbClr val="FFFFFF"/>
                </a:highlight>
                <a:latin typeface="Consolas" panose="020B0609020204030204" pitchFamily="49" charset="0"/>
              </a:rPr>
              <a:t>ToList</a:t>
            </a:r>
            <a:r>
              <a:rPr lang="en-US" sz="2400" dirty="0" smtClean="0">
                <a:solidFill>
                  <a:schemeClr val="accent6"/>
                </a:solidFill>
                <a:highlight>
                  <a:srgbClr val="FFFFFF"/>
                </a:highlight>
                <a:latin typeface="Consolas" panose="020B0609020204030204" pitchFamily="49" charset="0"/>
              </a:rPr>
              <a:t>()</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View(albums);</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785958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out for…</a:t>
            </a:r>
            <a:endParaRPr lang="en-US" dirty="0"/>
          </a:p>
        </p:txBody>
      </p:sp>
      <p:sp>
        <p:nvSpPr>
          <p:cNvPr id="3" name="Content Placeholder 2"/>
          <p:cNvSpPr>
            <a:spLocks noGrp="1"/>
          </p:cNvSpPr>
          <p:nvPr>
            <p:ph sz="quarter" idx="10"/>
          </p:nvPr>
        </p:nvSpPr>
        <p:spPr/>
        <p:txBody>
          <a:bodyPr/>
          <a:lstStyle/>
          <a:p>
            <a:r>
              <a:rPr lang="en-US" dirty="0" smtClean="0"/>
              <a:t>For complex joins, keep an eye on queries</a:t>
            </a:r>
          </a:p>
          <a:p>
            <a:r>
              <a:rPr lang="en-US" dirty="0" smtClean="0"/>
              <a:t>Doing lots of inserts? </a:t>
            </a:r>
            <a:r>
              <a:rPr lang="en-US" dirty="0" err="1" smtClean="0"/>
              <a:t>AutoDetectChangesEnabled</a:t>
            </a:r>
            <a:r>
              <a:rPr lang="en-US" dirty="0" smtClean="0"/>
              <a:t> = false;</a:t>
            </a:r>
            <a:endParaRPr lang="en-US" dirty="0"/>
          </a:p>
        </p:txBody>
      </p:sp>
    </p:spTree>
    <p:extLst>
      <p:ext uri="{BB962C8B-B14F-4D97-AF65-F5344CB8AC3E}">
        <p14:creationId xmlns:p14="http://schemas.microsoft.com/office/powerpoint/2010/main" val="91583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when appropriate</a:t>
            </a:r>
            <a:endParaRPr lang="en-US" dirty="0"/>
          </a:p>
        </p:txBody>
      </p:sp>
      <p:sp>
        <p:nvSpPr>
          <p:cNvPr id="3" name="Content Placeholder 2"/>
          <p:cNvSpPr>
            <a:spLocks noGrp="1"/>
          </p:cNvSpPr>
          <p:nvPr>
            <p:ph sz="quarter" idx="10"/>
          </p:nvPr>
        </p:nvSpPr>
        <p:spPr/>
        <p:txBody>
          <a:bodyPr/>
          <a:lstStyle/>
          <a:p>
            <a:r>
              <a:rPr lang="en-US" dirty="0" smtClean="0"/>
              <a:t>EF supports </a:t>
            </a:r>
            <a:r>
              <a:rPr lang="en-US" dirty="0" err="1" smtClean="0"/>
              <a:t>async</a:t>
            </a:r>
            <a:r>
              <a:rPr lang="en-US" dirty="0" smtClean="0"/>
              <a:t> queries</a:t>
            </a:r>
          </a:p>
          <a:p>
            <a:pPr lvl="1"/>
            <a:r>
              <a:rPr lang="en-US" dirty="0" err="1" smtClean="0"/>
              <a:t>Async</a:t>
            </a:r>
            <a:r>
              <a:rPr lang="en-US" dirty="0" smtClean="0"/>
              <a:t> allows current thread to be used elsewhere</a:t>
            </a:r>
          </a:p>
          <a:p>
            <a:r>
              <a:rPr lang="en-US" dirty="0" smtClean="0"/>
              <a:t>Useful in case of network, </a:t>
            </a:r>
            <a:r>
              <a:rPr lang="en-US" dirty="0" err="1" smtClean="0"/>
              <a:t>db</a:t>
            </a:r>
            <a:r>
              <a:rPr lang="en-US" dirty="0" smtClean="0"/>
              <a:t> delays (long operations)</a:t>
            </a:r>
          </a:p>
          <a:p>
            <a:pPr lvl="1"/>
            <a:r>
              <a:rPr lang="en-US" dirty="0" smtClean="0"/>
              <a:t>Although not all the time, caution of overloading </a:t>
            </a:r>
            <a:r>
              <a:rPr lang="en-US" dirty="0" err="1" smtClean="0"/>
              <a:t>db</a:t>
            </a:r>
            <a:endParaRPr lang="en-US" dirty="0" smtClean="0"/>
          </a:p>
          <a:p>
            <a:pPr lvl="1"/>
            <a:endParaRPr lang="en-US" dirty="0"/>
          </a:p>
        </p:txBody>
      </p:sp>
      <p:sp>
        <p:nvSpPr>
          <p:cNvPr id="4" name="TextBox 3"/>
          <p:cNvSpPr txBox="1"/>
          <p:nvPr/>
        </p:nvSpPr>
        <p:spPr>
          <a:xfrm>
            <a:off x="887894" y="3651039"/>
            <a:ext cx="9886122" cy="3170099"/>
          </a:xfrm>
          <a:prstGeom prst="rect">
            <a:avLst/>
          </a:prstGeom>
          <a:noFill/>
        </p:spPr>
        <p:txBody>
          <a:bodyPr wrap="square" rtlCol="0">
            <a:spAutoFit/>
          </a:bodyPr>
          <a:lstStyle/>
          <a:p>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b="1" dirty="0" err="1">
                <a:solidFill>
                  <a:srgbClr val="0000FF"/>
                </a:solidFill>
                <a:highlight>
                  <a:srgbClr val="FFFFFF"/>
                </a:highlight>
                <a:latin typeface="Consolas" panose="020B0609020204030204" pitchFamily="49" charset="0"/>
              </a:rPr>
              <a:t>async</a:t>
            </a:r>
            <a:r>
              <a:rPr lang="en-US" sz="2000" b="1" dirty="0">
                <a:solidFill>
                  <a:srgbClr val="000000"/>
                </a:solidFill>
                <a:highlight>
                  <a:srgbClr val="FFFFFF"/>
                </a:highlight>
                <a:latin typeface="Consolas" panose="020B0609020204030204" pitchFamily="49" charset="0"/>
              </a:rPr>
              <a:t> </a:t>
            </a:r>
            <a:r>
              <a:rPr lang="en-US" sz="2000" b="1" dirty="0">
                <a:solidFill>
                  <a:srgbClr val="2B91AF"/>
                </a:solidFill>
                <a:highlight>
                  <a:srgbClr val="FFFFFF"/>
                </a:highlight>
                <a:latin typeface="Consolas" panose="020B0609020204030204" pitchFamily="49" charset="0"/>
              </a:rPr>
              <a:t>Task</a:t>
            </a:r>
            <a:r>
              <a:rPr lang="en-US" sz="2000" b="1" dirty="0">
                <a:solidFill>
                  <a:srgbClr val="000000"/>
                </a:solidFill>
                <a:highlight>
                  <a:srgbClr val="FFFFFF"/>
                </a:highlight>
                <a:latin typeface="Consolas" panose="020B0609020204030204" pitchFamily="49" charset="0"/>
              </a:rPr>
              <a:t>&lt;</a:t>
            </a:r>
            <a:r>
              <a:rPr lang="en-US" sz="2000" b="1" dirty="0" err="1">
                <a:solidFill>
                  <a:srgbClr val="2B91AF"/>
                </a:solidFill>
                <a:highlight>
                  <a:srgbClr val="FFFFFF"/>
                </a:highlight>
                <a:latin typeface="Consolas" panose="020B0609020204030204" pitchFamily="49" charset="0"/>
              </a:rPr>
              <a:t>ActionResult</a:t>
            </a:r>
            <a:r>
              <a:rPr lang="en-US" sz="2000" b="1" dirty="0">
                <a:solidFill>
                  <a:srgbClr val="000000"/>
                </a:solidFill>
                <a:highlight>
                  <a:srgbClr val="FFFFFF"/>
                </a:highlight>
                <a:latin typeface="Consolas" panose="020B0609020204030204" pitchFamily="49" charset="0"/>
              </a:rPr>
              <a:t>&gt; </a:t>
            </a:r>
            <a:r>
              <a:rPr lang="en-US" sz="2000" dirty="0" smtClean="0">
                <a:solidFill>
                  <a:srgbClr val="000000"/>
                </a:solidFill>
                <a:highlight>
                  <a:srgbClr val="FFFFFF"/>
                </a:highlight>
                <a:latin typeface="Consolas" panose="020B0609020204030204" pitchFamily="49" charset="0"/>
              </a:rPr>
              <a:t>Create(…)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ModelState.IsValid</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db.Albums.Add</a:t>
            </a:r>
            <a:r>
              <a:rPr lang="en-US" sz="2000" dirty="0">
                <a:solidFill>
                  <a:srgbClr val="000000"/>
                </a:solidFill>
                <a:highlight>
                  <a:srgbClr val="FFFFFF"/>
                </a:highlight>
                <a:latin typeface="Consolas" panose="020B0609020204030204" pitchFamily="49" charset="0"/>
              </a:rPr>
              <a:t>(album);</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await</a:t>
            </a:r>
            <a:r>
              <a:rPr lang="en-US" sz="2000" dirty="0">
                <a:solidFill>
                  <a:srgbClr val="000000"/>
                </a:solidFill>
                <a:highlight>
                  <a:srgbClr val="FFFFFF"/>
                </a:highlight>
                <a:latin typeface="Consolas" panose="020B0609020204030204" pitchFamily="49" charset="0"/>
              </a:rPr>
              <a:t> </a:t>
            </a:r>
            <a:r>
              <a:rPr lang="en-US" sz="2000" b="1" dirty="0" err="1">
                <a:highlight>
                  <a:srgbClr val="FFFFFF"/>
                </a:highlight>
                <a:latin typeface="Consolas" panose="020B0609020204030204" pitchFamily="49" charset="0"/>
              </a:rPr>
              <a:t>db.SaveChangesAsync</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RedirectToAction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"Index"</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View(album);</a:t>
            </a:r>
          </a:p>
          <a:p>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91071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Consider Connection </a:t>
            </a:r>
            <a:r>
              <a:rPr lang="en-GB" dirty="0"/>
              <a:t>resiliency</a:t>
            </a:r>
            <a:br>
              <a:rPr lang="en-GB" dirty="0"/>
            </a:br>
            <a:endParaRPr lang="en-US" dirty="0"/>
          </a:p>
        </p:txBody>
      </p:sp>
      <p:sp>
        <p:nvSpPr>
          <p:cNvPr id="3" name="Content Placeholder 2"/>
          <p:cNvSpPr>
            <a:spLocks noGrp="1"/>
          </p:cNvSpPr>
          <p:nvPr>
            <p:ph sz="quarter" idx="10"/>
          </p:nvPr>
        </p:nvSpPr>
        <p:spPr/>
        <p:txBody>
          <a:bodyPr/>
          <a:lstStyle/>
          <a:p>
            <a:r>
              <a:rPr lang="en-US" dirty="0" smtClean="0"/>
              <a:t>This is a connection retry policy</a:t>
            </a:r>
          </a:p>
          <a:p>
            <a:r>
              <a:rPr lang="en-US" dirty="0" smtClean="0"/>
              <a:t>Works great with </a:t>
            </a:r>
            <a:r>
              <a:rPr lang="en-US" dirty="0" err="1" smtClean="0">
                <a:solidFill>
                  <a:srgbClr val="00B050"/>
                </a:solidFill>
              </a:rPr>
              <a:t>async</a:t>
            </a:r>
            <a:endParaRPr lang="en-US" dirty="0" smtClean="0">
              <a:solidFill>
                <a:srgbClr val="00B050"/>
              </a:solidFill>
            </a:endParaRPr>
          </a:p>
          <a:p>
            <a:r>
              <a:rPr lang="en-US" dirty="0" smtClean="0"/>
              <a:t>Four modes</a:t>
            </a:r>
          </a:p>
          <a:p>
            <a:pPr lvl="1"/>
            <a:r>
              <a:rPr lang="en-US" dirty="0" err="1" smtClean="0">
                <a:solidFill>
                  <a:schemeClr val="accent6"/>
                </a:solidFill>
              </a:rPr>
              <a:t>DefaultExecutionStrategy</a:t>
            </a:r>
            <a:endParaRPr lang="en-US" dirty="0" smtClean="0">
              <a:solidFill>
                <a:schemeClr val="accent6"/>
              </a:solidFill>
            </a:endParaRPr>
          </a:p>
          <a:p>
            <a:pPr lvl="1"/>
            <a:r>
              <a:rPr lang="en-US" dirty="0" err="1">
                <a:solidFill>
                  <a:schemeClr val="accent6"/>
                </a:solidFill>
              </a:rPr>
              <a:t>DefaultSqlExecutionStrategy</a:t>
            </a:r>
            <a:endParaRPr lang="en-US" dirty="0">
              <a:solidFill>
                <a:schemeClr val="accent6"/>
              </a:solidFill>
            </a:endParaRPr>
          </a:p>
          <a:p>
            <a:pPr lvl="1"/>
            <a:r>
              <a:rPr lang="en-US" dirty="0" err="1">
                <a:solidFill>
                  <a:schemeClr val="accent6"/>
                </a:solidFill>
              </a:rPr>
              <a:t>DbExecutionStrategy</a:t>
            </a:r>
            <a:endParaRPr lang="en-US" dirty="0">
              <a:solidFill>
                <a:schemeClr val="accent6"/>
              </a:solidFill>
            </a:endParaRPr>
          </a:p>
          <a:p>
            <a:pPr lvl="1"/>
            <a:r>
              <a:rPr lang="en-US" dirty="0" err="1" smtClean="0">
                <a:solidFill>
                  <a:schemeClr val="accent6"/>
                </a:solidFill>
              </a:rPr>
              <a:t>SqlAzureExecutionStrategy</a:t>
            </a:r>
            <a:endParaRPr lang="en-US" dirty="0" smtClean="0">
              <a:solidFill>
                <a:schemeClr val="accent6"/>
              </a:solidFill>
            </a:endParaRPr>
          </a:p>
          <a:p>
            <a:r>
              <a:rPr lang="en-US" dirty="0" smtClean="0"/>
              <a:t>throws </a:t>
            </a:r>
            <a:r>
              <a:rPr lang="en-US" dirty="0" err="1">
                <a:solidFill>
                  <a:schemeClr val="accent6"/>
                </a:solidFill>
              </a:rPr>
              <a:t>RetryLimitExceededException</a:t>
            </a:r>
            <a:r>
              <a:rPr lang="en-US" dirty="0">
                <a:solidFill>
                  <a:schemeClr val="accent6"/>
                </a:solidFill>
              </a:rPr>
              <a:t> </a:t>
            </a:r>
          </a:p>
          <a:p>
            <a:endParaRPr lang="en-US" dirty="0"/>
          </a:p>
        </p:txBody>
      </p:sp>
    </p:spTree>
    <p:extLst>
      <p:ext uri="{BB962C8B-B14F-4D97-AF65-F5344CB8AC3E}">
        <p14:creationId xmlns:p14="http://schemas.microsoft.com/office/powerpoint/2010/main" val="1975754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Connection Resiliency &amp; </a:t>
            </a:r>
            <a:r>
              <a:rPr lang="en-US" dirty="0" err="1" smtClean="0"/>
              <a:t>Async</a:t>
            </a:r>
            <a:endParaRPr lang="en-US" dirty="0"/>
          </a:p>
        </p:txBody>
      </p:sp>
    </p:spTree>
    <p:extLst>
      <p:ext uri="{BB962C8B-B14F-4D97-AF65-F5344CB8AC3E}">
        <p14:creationId xmlns:p14="http://schemas.microsoft.com/office/powerpoint/2010/main" val="1214011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Looking forward with Entity Framework 7</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2347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Notable new features</a:t>
            </a:r>
            <a:endParaRPr lang="en-US" dirty="0"/>
          </a:p>
        </p:txBody>
      </p:sp>
      <p:sp>
        <p:nvSpPr>
          <p:cNvPr id="5" name="Content Placeholder 4"/>
          <p:cNvSpPr>
            <a:spLocks noGrp="1"/>
          </p:cNvSpPr>
          <p:nvPr>
            <p:ph sz="quarter" idx="10"/>
          </p:nvPr>
        </p:nvSpPr>
        <p:spPr/>
        <p:txBody>
          <a:bodyPr/>
          <a:lstStyle/>
          <a:p>
            <a:r>
              <a:rPr lang="en-GB" dirty="0" smtClean="0"/>
              <a:t>Designer has been removed </a:t>
            </a:r>
          </a:p>
          <a:p>
            <a:pPr lvl="1"/>
            <a:r>
              <a:rPr lang="en-GB" dirty="0" smtClean="0"/>
              <a:t>Code first only</a:t>
            </a:r>
          </a:p>
          <a:p>
            <a:r>
              <a:rPr lang="en-GB" dirty="0" smtClean="0"/>
              <a:t>Rewritten from ground up with performance in mind</a:t>
            </a:r>
          </a:p>
          <a:p>
            <a:r>
              <a:rPr lang="en-GB" dirty="0" smtClean="0"/>
              <a:t>New </a:t>
            </a:r>
            <a:r>
              <a:rPr lang="en-GB" dirty="0"/>
              <a:t>platforms</a:t>
            </a:r>
          </a:p>
          <a:p>
            <a:r>
              <a:rPr lang="en-GB" dirty="0"/>
              <a:t>New data stores</a:t>
            </a:r>
          </a:p>
          <a:p>
            <a:r>
              <a:rPr lang="en-GB" dirty="0"/>
              <a:t>In memory </a:t>
            </a:r>
            <a:r>
              <a:rPr lang="en-GB" dirty="0" smtClean="0"/>
              <a:t>database</a:t>
            </a:r>
          </a:p>
          <a:p>
            <a:r>
              <a:rPr lang="en-GB" dirty="0" smtClean="0"/>
              <a:t>Update-Database now split</a:t>
            </a:r>
          </a:p>
          <a:p>
            <a:pPr lvl="1"/>
            <a:r>
              <a:rPr lang="en-GB" dirty="0" smtClean="0">
                <a:solidFill>
                  <a:schemeClr val="accent6"/>
                </a:solidFill>
              </a:rPr>
              <a:t>Apply-Migration</a:t>
            </a:r>
          </a:p>
          <a:p>
            <a:pPr lvl="1"/>
            <a:r>
              <a:rPr lang="en-US" dirty="0" smtClean="0">
                <a:solidFill>
                  <a:schemeClr val="accent6"/>
                </a:solidFill>
              </a:rPr>
              <a:t>Script-Migration</a:t>
            </a:r>
            <a:endParaRPr lang="en-US" dirty="0">
              <a:solidFill>
                <a:schemeClr val="accent6"/>
              </a:solidFill>
            </a:endParaRPr>
          </a:p>
        </p:txBody>
      </p:sp>
    </p:spTree>
    <p:extLst>
      <p:ext uri="{BB962C8B-B14F-4D97-AF65-F5344CB8AC3E}">
        <p14:creationId xmlns:p14="http://schemas.microsoft.com/office/powerpoint/2010/main" val="368690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Additional patterns</a:t>
            </a:r>
          </a:p>
          <a:p>
            <a:pPr lvl="1"/>
            <a:r>
              <a:rPr lang="en-US" dirty="0" smtClean="0">
                <a:hlinkClick r:id="rId2"/>
              </a:rPr>
              <a:t>http</a:t>
            </a:r>
            <a:r>
              <a:rPr lang="en-US" dirty="0">
                <a:hlinkClick r:id="rId2"/>
              </a:rPr>
              <a:t>://</a:t>
            </a:r>
            <a:r>
              <a:rPr lang="en-US" dirty="0" smtClean="0">
                <a:hlinkClick r:id="rId2"/>
              </a:rPr>
              <a:t>www.asp.net/mvc/overview/older-versions/getting-started-with-ef-5-using-mvc-4/implementing-the-repository-and-unit-of-work-patterns-in-an-asp-net-mvc-application</a:t>
            </a:r>
            <a:endParaRPr lang="en-US" dirty="0" smtClean="0"/>
          </a:p>
          <a:p>
            <a:r>
              <a:rPr lang="en-US" dirty="0" smtClean="0"/>
              <a:t>Reducing Code First Database Chatter</a:t>
            </a:r>
          </a:p>
          <a:p>
            <a:pPr lvl="1"/>
            <a:r>
              <a:rPr lang="en-US" dirty="0" smtClean="0">
                <a:hlinkClick r:id="rId3"/>
              </a:rPr>
              <a:t>http</a:t>
            </a:r>
            <a:r>
              <a:rPr lang="en-US" dirty="0">
                <a:hlinkClick r:id="rId3"/>
              </a:rPr>
              <a:t>://romiller.com/2014/06/10/reducing-code-first-database-chatter</a:t>
            </a:r>
            <a:r>
              <a:rPr lang="en-US" dirty="0" smtClean="0">
                <a:hlinkClick r:id="rId3"/>
              </a:rPr>
              <a:t>/</a:t>
            </a:r>
            <a:endParaRPr lang="en-US" dirty="0" smtClean="0"/>
          </a:p>
          <a:p>
            <a:r>
              <a:rPr lang="en-US" dirty="0" smtClean="0"/>
              <a:t>EF7 Project home</a:t>
            </a:r>
          </a:p>
          <a:p>
            <a:pPr lvl="1"/>
            <a:r>
              <a:rPr lang="en-US" dirty="0"/>
              <a:t>https://github.com/aspnet/EntityFramework</a:t>
            </a:r>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Stored procedures</a:t>
            </a:r>
          </a:p>
          <a:p>
            <a:r>
              <a:rPr lang="en-GB" dirty="0"/>
              <a:t>Increasing user experience with concurrency detection</a:t>
            </a:r>
          </a:p>
          <a:p>
            <a:r>
              <a:rPr lang="en-GB" dirty="0" smtClean="0"/>
              <a:t>A few best practices</a:t>
            </a:r>
          </a:p>
          <a:p>
            <a:r>
              <a:rPr lang="en-GB" dirty="0"/>
              <a:t>Looking forward with Entity Framework 7</a:t>
            </a:r>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Stored procedures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procedures</a:t>
            </a:r>
            <a:endParaRPr lang="en-US" dirty="0"/>
          </a:p>
        </p:txBody>
      </p:sp>
      <p:sp>
        <p:nvSpPr>
          <p:cNvPr id="3" name="Content Placeholder 2"/>
          <p:cNvSpPr>
            <a:spLocks noGrp="1"/>
          </p:cNvSpPr>
          <p:nvPr>
            <p:ph sz="quarter" idx="10"/>
          </p:nvPr>
        </p:nvSpPr>
        <p:spPr/>
        <p:txBody>
          <a:bodyPr/>
          <a:lstStyle/>
          <a:p>
            <a:r>
              <a:rPr lang="en-US" dirty="0" smtClean="0"/>
              <a:t>Why use stored procedures?</a:t>
            </a:r>
          </a:p>
          <a:p>
            <a:pPr lvl="1"/>
            <a:r>
              <a:rPr lang="en-US" dirty="0" smtClean="0"/>
              <a:t>Single point to secure – easier permissions</a:t>
            </a:r>
          </a:p>
          <a:p>
            <a:pPr lvl="1"/>
            <a:r>
              <a:rPr lang="en-US" dirty="0" smtClean="0"/>
              <a:t>Know exactly how DB is being queries</a:t>
            </a:r>
          </a:p>
          <a:p>
            <a:r>
              <a:rPr lang="en-US" dirty="0" smtClean="0"/>
              <a:t>Limits dynamic </a:t>
            </a:r>
            <a:r>
              <a:rPr lang="en-US" dirty="0" err="1" smtClean="0"/>
              <a:t>sql</a:t>
            </a:r>
            <a:r>
              <a:rPr lang="en-US" dirty="0" smtClean="0"/>
              <a:t> </a:t>
            </a:r>
          </a:p>
          <a:p>
            <a:pPr lvl="1"/>
            <a:r>
              <a:rPr lang="en-US" dirty="0" smtClean="0"/>
              <a:t>Still possible with </a:t>
            </a:r>
            <a:r>
              <a:rPr lang="en-US" dirty="0" err="1" smtClean="0"/>
              <a:t>sprocs</a:t>
            </a:r>
            <a:r>
              <a:rPr lang="en-US" dirty="0" smtClean="0"/>
              <a:t>, just more manual effort</a:t>
            </a:r>
          </a:p>
          <a:p>
            <a:r>
              <a:rPr lang="en-US" dirty="0" smtClean="0"/>
              <a:t>In general performance is _not_ a reason</a:t>
            </a:r>
          </a:p>
          <a:p>
            <a:pPr lvl="1"/>
            <a:r>
              <a:rPr lang="en-US" dirty="0" smtClean="0"/>
              <a:t>Virtually the same as </a:t>
            </a:r>
            <a:r>
              <a:rPr lang="en-US" dirty="0" err="1" smtClean="0"/>
              <a:t>sql</a:t>
            </a:r>
            <a:r>
              <a:rPr lang="en-US" dirty="0" smtClean="0"/>
              <a:t> query (pendulum swings both ways)</a:t>
            </a:r>
          </a:p>
          <a:p>
            <a:endParaRPr lang="en-US" dirty="0"/>
          </a:p>
        </p:txBody>
      </p:sp>
    </p:spTree>
    <p:extLst>
      <p:ext uri="{BB962C8B-B14F-4D97-AF65-F5344CB8AC3E}">
        <p14:creationId xmlns:p14="http://schemas.microsoft.com/office/powerpoint/2010/main" val="3964203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Stored procedures</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Support came in EF 6</a:t>
            </a:r>
            <a:endParaRPr lang="en-US" dirty="0"/>
          </a:p>
          <a:p>
            <a:pPr lvl="1"/>
            <a:r>
              <a:rPr lang="en-US" dirty="0" smtClean="0"/>
              <a:t>Only Fluent API based</a:t>
            </a:r>
          </a:p>
          <a:p>
            <a:r>
              <a:rPr lang="en-US" dirty="0" smtClean="0"/>
              <a:t>In the past could use </a:t>
            </a:r>
            <a:r>
              <a:rPr lang="en-US" dirty="0" err="1" smtClean="0"/>
              <a:t>procs</a:t>
            </a:r>
            <a:r>
              <a:rPr lang="en-US" dirty="0" smtClean="0"/>
              <a:t> manually</a:t>
            </a:r>
          </a:p>
          <a:p>
            <a:pPr lvl="1"/>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album = </a:t>
            </a:r>
            <a:r>
              <a:rPr lang="en-US" sz="2400" dirty="0" err="1">
                <a:solidFill>
                  <a:srgbClr val="000000"/>
                </a:solidFill>
                <a:highlight>
                  <a:srgbClr val="FFFFFF"/>
                </a:highlight>
                <a:latin typeface="Consolas" panose="020B0609020204030204" pitchFamily="49" charset="0"/>
              </a:rPr>
              <a:t>Database.SqlQuery</a:t>
            </a:r>
            <a:r>
              <a:rPr lang="en-US" sz="2400" dirty="0">
                <a:solidFill>
                  <a:srgbClr val="000000"/>
                </a:solidFill>
                <a:highlight>
                  <a:srgbClr val="FFFFFF"/>
                </a:highlight>
                <a:latin typeface="Consolas" panose="020B0609020204030204" pitchFamily="49" charset="0"/>
              </a:rPr>
              <a:t>&lt;</a:t>
            </a:r>
            <a:r>
              <a:rPr lang="en-US" sz="2400" dirty="0" err="1">
                <a:solidFill>
                  <a:srgbClr val="2B91AF"/>
                </a:solidFill>
                <a:highlight>
                  <a:srgbClr val="FFFFFF"/>
                </a:highlight>
                <a:latin typeface="Consolas" panose="020B0609020204030204" pitchFamily="49" charset="0"/>
              </a:rPr>
              <a:t>TriviaOption</a:t>
            </a:r>
            <a:r>
              <a:rPr lang="en-US" sz="2400" dirty="0">
                <a:solidFill>
                  <a:srgbClr val="000000"/>
                </a:solidFill>
                <a:highlight>
                  <a:srgbClr val="FFFFFF"/>
                </a:highlight>
                <a:latin typeface="Consolas" panose="020B0609020204030204" pitchFamily="49" charset="0"/>
              </a:rPr>
              <a:t>&gt;(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dbo.Proc</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endParaRPr lang="en-US" dirty="0" smtClean="0"/>
          </a:p>
          <a:p>
            <a:r>
              <a:rPr lang="en-US" dirty="0" smtClean="0"/>
              <a:t>Could map in the designer (which is going away)</a:t>
            </a:r>
          </a:p>
          <a:p>
            <a:r>
              <a:rPr lang="en-US" dirty="0" smtClean="0"/>
              <a:t>Code first will generate procedures for</a:t>
            </a:r>
          </a:p>
          <a:p>
            <a:pPr lvl="1"/>
            <a:r>
              <a:rPr lang="en-US" dirty="0" smtClean="0"/>
              <a:t>Insert, Delete, Update</a:t>
            </a:r>
          </a:p>
          <a:p>
            <a:r>
              <a:rPr lang="en-US" dirty="0" smtClean="0"/>
              <a:t>Wait – why no Select?</a:t>
            </a:r>
          </a:p>
          <a:p>
            <a:endParaRPr lang="en-US" dirty="0" smtClean="0"/>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Integrating stored procedures</a:t>
            </a:r>
            <a:endParaRPr lang="en-US" dirty="0"/>
          </a:p>
        </p:txBody>
      </p:sp>
    </p:spTree>
    <p:extLst>
      <p:ext uri="{BB962C8B-B14F-4D97-AF65-F5344CB8AC3E}">
        <p14:creationId xmlns:p14="http://schemas.microsoft.com/office/powerpoint/2010/main" val="59463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Increasing user experience with concurrency detection</a:t>
            </a:r>
            <a:endParaRPr lang="en-GB"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697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Concurrency</a:t>
            </a:r>
            <a:endParaRPr lang="en-US" dirty="0"/>
          </a:p>
        </p:txBody>
      </p:sp>
      <p:sp>
        <p:nvSpPr>
          <p:cNvPr id="5" name="Content Placeholder 4"/>
          <p:cNvSpPr>
            <a:spLocks noGrp="1"/>
          </p:cNvSpPr>
          <p:nvPr>
            <p:ph sz="quarter" idx="10"/>
          </p:nvPr>
        </p:nvSpPr>
        <p:spPr>
          <a:xfrm>
            <a:off x="379412" y="1388226"/>
            <a:ext cx="12143892" cy="5290388"/>
          </a:xfrm>
        </p:spPr>
        <p:txBody>
          <a:bodyPr/>
          <a:lstStyle/>
          <a:p>
            <a:r>
              <a:rPr lang="en-US" dirty="0" smtClean="0"/>
              <a:t>As Chris showed, easy to implement via concurrency token</a:t>
            </a:r>
          </a:p>
          <a:p>
            <a:pPr lvl="1"/>
            <a:r>
              <a:rPr lang="en-US" dirty="0" smtClean="0"/>
              <a:t>[</a:t>
            </a:r>
            <a:r>
              <a:rPr lang="en-US" dirty="0" err="1" smtClean="0"/>
              <a:t>TimeStamp</a:t>
            </a:r>
            <a:r>
              <a:rPr lang="en-US" dirty="0" smtClean="0"/>
              <a:t>]</a:t>
            </a:r>
          </a:p>
          <a:p>
            <a:pPr lvl="1"/>
            <a:r>
              <a:rPr lang="en-US" dirty="0" err="1" smtClean="0"/>
              <a:t>modelBuilder.Entity</a:t>
            </a:r>
            <a:r>
              <a:rPr lang="en-US" dirty="0" smtClean="0"/>
              <a:t>&lt;</a:t>
            </a:r>
            <a:r>
              <a:rPr lang="en-US" dirty="0" err="1" smtClean="0"/>
              <a:t>YourEntity</a:t>
            </a:r>
            <a:r>
              <a:rPr lang="en-US" dirty="0" smtClean="0"/>
              <a:t>&gt;()</a:t>
            </a:r>
          </a:p>
          <a:p>
            <a:pPr marL="457046" lvl="1" indent="0">
              <a:buNone/>
            </a:pPr>
            <a:r>
              <a:rPr lang="en-US" dirty="0" smtClean="0"/>
              <a:t>                                 .</a:t>
            </a:r>
            <a:r>
              <a:rPr lang="en-US" dirty="0"/>
              <a:t>Property(e =&gt; </a:t>
            </a:r>
            <a:r>
              <a:rPr lang="en-US" dirty="0" err="1"/>
              <a:t>e.Timestamp</a:t>
            </a:r>
            <a:r>
              <a:rPr lang="en-US" dirty="0" smtClean="0"/>
              <a:t>)</a:t>
            </a:r>
          </a:p>
          <a:p>
            <a:pPr marL="457046" lvl="1" indent="0">
              <a:buNone/>
            </a:pPr>
            <a:r>
              <a:rPr lang="en-US" dirty="0"/>
              <a:t> </a:t>
            </a:r>
            <a:r>
              <a:rPr lang="en-US" dirty="0" smtClean="0"/>
              <a:t>                                .</a:t>
            </a:r>
            <a:r>
              <a:rPr lang="en-US" dirty="0" err="1"/>
              <a:t>IsRowVersion</a:t>
            </a:r>
            <a:r>
              <a:rPr lang="en-US" dirty="0"/>
              <a:t>(); </a:t>
            </a:r>
            <a:endParaRPr lang="en-US" dirty="0" smtClean="0"/>
          </a:p>
          <a:p>
            <a:r>
              <a:rPr lang="en-US" dirty="0" smtClean="0"/>
              <a:t>Change detection can be enhanced via MVC Action Filters</a:t>
            </a:r>
          </a:p>
          <a:p>
            <a:r>
              <a:rPr lang="en-US" dirty="0" smtClean="0"/>
              <a:t>Let’s give the user the choice on how to proceed</a:t>
            </a:r>
            <a:endParaRPr lang="en-US" dirty="0"/>
          </a:p>
        </p:txBody>
      </p:sp>
    </p:spTree>
    <p:extLst>
      <p:ext uri="{BB962C8B-B14F-4D97-AF65-F5344CB8AC3E}">
        <p14:creationId xmlns:p14="http://schemas.microsoft.com/office/powerpoint/2010/main" val="1553145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Concurrency detection and user choice</a:t>
            </a:r>
            <a:endParaRPr lang="en-US" dirty="0"/>
          </a:p>
        </p:txBody>
      </p:sp>
    </p:spTree>
    <p:extLst>
      <p:ext uri="{BB962C8B-B14F-4D97-AF65-F5344CB8AC3E}">
        <p14:creationId xmlns:p14="http://schemas.microsoft.com/office/powerpoint/2010/main" val="846209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D7A818C6-01B5-4C5B-A973-F98171227B58}" vid="{DD0D1222-407E-4E26-A854-04B6336CFB9C}"/>
    </a:ext>
  </a:extLst>
</a:theme>
</file>

<file path=ppt/theme/theme3.xml><?xml version="1.0" encoding="utf-8"?>
<a:theme xmlns:a="http://schemas.openxmlformats.org/drawingml/2006/main" name="1_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microsoft.com/sharepoint/v3"/>
    <ds:schemaRef ds:uri="http://www.w3.org/XML/1998/namespace"/>
    <ds:schemaRef ds:uri="http://purl.org/dc/elements/1.1/"/>
    <ds:schemaRef ds:uri="230e9df3-be65-4c73-a93b-d1236ebd677e"/>
    <ds:schemaRef ds:uri="27aa9422-7f1f-4c84-9cdf-302b1a67e513"/>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47651</TotalTime>
  <Words>609</Words>
  <Application>Microsoft Office PowerPoint</Application>
  <PresentationFormat>Widescreen</PresentationFormat>
  <Paragraphs>145</Paragraphs>
  <Slides>20</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Consolas</vt:lpstr>
      <vt:lpstr>Segoe</vt:lpstr>
      <vt:lpstr>Segoe UI</vt:lpstr>
      <vt:lpstr>Segoe UI Light</vt:lpstr>
      <vt:lpstr>1_Office Theme</vt:lpstr>
      <vt:lpstr>MVA EF Theme</vt:lpstr>
      <vt:lpstr>1_MVA EF Theme</vt:lpstr>
      <vt:lpstr>PowerPoint Presentation</vt:lpstr>
      <vt:lpstr>Module Overview</vt:lpstr>
      <vt:lpstr>PowerPoint Presentation</vt:lpstr>
      <vt:lpstr>Store procedures</vt:lpstr>
      <vt:lpstr>Stored procedures</vt:lpstr>
      <vt:lpstr>Integrating stored procedures</vt:lpstr>
      <vt:lpstr>PowerPoint Presentation</vt:lpstr>
      <vt:lpstr>Concurrency</vt:lpstr>
      <vt:lpstr>Concurrency detection and user choice</vt:lpstr>
      <vt:lpstr>PowerPoint Presentation</vt:lpstr>
      <vt:lpstr>Helpful hints in a web world</vt:lpstr>
      <vt:lpstr>Context lifetime</vt:lpstr>
      <vt:lpstr>Watch out for…</vt:lpstr>
      <vt:lpstr>Async when appropriate</vt:lpstr>
      <vt:lpstr>Consider Connection resiliency </vt:lpstr>
      <vt:lpstr>Connection Resiliency &amp; Async</vt:lpstr>
      <vt:lpstr>PowerPoint Presentation</vt:lpstr>
      <vt:lpstr>Notable new features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432</cp:revision>
  <dcterms:created xsi:type="dcterms:W3CDTF">2013-02-15T23:12:42Z</dcterms:created>
  <dcterms:modified xsi:type="dcterms:W3CDTF">2015-01-28T16:05:02Z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