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336" r:id="rId5"/>
    <p:sldId id="351" r:id="rId6"/>
    <p:sldId id="313" r:id="rId7"/>
    <p:sldId id="314" r:id="rId8"/>
    <p:sldId id="343" r:id="rId9"/>
    <p:sldId id="331" r:id="rId10"/>
    <p:sldId id="372" r:id="rId11"/>
    <p:sldId id="373" r:id="rId12"/>
    <p:sldId id="360" r:id="rId13"/>
    <p:sldId id="374" r:id="rId14"/>
    <p:sldId id="383" r:id="rId15"/>
    <p:sldId id="382" r:id="rId16"/>
    <p:sldId id="361" r:id="rId17"/>
    <p:sldId id="375" r:id="rId18"/>
    <p:sldId id="376" r:id="rId19"/>
    <p:sldId id="379" r:id="rId20"/>
    <p:sldId id="381" r:id="rId21"/>
    <p:sldId id="380" r:id="rId22"/>
    <p:sldId id="378" r:id="rId23"/>
    <p:sldId id="377" r:id="rId24"/>
    <p:sldId id="367" r:id="rId25"/>
    <p:sldId id="371" r:id="rId26"/>
    <p:sldId id="347"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8" autoAdjust="0"/>
    <p:restoredTop sz="57233" autoAdjust="0"/>
  </p:normalViewPr>
  <p:slideViewPr>
    <p:cSldViewPr snapToGrid="0">
      <p:cViewPr varScale="1">
        <p:scale>
          <a:sx n="52" d="100"/>
          <a:sy n="52" d="100"/>
        </p:scale>
        <p:origin x="1560"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1/24/2015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1/24/2015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package.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prefab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Import package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Open up connection in Visual Studio Server Manager – Data Connections</a:t>
            </a:r>
          </a:p>
          <a:p>
            <a:pPr marL="228600" indent="-228600">
              <a:buAutoNum type="arabicPeriod"/>
            </a:pPr>
            <a:r>
              <a:rPr lang="en-US" baseline="0" dirty="0" smtClean="0"/>
              <a:t>Right click on </a:t>
            </a:r>
            <a:r>
              <a:rPr lang="en-US" baseline="0" dirty="0" err="1" smtClean="0"/>
              <a:t>db</a:t>
            </a:r>
            <a:r>
              <a:rPr lang="en-US" baseline="0" dirty="0" smtClean="0"/>
              <a:t>, browse in </a:t>
            </a:r>
            <a:r>
              <a:rPr lang="en-US" baseline="0" dirty="0" err="1" smtClean="0"/>
              <a:t>sql</a:t>
            </a:r>
            <a:r>
              <a:rPr lang="en-US" baseline="0" dirty="0" smtClean="0"/>
              <a:t> server object explorer</a:t>
            </a:r>
          </a:p>
          <a:p>
            <a:pPr marL="228600" indent="-228600">
              <a:buAutoNum type="arabicPeriod"/>
            </a:pPr>
            <a:r>
              <a:rPr lang="en-US" baseline="0" dirty="0" smtClean="0"/>
              <a:t>Right click on </a:t>
            </a:r>
            <a:r>
              <a:rPr lang="en-US" baseline="0" dirty="0" err="1" smtClean="0"/>
              <a:t>db</a:t>
            </a:r>
            <a:r>
              <a:rPr lang="en-US" baseline="0" dirty="0" smtClean="0"/>
              <a:t> in SSOE and select Create New Project. Stress this isn’t part of EF Migrations, but one method of managing those scripts.</a:t>
            </a:r>
          </a:p>
          <a:p>
            <a:pPr marL="228600" indent="-228600">
              <a:buAutoNum type="arabicPeriod"/>
            </a:pPr>
            <a:r>
              <a:rPr lang="en-US" baseline="0" dirty="0" smtClean="0"/>
              <a:t>Talk about having to do this anytime your database changes. Do you change DB then script? Do you change SQL, then apply to DB? Now you need either bits and pieces of </a:t>
            </a:r>
            <a:r>
              <a:rPr lang="en-US" baseline="0" dirty="0" err="1" smtClean="0"/>
              <a:t>sql</a:t>
            </a:r>
            <a:r>
              <a:rPr lang="en-US" baseline="0" dirty="0" smtClean="0"/>
              <a:t> or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4191209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err="1" smtClean="0"/>
              <a:t>Intellisense</a:t>
            </a:r>
            <a:endParaRPr lang="en-US" baseline="0" dirty="0" smtClean="0"/>
          </a:p>
          <a:p>
            <a:pPr marL="228600" indent="-228600">
              <a:buAutoNum type="arabicPeriod"/>
            </a:pPr>
            <a:r>
              <a:rPr lang="en-US" baseline="0" dirty="0" smtClean="0"/>
              <a:t>Enable-migrations – talk about issue if we have Identity installed into an app.</a:t>
            </a:r>
          </a:p>
          <a:p>
            <a:pPr marL="685800" lvl="1" indent="-228600">
              <a:buAutoNum type="arabicPeriod"/>
            </a:pPr>
            <a:r>
              <a:rPr lang="en-US" baseline="0" dirty="0" smtClean="0"/>
              <a:t>http://stackoverflow.com/questions/13469881/how-do-i-enable-ef-migrations-for-multiple-contexts-to-separate-databases</a:t>
            </a:r>
          </a:p>
          <a:p>
            <a:pPr marL="228600" indent="-228600">
              <a:buAutoNum type="arabicPeriod"/>
            </a:pPr>
            <a:r>
              <a:rPr lang="en-US" baseline="0" dirty="0" smtClean="0"/>
              <a:t>Talk about the initial state. The database is created (review of first module) Problem. How do we script this database?</a:t>
            </a:r>
          </a:p>
          <a:p>
            <a:pPr marL="228600" indent="-228600">
              <a:buAutoNum type="arabicPeriod"/>
            </a:pPr>
            <a:r>
              <a:rPr lang="en-US" baseline="0" dirty="0" smtClean="0"/>
              <a:t>Script initial database update-database –script –</a:t>
            </a:r>
            <a:r>
              <a:rPr lang="en-US" baseline="0" dirty="0" err="1" smtClean="0"/>
              <a:t>targetmigration</a:t>
            </a:r>
            <a:r>
              <a:rPr lang="en-US" baseline="0" dirty="0" smtClean="0"/>
              <a:t> $</a:t>
            </a:r>
            <a:r>
              <a:rPr lang="en-US" baseline="0" dirty="0" err="1" smtClean="0"/>
              <a:t>InitialDatabase</a:t>
            </a: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34537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Point to existing database file.</a:t>
            </a:r>
          </a:p>
          <a:p>
            <a:pPr marL="228600" indent="-228600">
              <a:buAutoNum type="arabicPeriod"/>
            </a:pPr>
            <a:r>
              <a:rPr lang="en-US" baseline="0" dirty="0" smtClean="0"/>
              <a:t>Reverse engineer.</a:t>
            </a:r>
          </a:p>
          <a:p>
            <a:pPr marL="228600" indent="-228600">
              <a:buAutoNum type="arabicPeriod"/>
            </a:pPr>
            <a:r>
              <a:rPr lang="en-US" baseline="0" dirty="0" smtClean="0"/>
              <a:t>Set initial migration (enable-migration)</a:t>
            </a:r>
          </a:p>
          <a:p>
            <a:pPr marL="228600" indent="-228600">
              <a:buAutoNum type="arabicPeriod"/>
            </a:pPr>
            <a:r>
              <a:rPr lang="en-US" baseline="0" dirty="0" smtClean="0"/>
              <a:t>Script </a:t>
            </a:r>
            <a:r>
              <a:rPr lang="en-US" baseline="0" dirty="0" err="1" smtClean="0"/>
              <a:t>initialdatabase</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194983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places now use three factor!</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protected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override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void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DbModelBuilder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//Configure domain classes using </a:t>
            </a:r>
            <a:r>
              <a:rPr kumimoji="0" lang="en-US" altLang="en-US" sz="12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here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base</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5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262206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Install-package</a:t>
            </a:r>
            <a:r>
              <a:rPr lang="en-US" baseline="0" dirty="0" smtClean="0"/>
              <a:t> </a:t>
            </a:r>
            <a:r>
              <a:rPr lang="en-US" baseline="0" dirty="0" err="1" smtClean="0"/>
              <a:t>entityframework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Install-package</a:t>
            </a:r>
            <a:r>
              <a:rPr lang="en-US" baseline="0" dirty="0" smtClean="0"/>
              <a:t> </a:t>
            </a:r>
            <a:r>
              <a:rPr lang="en-US" baseline="0" dirty="0" err="1" smtClean="0"/>
              <a:t>entityframework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302140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Implementing </a:t>
            </a:r>
            <a:r>
              <a:rPr lang="en-US" sz="4000" dirty="0"/>
              <a:t>Entity Framework with MVC Jump Start</a:t>
            </a:r>
          </a:p>
        </p:txBody>
      </p:sp>
      <p:sp>
        <p:nvSpPr>
          <p:cNvPr id="5" name="Subtitle 3"/>
          <p:cNvSpPr>
            <a:spLocks noGrp="1"/>
          </p:cNvSpPr>
          <p:nvPr>
            <p:ph type="subTitle" idx="1"/>
          </p:nvPr>
        </p:nvSpPr>
        <p:spPr>
          <a:xfrm>
            <a:off x="193271" y="5132437"/>
            <a:ext cx="8409867" cy="1460779"/>
          </a:xfrm>
        </p:spPr>
        <p:txBody>
          <a:bodyPr/>
          <a:lstStyle/>
          <a:p>
            <a:r>
              <a:rPr lang="en-US" dirty="0" smtClean="0"/>
              <a:t>Christopher Harrison | Technical Evangelist, Microsoft</a:t>
            </a:r>
          </a:p>
          <a:p>
            <a:r>
              <a:rPr lang="en-US" dirty="0"/>
              <a:t>Adam Tuliper | Technical Evangelist, </a:t>
            </a:r>
            <a:r>
              <a:rPr lang="en-US" dirty="0" smtClean="0"/>
              <a:t>Microsoft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3" y="63279"/>
            <a:ext cx="11524432" cy="1063487"/>
          </a:xfrm>
        </p:spPr>
        <p:txBody>
          <a:bodyPr/>
          <a:lstStyle/>
          <a:p>
            <a:r>
              <a:rPr lang="en-US" dirty="0" smtClean="0"/>
              <a:t>Advanced types - </a:t>
            </a:r>
            <a:r>
              <a:rPr lang="en-US" dirty="0" err="1" smtClean="0"/>
              <a:t>Enums</a:t>
            </a:r>
            <a:r>
              <a:rPr lang="en-US" dirty="0" smtClean="0"/>
              <a:t> and </a:t>
            </a:r>
            <a:r>
              <a:rPr lang="en-US" dirty="0" err="1" smtClean="0"/>
              <a:t>Structs</a:t>
            </a:r>
            <a:endParaRPr lang="en-US" dirty="0"/>
          </a:p>
        </p:txBody>
      </p:sp>
      <p:sp>
        <p:nvSpPr>
          <p:cNvPr id="3" name="Content Placeholder 2"/>
          <p:cNvSpPr>
            <a:spLocks noGrp="1"/>
          </p:cNvSpPr>
          <p:nvPr>
            <p:ph sz="quarter" idx="10"/>
          </p:nvPr>
        </p:nvSpPr>
        <p:spPr/>
        <p:txBody>
          <a:bodyPr/>
          <a:lstStyle/>
          <a:p>
            <a:r>
              <a:rPr lang="en-US" dirty="0" smtClean="0"/>
              <a:t>TBC</a:t>
            </a:r>
            <a:endParaRPr lang="en-US" dirty="0"/>
          </a:p>
        </p:txBody>
      </p:sp>
    </p:spTree>
    <p:extLst>
      <p:ext uri="{BB962C8B-B14F-4D97-AF65-F5344CB8AC3E}">
        <p14:creationId xmlns:p14="http://schemas.microsoft.com/office/powerpoint/2010/main" val="156482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Remapping legacy tables</a:t>
            </a:r>
            <a:endParaRPr lang="en-US" dirty="0"/>
          </a:p>
        </p:txBody>
      </p:sp>
      <p:sp>
        <p:nvSpPr>
          <p:cNvPr id="3" name="Content Placeholder 2"/>
          <p:cNvSpPr>
            <a:spLocks noGrp="1"/>
          </p:cNvSpPr>
          <p:nvPr>
            <p:ph sz="quarter" idx="10"/>
          </p:nvPr>
        </p:nvSpPr>
        <p:spPr/>
        <p:txBody>
          <a:bodyPr/>
          <a:lstStyle/>
          <a:p>
            <a:r>
              <a:rPr lang="en-US" dirty="0" smtClean="0"/>
              <a:t>Often legacy databases use ‘bad’ naming conventions</a:t>
            </a:r>
            <a:endParaRPr lang="en-US" dirty="0"/>
          </a:p>
        </p:txBody>
      </p:sp>
    </p:spTree>
    <p:extLst>
      <p:ext uri="{BB962C8B-B14F-4D97-AF65-F5344CB8AC3E}">
        <p14:creationId xmlns:p14="http://schemas.microsoft.com/office/powerpoint/2010/main" val="205973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Remapping tables and columns</a:t>
            </a:r>
            <a:endParaRPr lang="en-US" dirty="0"/>
          </a:p>
        </p:txBody>
      </p:sp>
    </p:spTree>
    <p:extLst>
      <p:ext uri="{BB962C8B-B14F-4D97-AF65-F5344CB8AC3E}">
        <p14:creationId xmlns:p14="http://schemas.microsoft.com/office/powerpoint/2010/main" val="3846842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Code First Migrations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DB/Code Management</a:t>
            </a:r>
            <a:endParaRPr lang="en-US" dirty="0"/>
          </a:p>
        </p:txBody>
      </p:sp>
      <p:sp>
        <p:nvSpPr>
          <p:cNvPr id="3" name="Content Placeholder 2"/>
          <p:cNvSpPr>
            <a:spLocks noGrp="1"/>
          </p:cNvSpPr>
          <p:nvPr>
            <p:ph sz="quarter" idx="10"/>
          </p:nvPr>
        </p:nvSpPr>
        <p:spPr/>
        <p:txBody>
          <a:bodyPr/>
          <a:lstStyle/>
          <a:p>
            <a:r>
              <a:rPr lang="en-US" dirty="0" smtClean="0"/>
              <a:t>We can manage databases for our apps in many ways</a:t>
            </a:r>
          </a:p>
          <a:p>
            <a:r>
              <a:rPr lang="en-US" dirty="0" smtClean="0"/>
              <a:t>Create code, write </a:t>
            </a:r>
            <a:r>
              <a:rPr lang="en-US" dirty="0" err="1" smtClean="0"/>
              <a:t>sql</a:t>
            </a:r>
            <a:r>
              <a:rPr lang="en-US" dirty="0" smtClean="0"/>
              <a:t>, create database</a:t>
            </a:r>
          </a:p>
          <a:p>
            <a:r>
              <a:rPr lang="en-US" dirty="0" smtClean="0"/>
              <a:t>Create database, write code, script database</a:t>
            </a:r>
          </a:p>
          <a:p>
            <a:pPr lvl="1"/>
            <a:endParaRPr lang="en-US" dirty="0"/>
          </a:p>
        </p:txBody>
      </p:sp>
    </p:spTree>
    <p:extLst>
      <p:ext uri="{BB962C8B-B14F-4D97-AF65-F5344CB8AC3E}">
        <p14:creationId xmlns:p14="http://schemas.microsoft.com/office/powerpoint/2010/main" val="140708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Manual Script Management</a:t>
            </a:r>
            <a:endParaRPr lang="en-US" dirty="0"/>
          </a:p>
        </p:txBody>
      </p:sp>
    </p:spTree>
    <p:extLst>
      <p:ext uri="{BB962C8B-B14F-4D97-AF65-F5344CB8AC3E}">
        <p14:creationId xmlns:p14="http://schemas.microsoft.com/office/powerpoint/2010/main" val="106867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the problem?</a:t>
            </a:r>
            <a:endParaRPr lang="en-US" dirty="0"/>
          </a:p>
        </p:txBody>
      </p:sp>
      <p:sp>
        <p:nvSpPr>
          <p:cNvPr id="5" name="Content Placeholder 4"/>
          <p:cNvSpPr>
            <a:spLocks noGrp="1"/>
          </p:cNvSpPr>
          <p:nvPr>
            <p:ph sz="quarter" idx="10"/>
          </p:nvPr>
        </p:nvSpPr>
        <p:spPr/>
        <p:txBody>
          <a:bodyPr/>
          <a:lstStyle/>
          <a:p>
            <a:r>
              <a:rPr lang="en-US" dirty="0" smtClean="0"/>
              <a:t>Keeping code and database in sync was issue</a:t>
            </a:r>
          </a:p>
          <a:p>
            <a:r>
              <a:rPr lang="en-US" dirty="0"/>
              <a:t>Managing versions requires significant manual effort</a:t>
            </a:r>
          </a:p>
          <a:p>
            <a:r>
              <a:rPr lang="en-US" dirty="0"/>
              <a:t>Typically ‘undo’ scripts aren’t </a:t>
            </a:r>
            <a:r>
              <a:rPr lang="en-US" dirty="0" smtClean="0"/>
              <a:t>created</a:t>
            </a:r>
          </a:p>
          <a:p>
            <a:r>
              <a:rPr lang="en-US" dirty="0" smtClean="0"/>
              <a:t>Ensuring app version matches database version</a:t>
            </a:r>
          </a:p>
          <a:p>
            <a:r>
              <a:rPr lang="en-US" dirty="0" smtClean="0"/>
              <a:t>Fix issues (many went to production bugs)</a:t>
            </a:r>
          </a:p>
          <a:p>
            <a:pPr lvl="1"/>
            <a:r>
              <a:rPr lang="en-US" dirty="0" smtClean="0"/>
              <a:t>string customer didn’t validate to </a:t>
            </a:r>
            <a:r>
              <a:rPr lang="en-US" dirty="0" err="1" smtClean="0"/>
              <a:t>varchar</a:t>
            </a:r>
            <a:r>
              <a:rPr lang="en-US" dirty="0" smtClean="0"/>
              <a:t>( </a:t>
            </a:r>
          </a:p>
          <a:p>
            <a:r>
              <a:rPr lang="en-US" dirty="0" smtClean="0"/>
              <a:t>TBC? Replace </a:t>
            </a:r>
            <a:r>
              <a:rPr lang="en-US" dirty="0" smtClean="0"/>
              <a:t>with animations for work flow (code, database, map, fix, deploy, create scripts)</a:t>
            </a:r>
          </a:p>
          <a:p>
            <a:pPr lvl="1"/>
            <a:r>
              <a:rPr lang="en-US" dirty="0" smtClean="0"/>
              <a:t>Manage code AND database manually</a:t>
            </a:r>
            <a:endParaRPr lang="en-US" dirty="0"/>
          </a:p>
        </p:txBody>
      </p:sp>
    </p:spTree>
    <p:extLst>
      <p:ext uri="{BB962C8B-B14F-4D97-AF65-F5344CB8AC3E}">
        <p14:creationId xmlns:p14="http://schemas.microsoft.com/office/powerpoint/2010/main" val="421683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help?</a:t>
            </a:r>
            <a:endParaRPr lang="en-US" dirty="0"/>
          </a:p>
        </p:txBody>
      </p:sp>
      <p:sp>
        <p:nvSpPr>
          <p:cNvPr id="3" name="Content Placeholder 2"/>
          <p:cNvSpPr>
            <a:spLocks noGrp="1"/>
          </p:cNvSpPr>
          <p:nvPr>
            <p:ph sz="quarter" idx="10"/>
          </p:nvPr>
        </p:nvSpPr>
        <p:spPr/>
        <p:txBody>
          <a:bodyPr/>
          <a:lstStyle/>
          <a:p>
            <a:r>
              <a:rPr lang="en-US" dirty="0" smtClean="0"/>
              <a:t>Our apps run code </a:t>
            </a:r>
            <a:r>
              <a:rPr lang="en-US" dirty="0" smtClean="0"/>
              <a:t>that maps </a:t>
            </a:r>
            <a:r>
              <a:rPr lang="en-US" dirty="0" smtClean="0"/>
              <a:t>between database and code</a:t>
            </a:r>
          </a:p>
          <a:p>
            <a:pPr lvl="1"/>
            <a:r>
              <a:rPr lang="en-US" dirty="0" smtClean="0"/>
              <a:t>Definition of ORM</a:t>
            </a:r>
            <a:endParaRPr lang="en-US" dirty="0"/>
          </a:p>
          <a:p>
            <a:r>
              <a:rPr lang="en-US" dirty="0" smtClean="0"/>
              <a:t>We write code, </a:t>
            </a:r>
            <a:r>
              <a:rPr lang="en-US" dirty="0" smtClean="0"/>
              <a:t>would be nice </a:t>
            </a:r>
            <a:r>
              <a:rPr lang="en-US" dirty="0" smtClean="0"/>
              <a:t>to have </a:t>
            </a:r>
            <a:r>
              <a:rPr lang="en-US" dirty="0" smtClean="0"/>
              <a:t>feature to manage scripts</a:t>
            </a:r>
            <a:endParaRPr lang="en-US" dirty="0" smtClean="0"/>
          </a:p>
        </p:txBody>
      </p:sp>
    </p:spTree>
    <p:extLst>
      <p:ext uri="{BB962C8B-B14F-4D97-AF65-F5344CB8AC3E}">
        <p14:creationId xmlns:p14="http://schemas.microsoft.com/office/powerpoint/2010/main" val="210803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code first migrations?</a:t>
            </a:r>
            <a:endParaRPr lang="en-US" dirty="0"/>
          </a:p>
        </p:txBody>
      </p:sp>
      <p:sp>
        <p:nvSpPr>
          <p:cNvPr id="5" name="Content Placeholder 4"/>
          <p:cNvSpPr>
            <a:spLocks noGrp="1"/>
          </p:cNvSpPr>
          <p:nvPr>
            <p:ph sz="quarter" idx="10"/>
          </p:nvPr>
        </p:nvSpPr>
        <p:spPr/>
        <p:txBody>
          <a:bodyPr/>
          <a:lstStyle/>
          <a:p>
            <a:r>
              <a:rPr lang="en-US" dirty="0" smtClean="0"/>
              <a:t>We need a way to manage that </a:t>
            </a:r>
            <a:r>
              <a:rPr lang="en-US" dirty="0" err="1" smtClean="0"/>
              <a:t>dev</a:t>
            </a:r>
            <a:r>
              <a:rPr lang="en-US" dirty="0" smtClean="0"/>
              <a:t> cycle between code &amp; </a:t>
            </a:r>
            <a:r>
              <a:rPr lang="en-US" dirty="0" err="1" smtClean="0"/>
              <a:t>db</a:t>
            </a:r>
            <a:endParaRPr lang="en-US" dirty="0" smtClean="0"/>
          </a:p>
          <a:p>
            <a:r>
              <a:rPr lang="en-US" dirty="0" smtClean="0"/>
              <a:t>Allows you to create snapshots and</a:t>
            </a:r>
          </a:p>
          <a:p>
            <a:pPr lvl="1"/>
            <a:r>
              <a:rPr lang="en-US" dirty="0" smtClean="0"/>
              <a:t>Generate scripts to sync code and database</a:t>
            </a:r>
          </a:p>
          <a:p>
            <a:pPr lvl="1"/>
            <a:r>
              <a:rPr lang="en-US" dirty="0" smtClean="0"/>
              <a:t>Allows migrating &amp; scripting SQL between various snapshots</a:t>
            </a:r>
          </a:p>
          <a:p>
            <a:r>
              <a:rPr lang="en-US" dirty="0" smtClean="0"/>
              <a:t>EF Creates code that acts as snapshot</a:t>
            </a:r>
          </a:p>
          <a:p>
            <a:pPr lvl="1"/>
            <a:r>
              <a:rPr lang="en-US" dirty="0" smtClean="0"/>
              <a:t>Code only used by </a:t>
            </a:r>
            <a:r>
              <a:rPr lang="en-US" dirty="0" smtClean="0"/>
              <a:t>EF</a:t>
            </a:r>
          </a:p>
          <a:p>
            <a:r>
              <a:rPr lang="en-US" dirty="0"/>
              <a:t>Can this help for existing databases?</a:t>
            </a:r>
          </a:p>
          <a:p>
            <a:pPr lvl="1"/>
            <a:r>
              <a:rPr lang="en-US" dirty="0"/>
              <a:t>Sure, existing database becomes initial snapshot</a:t>
            </a:r>
          </a:p>
          <a:p>
            <a:endParaRPr lang="en-US" dirty="0" smtClean="0"/>
          </a:p>
          <a:p>
            <a:endParaRPr lang="en-US" dirty="0"/>
          </a:p>
        </p:txBody>
      </p:sp>
    </p:spTree>
    <p:extLst>
      <p:ext uri="{BB962C8B-B14F-4D97-AF65-F5344CB8AC3E}">
        <p14:creationId xmlns:p14="http://schemas.microsoft.com/office/powerpoint/2010/main" val="228740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a:t>
            </a:r>
            <a:r>
              <a:rPr lang="en-US" dirty="0" smtClean="0"/>
              <a:t>Code First Migrations work?</a:t>
            </a:r>
            <a:endParaRPr lang="en-US" dirty="0"/>
          </a:p>
        </p:txBody>
      </p:sp>
      <p:sp>
        <p:nvSpPr>
          <p:cNvPr id="4" name="Content Placeholder 3"/>
          <p:cNvSpPr>
            <a:spLocks noGrp="1"/>
          </p:cNvSpPr>
          <p:nvPr>
            <p:ph sz="quarter" idx="10"/>
          </p:nvPr>
        </p:nvSpPr>
        <p:spPr/>
        <p:txBody>
          <a:bodyPr/>
          <a:lstStyle/>
          <a:p>
            <a:r>
              <a:rPr lang="en-US" dirty="0" smtClean="0"/>
              <a:t>Code created under default Migrations folder</a:t>
            </a:r>
          </a:p>
          <a:p>
            <a:r>
              <a:rPr lang="en-US" dirty="0" smtClean="0"/>
              <a:t>Each new Migration (add-migration) adds new code</a:t>
            </a:r>
          </a:p>
          <a:p>
            <a:r>
              <a:rPr lang="en-US" dirty="0" smtClean="0"/>
              <a:t>Can overwrite existing migrations</a:t>
            </a:r>
          </a:p>
          <a:p>
            <a:pPr lvl="1"/>
            <a:r>
              <a:rPr lang="en-US" dirty="0" smtClean="0"/>
              <a:t>Add-migration </a:t>
            </a:r>
            <a:r>
              <a:rPr lang="en-US" dirty="0" err="1" smtClean="0"/>
              <a:t>AddedShipInfo</a:t>
            </a:r>
            <a:endParaRPr lang="en-US" dirty="0" smtClean="0"/>
          </a:p>
          <a:p>
            <a:pPr lvl="1"/>
            <a:r>
              <a:rPr lang="en-US" dirty="0" smtClean="0"/>
              <a:t>Developer adds more properties to </a:t>
            </a:r>
            <a:r>
              <a:rPr lang="en-US" dirty="0" err="1" smtClean="0"/>
              <a:t>ShipInfo</a:t>
            </a:r>
            <a:endParaRPr lang="en-US" dirty="0" smtClean="0"/>
          </a:p>
          <a:p>
            <a:pPr lvl="1"/>
            <a:r>
              <a:rPr lang="en-US" dirty="0"/>
              <a:t>Add-migration </a:t>
            </a:r>
            <a:r>
              <a:rPr lang="en-US" dirty="0" err="1" smtClean="0"/>
              <a:t>AddedShipInfo</a:t>
            </a:r>
            <a:r>
              <a:rPr lang="en-US" dirty="0" smtClean="0"/>
              <a:t>  (updates existing migration)</a:t>
            </a:r>
          </a:p>
          <a:p>
            <a:r>
              <a:rPr lang="en-US" dirty="0" smtClean="0"/>
              <a:t>Need to then push to database</a:t>
            </a:r>
          </a:p>
          <a:p>
            <a:pPr lvl="1"/>
            <a:r>
              <a:rPr lang="en-US" dirty="0" smtClean="0"/>
              <a:t>Update-database </a:t>
            </a:r>
            <a:endParaRPr lang="en-US" dirty="0"/>
          </a:p>
          <a:p>
            <a:pPr lvl="1"/>
            <a:endParaRPr lang="en-US" dirty="0"/>
          </a:p>
        </p:txBody>
      </p:sp>
    </p:spTree>
    <p:extLst>
      <p:ext uri="{BB962C8B-B14F-4D97-AF65-F5344CB8AC3E}">
        <p14:creationId xmlns:p14="http://schemas.microsoft.com/office/powerpoint/2010/main" val="318009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928530699"/>
              </p:ext>
            </p:extLst>
          </p:nvPr>
        </p:nvGraphicFramePr>
        <p:xfrm>
          <a:off x="379413" y="1246186"/>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 xmlns:a16="http://schemas.microsoft.com/office/drawing/2014/main"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 xmlns:a16="http://schemas.microsoft.com/office/drawing/2014/main"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Improving performance and looking forward</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up migrations</a:t>
            </a:r>
            <a:endParaRPr lang="en-US" dirty="0"/>
          </a:p>
        </p:txBody>
      </p:sp>
    </p:spTree>
    <p:extLst>
      <p:ext uri="{BB962C8B-B14F-4D97-AF65-F5344CB8AC3E}">
        <p14:creationId xmlns:p14="http://schemas.microsoft.com/office/powerpoint/2010/main" val="2007932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an existing database</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on a team</a:t>
            </a:r>
            <a:endParaRPr lang="en-US" dirty="0"/>
          </a:p>
        </p:txBody>
      </p:sp>
      <p:sp>
        <p:nvSpPr>
          <p:cNvPr id="3" name="Content Placeholder 2"/>
          <p:cNvSpPr>
            <a:spLocks noGrp="1"/>
          </p:cNvSpPr>
          <p:nvPr>
            <p:ph sz="quarter" idx="10"/>
          </p:nvPr>
        </p:nvSpPr>
        <p:spPr/>
        <p:txBody>
          <a:bodyPr/>
          <a:lstStyle/>
          <a:p>
            <a:r>
              <a:rPr lang="en-US" dirty="0" smtClean="0"/>
              <a:t>TBC</a:t>
            </a:r>
            <a:endParaRPr lang="en-US" dirty="0"/>
          </a:p>
        </p:txBody>
      </p:sp>
    </p:spTree>
    <p:extLst>
      <p:ext uri="{BB962C8B-B14F-4D97-AF65-F5344CB8AC3E}">
        <p14:creationId xmlns:p14="http://schemas.microsoft.com/office/powerpoint/2010/main" val="1660721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TBC</a:t>
            </a:r>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a:t>| </a:t>
            </a:r>
            <a:r>
              <a:rPr lang="en-US" dirty="0" smtClean="0"/>
              <a:t>Managing the Database</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Content Developer, </a:t>
            </a:r>
            <a:r>
              <a:rPr lang="en-US" dirty="0"/>
              <a:t>Microsoft</a:t>
            </a:r>
          </a:p>
          <a:p>
            <a:r>
              <a:rPr lang="en-US" dirty="0"/>
              <a:t>Adam Tuliper | Technical Evangelist, Microsoft</a:t>
            </a:r>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Fluent API</a:t>
            </a:r>
          </a:p>
          <a:p>
            <a:r>
              <a:rPr lang="en-GB" dirty="0" smtClean="0"/>
              <a:t>Code First Migrations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Fluent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 vs Fluent API</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Why use data annotations (attributes)?</a:t>
            </a:r>
          </a:p>
          <a:p>
            <a:pPr lvl="1"/>
            <a:r>
              <a:rPr lang="en-US" dirty="0" smtClean="0"/>
              <a:t>Simple, works well for basic scenarios</a:t>
            </a:r>
            <a:endParaRPr lang="en-US" dirty="0" smtClean="0"/>
          </a:p>
          <a:p>
            <a:pPr lvl="1"/>
            <a:r>
              <a:rPr lang="en-US" dirty="0" smtClean="0"/>
              <a:t>Some like seeing attributes where they affect properties</a:t>
            </a:r>
          </a:p>
          <a:p>
            <a:r>
              <a:rPr lang="en-US" dirty="0" smtClean="0"/>
              <a:t>Why use Fluent API?</a:t>
            </a:r>
          </a:p>
          <a:p>
            <a:pPr lvl="1"/>
            <a:r>
              <a:rPr lang="en-US" dirty="0" smtClean="0"/>
              <a:t>Keeps domain classes clean</a:t>
            </a:r>
          </a:p>
          <a:p>
            <a:pPr lvl="2"/>
            <a:r>
              <a:rPr lang="en-US" dirty="0" smtClean="0"/>
              <a:t>Configuration in separate </a:t>
            </a:r>
            <a:r>
              <a:rPr lang="en-US" dirty="0" smtClean="0"/>
              <a:t>section</a:t>
            </a:r>
          </a:p>
          <a:p>
            <a:pPr lvl="1"/>
            <a:r>
              <a:rPr lang="en-US" dirty="0" smtClean="0"/>
              <a:t>More supported operations above annotations</a:t>
            </a:r>
          </a:p>
          <a:p>
            <a:pPr lvl="1"/>
            <a:r>
              <a:rPr lang="en-US" dirty="0" smtClean="0"/>
              <a:t>Fluent API allows very readable method cascading</a:t>
            </a:r>
          </a:p>
          <a:p>
            <a:pPr lvl="2"/>
            <a:r>
              <a:rPr lang="en-US" dirty="0" err="1" smtClean="0"/>
              <a:t>builder.Entity</a:t>
            </a:r>
            <a:r>
              <a:rPr lang="en-US" dirty="0" smtClean="0"/>
              <a:t>&lt;Album</a:t>
            </a:r>
            <a:r>
              <a:rPr lang="en-US" dirty="0"/>
              <a:t>&gt;().Property(t =&gt; </a:t>
            </a:r>
            <a:r>
              <a:rPr lang="en-US" dirty="0" err="1"/>
              <a:t>t.Name</a:t>
            </a:r>
            <a:r>
              <a:rPr lang="en-US" dirty="0"/>
              <a:t>).</a:t>
            </a:r>
            <a:r>
              <a:rPr lang="en-US" dirty="0" err="1"/>
              <a:t>IsRequired</a:t>
            </a:r>
            <a:r>
              <a:rPr lang="en-US" dirty="0" smtClean="0"/>
              <a:t>().</a:t>
            </a:r>
            <a:r>
              <a:rPr lang="en-US" dirty="0" err="1" smtClean="0"/>
              <a:t>HasMaxLength</a:t>
            </a:r>
            <a:r>
              <a:rPr lang="en-US" dirty="0" smtClean="0"/>
              <a:t>(60);</a:t>
            </a:r>
            <a:endParaRPr lang="en-US" dirty="0" smtClean="0"/>
          </a:p>
          <a:p>
            <a:r>
              <a:rPr lang="en-US" dirty="0" smtClean="0"/>
              <a:t>Database reverse engineering uses Fluent API</a:t>
            </a:r>
            <a:endParaRPr lang="en-US" dirty="0" smtClean="0"/>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smtClean="0"/>
              <a:t>Fluent </a:t>
            </a:r>
            <a:r>
              <a:rPr lang="en-US" dirty="0" err="1"/>
              <a:t>A</a:t>
            </a:r>
            <a:r>
              <a:rPr lang="en-US" dirty="0" err="1" smtClean="0"/>
              <a:t>pi</a:t>
            </a:r>
            <a:r>
              <a:rPr lang="en-US" dirty="0" smtClean="0"/>
              <a:t> </a:t>
            </a:r>
            <a:r>
              <a:rPr lang="en-US" dirty="0" smtClean="0"/>
              <a:t>support?</a:t>
            </a:r>
            <a:endParaRPr lang="en-US" dirty="0"/>
          </a:p>
        </p:txBody>
      </p:sp>
      <p:sp>
        <p:nvSpPr>
          <p:cNvPr id="3" name="Content Placeholder 2"/>
          <p:cNvSpPr>
            <a:spLocks noGrp="1"/>
          </p:cNvSpPr>
          <p:nvPr>
            <p:ph sz="quarter" idx="10"/>
          </p:nvPr>
        </p:nvSpPr>
        <p:spPr/>
        <p:txBody>
          <a:bodyPr/>
          <a:lstStyle/>
          <a:p>
            <a:r>
              <a:rPr lang="en-US" dirty="0" smtClean="0"/>
              <a:t>Easily remapping legacy names to code names</a:t>
            </a:r>
          </a:p>
          <a:p>
            <a:pPr lvl="1"/>
            <a:r>
              <a:rPr lang="en-US" dirty="0" err="1" smtClean="0"/>
              <a:t>Customer.Unique_ID</a:t>
            </a:r>
            <a:r>
              <a:rPr lang="en-US" dirty="0" smtClean="0"/>
              <a:t> </a:t>
            </a:r>
            <a:r>
              <a:rPr lang="en-US" dirty="0" err="1" smtClean="0"/>
              <a:t>Customer.CustomerId</a:t>
            </a:r>
            <a:endParaRPr lang="en-US" dirty="0" smtClean="0"/>
          </a:p>
          <a:p>
            <a:pPr lvl="1"/>
            <a:r>
              <a:rPr lang="en-US" dirty="0" err="1" smtClean="0"/>
              <a:t>ShipInfo.Unique_ID</a:t>
            </a:r>
            <a:r>
              <a:rPr lang="en-US" dirty="0" smtClean="0"/>
              <a:t> to </a:t>
            </a:r>
            <a:r>
              <a:rPr lang="en-US" dirty="0" err="1" smtClean="0"/>
              <a:t>ShipInfo.ShipInfoId</a:t>
            </a:r>
            <a:endParaRPr lang="en-US" dirty="0" smtClean="0"/>
          </a:p>
          <a:p>
            <a:r>
              <a:rPr lang="en-US" dirty="0" smtClean="0"/>
              <a:t>Single type </a:t>
            </a:r>
            <a:r>
              <a:rPr lang="en-US" dirty="0" smtClean="0"/>
              <a:t>to multiple </a:t>
            </a:r>
            <a:r>
              <a:rPr lang="en-US" dirty="0" smtClean="0"/>
              <a:t>tables, vice versa</a:t>
            </a:r>
          </a:p>
          <a:p>
            <a:r>
              <a:rPr lang="en-US" dirty="0" smtClean="0"/>
              <a:t>TBC (more on supported operations)</a:t>
            </a:r>
            <a:endParaRPr lang="en-US" dirty="0"/>
          </a:p>
        </p:txBody>
      </p:sp>
    </p:spTree>
    <p:extLst>
      <p:ext uri="{BB962C8B-B14F-4D97-AF65-F5344CB8AC3E}">
        <p14:creationId xmlns:p14="http://schemas.microsoft.com/office/powerpoint/2010/main" val="295441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OnModelCreating</a:t>
            </a:r>
            <a:endParaRPr lang="en-US" dirty="0"/>
          </a:p>
        </p:txBody>
      </p:sp>
      <p:sp>
        <p:nvSpPr>
          <p:cNvPr id="5" name="Content Placeholder 4"/>
          <p:cNvSpPr>
            <a:spLocks noGrp="1"/>
          </p:cNvSpPr>
          <p:nvPr>
            <p:ph sz="quarter" idx="10"/>
          </p:nvPr>
        </p:nvSpPr>
        <p:spPr/>
        <p:txBody>
          <a:bodyPr/>
          <a:lstStyle/>
          <a:p>
            <a:endParaRPr lang="en-US"/>
          </a:p>
        </p:txBody>
      </p:sp>
    </p:spTree>
    <p:extLst>
      <p:ext uri="{BB962C8B-B14F-4D97-AF65-F5344CB8AC3E}">
        <p14:creationId xmlns:p14="http://schemas.microsoft.com/office/powerpoint/2010/main" val="417073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Basics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www.w3.org/XML/1998/namespace"/>
    <ds:schemaRef ds:uri="http://purl.org/dc/dcmitype/"/>
    <ds:schemaRef ds:uri="http://schemas.microsoft.com/office/infopath/2007/PartnerControl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27aa9422-7f1f-4c84-9cdf-302b1a67e513"/>
    <ds:schemaRef ds:uri="http://schemas.microsoft.com/office/2006/metadata/propertie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45568</TotalTime>
  <Words>695</Words>
  <Application>Microsoft Office PowerPoint</Application>
  <PresentationFormat>Widescreen</PresentationFormat>
  <Paragraphs>119</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Segoe</vt:lpstr>
      <vt:lpstr>Segoe UI</vt:lpstr>
      <vt:lpstr>Segoe UI Light</vt:lpstr>
      <vt:lpstr>1_Office Theme</vt:lpstr>
      <vt:lpstr>Implementing Entity Framework with MVC Jump Start</vt:lpstr>
      <vt:lpstr>Course Topics</vt:lpstr>
      <vt:lpstr>PowerPoint Presentation</vt:lpstr>
      <vt:lpstr>Module Overview</vt:lpstr>
      <vt:lpstr>PowerPoint Presentation</vt:lpstr>
      <vt:lpstr>Data Annotations vs Fluent API</vt:lpstr>
      <vt:lpstr>What does Fluent Api support?</vt:lpstr>
      <vt:lpstr>OnModelCreating</vt:lpstr>
      <vt:lpstr>Fluent API Basics</vt:lpstr>
      <vt:lpstr>Advanced types - Enums and Structs</vt:lpstr>
      <vt:lpstr>Remapping legacy tables</vt:lpstr>
      <vt:lpstr>Fluent API Remapping tables and columns</vt:lpstr>
      <vt:lpstr>PowerPoint Presentation</vt:lpstr>
      <vt:lpstr>Traditional DB/Code Management</vt:lpstr>
      <vt:lpstr>Manual Script Management</vt:lpstr>
      <vt:lpstr>What’s the problem?</vt:lpstr>
      <vt:lpstr>What would help?</vt:lpstr>
      <vt:lpstr>What are code first migrations?</vt:lpstr>
      <vt:lpstr>How do Code First Migrations work?</vt:lpstr>
      <vt:lpstr>Setting up migrations</vt:lpstr>
      <vt:lpstr>Managing an existing database</vt:lpstr>
      <vt:lpstr>Using on a team</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390</cp:revision>
  <dcterms:created xsi:type="dcterms:W3CDTF">2013-02-15T23:12:42Z</dcterms:created>
  <dcterms:modified xsi:type="dcterms:W3CDTF">2015-01-24T23:39:42Z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