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336" r:id="rId5"/>
    <p:sldId id="351" r:id="rId6"/>
    <p:sldId id="313" r:id="rId7"/>
    <p:sldId id="314" r:id="rId8"/>
    <p:sldId id="343" r:id="rId9"/>
    <p:sldId id="384" r:id="rId10"/>
    <p:sldId id="331" r:id="rId11"/>
    <p:sldId id="360" r:id="rId12"/>
    <p:sldId id="34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57233" autoAdjust="0"/>
  </p:normalViewPr>
  <p:slideViewPr>
    <p:cSldViewPr snapToGrid="0">
      <p:cViewPr varScale="1">
        <p:scale>
          <a:sx n="58" d="100"/>
          <a:sy n="58" d="100"/>
        </p:scale>
        <p:origin x="1656" y="6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1/25/2015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1/25/2015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304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30775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modelBuilder</a:t>
            </a:r>
            <a:r>
              <a:rPr lang="en-US" dirty="0" smtClean="0"/>
              <a:t> </a:t>
            </a:r>
            <a:br>
              <a:rPr lang="en-US" dirty="0" smtClean="0"/>
            </a:br>
            <a:r>
              <a:rPr lang="en-US" dirty="0" smtClean="0"/>
              <a:t>  .Entity&lt;Album&gt;() </a:t>
            </a:r>
            <a:br>
              <a:rPr lang="en-US" dirty="0" smtClean="0"/>
            </a:br>
            <a:r>
              <a:rPr lang="en-US" dirty="0" smtClean="0"/>
              <a:t>  .</a:t>
            </a:r>
            <a:r>
              <a:rPr lang="en-US" dirty="0" err="1" smtClean="0"/>
              <a:t>MapToStoredProcedures</a:t>
            </a:r>
            <a:r>
              <a:rPr lang="en-US" dirty="0" smtClean="0"/>
              <a:t>();</a:t>
            </a:r>
          </a:p>
          <a:p>
            <a:endParaRPr lang="en-US" dirty="0" smtClean="0"/>
          </a:p>
          <a:p>
            <a:endParaRPr lang="en-US" dirty="0" smtClean="0"/>
          </a:p>
          <a:p>
            <a:r>
              <a:rPr lang="en-US" dirty="0" err="1" smtClean="0"/>
              <a:t>modelBuilder</a:t>
            </a:r>
            <a:r>
              <a:rPr lang="en-US" dirty="0" smtClean="0"/>
              <a:t>  </a:t>
            </a:r>
            <a:br>
              <a:rPr lang="en-US" dirty="0" smtClean="0"/>
            </a:br>
            <a:r>
              <a:rPr lang="en-US" dirty="0" smtClean="0"/>
              <a:t>  .Entity&lt;Album&gt;()  </a:t>
            </a:r>
            <a:br>
              <a:rPr lang="en-US" dirty="0" smtClean="0"/>
            </a:br>
            <a:r>
              <a:rPr lang="en-US" dirty="0" smtClean="0"/>
              <a:t>  .</a:t>
            </a:r>
            <a:r>
              <a:rPr lang="en-US" dirty="0" err="1" smtClean="0"/>
              <a:t>MapToStoredProcedures</a:t>
            </a:r>
            <a:r>
              <a:rPr lang="en-US" dirty="0" smtClean="0"/>
              <a:t>(s =&gt;  </a:t>
            </a:r>
            <a:br>
              <a:rPr lang="en-US" dirty="0" smtClean="0"/>
            </a:br>
            <a:r>
              <a:rPr lang="en-US" dirty="0" smtClean="0"/>
              <a:t>    </a:t>
            </a:r>
            <a:r>
              <a:rPr lang="en-US" dirty="0" err="1" smtClean="0"/>
              <a:t>s.Update</a:t>
            </a:r>
            <a:r>
              <a:rPr lang="en-US" dirty="0" smtClean="0"/>
              <a:t>(u =&gt; </a:t>
            </a:r>
            <a:r>
              <a:rPr lang="en-US" dirty="0" err="1" smtClean="0"/>
              <a:t>u.HasName</a:t>
            </a:r>
            <a:r>
              <a:rPr lang="en-US" dirty="0" smtClean="0"/>
              <a:t>(</a:t>
            </a:r>
            <a:r>
              <a:rPr lang="en-US" sz="1200" kern="1200" dirty="0" smtClean="0">
                <a:solidFill>
                  <a:schemeClr val="tx1"/>
                </a:solidFill>
                <a:effectLst/>
                <a:latin typeface="+mn-lt"/>
                <a:ea typeface="+mn-ea"/>
                <a:cs typeface="+mn-cs"/>
              </a:rPr>
              <a:t>“Blog_"</a:t>
            </a:r>
            <a:r>
              <a:rPr lang="en-US" dirty="0" smtClean="0"/>
              <a:t>))  </a:t>
            </a:r>
            <a:br>
              <a:rPr lang="en-US" dirty="0" smtClean="0"/>
            </a:br>
            <a:r>
              <a:rPr lang="en-US" dirty="0" smtClean="0"/>
              <a:t>     .Delete(d =&gt; </a:t>
            </a:r>
            <a:r>
              <a:rPr lang="en-US" dirty="0" err="1" smtClean="0"/>
              <a:t>d.HasName</a:t>
            </a:r>
            <a:r>
              <a:rPr lang="en-US" dirty="0" smtClean="0"/>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delete_blog</a:t>
            </a:r>
            <a:r>
              <a:rPr lang="en-US" sz="1200" kern="1200" dirty="0" smtClean="0">
                <a:solidFill>
                  <a:schemeClr val="tx1"/>
                </a:solidFill>
                <a:effectLst/>
                <a:latin typeface="+mn-lt"/>
                <a:ea typeface="+mn-ea"/>
                <a:cs typeface="+mn-cs"/>
              </a:rPr>
              <a:t>"</a:t>
            </a:r>
            <a:r>
              <a:rPr lang="en-US" dirty="0" smtClean="0"/>
              <a:t>))  </a:t>
            </a:r>
            <a:br>
              <a:rPr lang="en-US" dirty="0" smtClean="0"/>
            </a:br>
            <a:r>
              <a:rPr lang="en-US" dirty="0" smtClean="0"/>
              <a:t>     .Insert(</a:t>
            </a:r>
            <a:r>
              <a:rPr lang="en-US" dirty="0" err="1" smtClean="0"/>
              <a:t>i</a:t>
            </a:r>
            <a:r>
              <a:rPr lang="en-US" dirty="0" smtClean="0"/>
              <a:t> =&gt; </a:t>
            </a:r>
            <a:r>
              <a:rPr lang="en-US" dirty="0" err="1" smtClean="0"/>
              <a:t>i.HasName</a:t>
            </a:r>
            <a:r>
              <a:rPr lang="en-US" dirty="0" smtClean="0"/>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insert_blog</a:t>
            </a:r>
            <a:r>
              <a:rPr lang="en-US" sz="1200" kern="1200" dirty="0" smtClean="0">
                <a:solidFill>
                  <a:schemeClr val="tx1"/>
                </a:solidFill>
                <a:effectLst/>
                <a:latin typeface="+mn-lt"/>
                <a:ea typeface="+mn-ea"/>
                <a:cs typeface="+mn-cs"/>
              </a:rPr>
              <a:t>"</a:t>
            </a:r>
            <a:r>
              <a:rPr lang="en-US" dirty="0" smtClean="0"/>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347626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Implementing </a:t>
            </a:r>
            <a:r>
              <a:rPr lang="en-US" sz="4000" dirty="0"/>
              <a:t>Entity Framework with MVC Jump Start</a:t>
            </a:r>
          </a:p>
        </p:txBody>
      </p:sp>
      <p:sp>
        <p:nvSpPr>
          <p:cNvPr id="5" name="Subtitle 3"/>
          <p:cNvSpPr>
            <a:spLocks noGrp="1"/>
          </p:cNvSpPr>
          <p:nvPr>
            <p:ph type="subTitle" idx="1"/>
          </p:nvPr>
        </p:nvSpPr>
        <p:spPr>
          <a:xfrm>
            <a:off x="193271" y="5132437"/>
            <a:ext cx="8409867" cy="1460779"/>
          </a:xfrm>
        </p:spPr>
        <p:txBody>
          <a:bodyPr/>
          <a:lstStyle/>
          <a:p>
            <a:r>
              <a:rPr lang="en-US" dirty="0" smtClean="0"/>
              <a:t>Christopher Harrison | Technical Evangelist, Microsoft</a:t>
            </a:r>
          </a:p>
          <a:p>
            <a:r>
              <a:rPr lang="en-US" dirty="0"/>
              <a:t>Adam Tuliper | Technical Evangelist, </a:t>
            </a:r>
            <a:r>
              <a:rPr lang="en-US" dirty="0" smtClean="0"/>
              <a:t>Microsoft</a:t>
            </a:r>
            <a:endParaRPr lang="en-US" dirty="0"/>
          </a:p>
        </p:txBody>
      </p:sp>
    </p:spTree>
    <p:extLst>
      <p:ext uri="{BB962C8B-B14F-4D97-AF65-F5344CB8AC3E}">
        <p14:creationId xmlns:p14="http://schemas.microsoft.com/office/powerpoint/2010/main" val="3173853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59330545"/>
              </p:ext>
            </p:extLst>
          </p:nvPr>
        </p:nvGraphicFramePr>
        <p:xfrm>
          <a:off x="379413" y="1246186"/>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a16="http://schemas.microsoft.com/office/drawing/2014/main" xmlns=""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a16="http://schemas.microsoft.com/office/drawing/2014/main" xmlns=""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a:t>
                      </a:r>
                      <a:r>
                        <a:rPr lang="en-US" sz="2400" dirty="0" smtClean="0">
                          <a:latin typeface="Segoe UI Light" panose="020B0502040204020203" pitchFamily="34" charset="0"/>
                          <a:cs typeface="Segoe UI Light" panose="020B0502040204020203" pitchFamily="34" charset="0"/>
                        </a:rPr>
                        <a:t>Integrating extra features</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and </a:t>
                      </a:r>
                      <a:r>
                        <a:rPr lang="en-US" sz="2400" dirty="0" smtClean="0">
                          <a:latin typeface="Segoe UI Light" panose="020B0502040204020203" pitchFamily="34" charset="0"/>
                          <a:cs typeface="Segoe UI Light" panose="020B0502040204020203" pitchFamily="34" charset="0"/>
                        </a:rPr>
                        <a:t>looking forward</a:t>
                      </a: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319785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a:t>| </a:t>
            </a:r>
            <a:r>
              <a:rPr lang="en-US" dirty="0" smtClean="0"/>
              <a:t>Integrating extra features and looking forward</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Content Developer, </a:t>
            </a:r>
            <a:r>
              <a:rPr lang="en-US" dirty="0"/>
              <a:t>Microsoft</a:t>
            </a:r>
          </a:p>
          <a:p>
            <a:r>
              <a:rPr lang="en-US" dirty="0"/>
              <a:t>Adam Tuliper | Technical Evangelist, Microsoft</a:t>
            </a:r>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Stored procedures</a:t>
            </a:r>
            <a:endParaRPr lang="en-GB" dirty="0" smtClean="0"/>
          </a:p>
          <a:p>
            <a:r>
              <a:rPr lang="en-GB" dirty="0" smtClean="0"/>
              <a:t>Concurrency</a:t>
            </a:r>
          </a:p>
          <a:p>
            <a:r>
              <a:rPr lang="en-GB" dirty="0" smtClean="0"/>
              <a:t>Connection resiliency</a:t>
            </a:r>
          </a:p>
          <a:p>
            <a:r>
              <a:rPr lang="en-GB" dirty="0" smtClean="0"/>
              <a:t>EF7</a:t>
            </a:r>
            <a:endParaRPr lang="en-GB" dirty="0" smtClean="0"/>
          </a:p>
          <a:p>
            <a:pPr lvl="1"/>
            <a:r>
              <a:rPr lang="en-GB" dirty="0" smtClean="0"/>
              <a:t>New platforms</a:t>
            </a:r>
          </a:p>
          <a:p>
            <a:pPr lvl="1"/>
            <a:r>
              <a:rPr lang="en-GB" dirty="0" smtClean="0"/>
              <a:t>New data stores</a:t>
            </a:r>
          </a:p>
          <a:p>
            <a:pPr lvl="1"/>
            <a:r>
              <a:rPr lang="en-GB" dirty="0" smtClean="0"/>
              <a:t>In memory database</a:t>
            </a:r>
          </a:p>
          <a:p>
            <a:endParaRPr lang="en-GB" dirty="0" smtClean="0"/>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Stored procedures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procedures</a:t>
            </a:r>
            <a:endParaRPr lang="en-US" dirty="0"/>
          </a:p>
        </p:txBody>
      </p:sp>
      <p:sp>
        <p:nvSpPr>
          <p:cNvPr id="3" name="Content Placeholder 2"/>
          <p:cNvSpPr>
            <a:spLocks noGrp="1"/>
          </p:cNvSpPr>
          <p:nvPr>
            <p:ph sz="quarter" idx="10"/>
          </p:nvPr>
        </p:nvSpPr>
        <p:spPr/>
        <p:txBody>
          <a:bodyPr/>
          <a:lstStyle/>
          <a:p>
            <a:r>
              <a:rPr lang="en-US" dirty="0" smtClean="0"/>
              <a:t>Why use stored procedures?</a:t>
            </a:r>
          </a:p>
          <a:p>
            <a:pPr lvl="1"/>
            <a:r>
              <a:rPr lang="en-US" dirty="0" smtClean="0"/>
              <a:t>Single point to secure – easier permissions</a:t>
            </a:r>
          </a:p>
          <a:p>
            <a:pPr lvl="1"/>
            <a:r>
              <a:rPr lang="en-US" dirty="0" smtClean="0"/>
              <a:t>Know exactly how DB is being queries</a:t>
            </a:r>
          </a:p>
          <a:p>
            <a:r>
              <a:rPr lang="en-US" dirty="0" smtClean="0"/>
              <a:t>Limits dynamic </a:t>
            </a:r>
            <a:r>
              <a:rPr lang="en-US" dirty="0" err="1" smtClean="0"/>
              <a:t>sql</a:t>
            </a:r>
            <a:r>
              <a:rPr lang="en-US" dirty="0" smtClean="0"/>
              <a:t> </a:t>
            </a:r>
          </a:p>
          <a:p>
            <a:pPr lvl="1"/>
            <a:r>
              <a:rPr lang="en-US" dirty="0" smtClean="0"/>
              <a:t>Still possible with </a:t>
            </a:r>
            <a:r>
              <a:rPr lang="en-US" dirty="0" err="1" smtClean="0"/>
              <a:t>sprocs</a:t>
            </a:r>
            <a:r>
              <a:rPr lang="en-US" dirty="0" smtClean="0"/>
              <a:t>, just more manual effort</a:t>
            </a:r>
          </a:p>
          <a:p>
            <a:r>
              <a:rPr lang="en-US" dirty="0" smtClean="0"/>
              <a:t>In general performance is _not_ a reason</a:t>
            </a:r>
          </a:p>
          <a:p>
            <a:pPr lvl="1"/>
            <a:r>
              <a:rPr lang="en-US" dirty="0" smtClean="0"/>
              <a:t>Virtually the same as </a:t>
            </a:r>
            <a:r>
              <a:rPr lang="en-US" dirty="0" err="1" smtClean="0"/>
              <a:t>sql</a:t>
            </a:r>
            <a:r>
              <a:rPr lang="en-US" dirty="0" smtClean="0"/>
              <a:t> query (pendulum swings both ways)</a:t>
            </a:r>
          </a:p>
          <a:p>
            <a:endParaRPr lang="en-US" dirty="0"/>
          </a:p>
        </p:txBody>
      </p:sp>
    </p:spTree>
    <p:extLst>
      <p:ext uri="{BB962C8B-B14F-4D97-AF65-F5344CB8AC3E}">
        <p14:creationId xmlns:p14="http://schemas.microsoft.com/office/powerpoint/2010/main" val="396420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Stored procedures</a:t>
            </a:r>
            <a:endParaRPr lang="en-US" dirty="0"/>
          </a:p>
        </p:txBody>
      </p:sp>
      <p:sp>
        <p:nvSpPr>
          <p:cNvPr id="3" name="Content Placeholder 2"/>
          <p:cNvSpPr>
            <a:spLocks noGrp="1"/>
          </p:cNvSpPr>
          <p:nvPr>
            <p:ph sz="quarter" idx="10"/>
          </p:nvPr>
        </p:nvSpPr>
        <p:spPr>
          <a:xfrm>
            <a:off x="379412" y="1223336"/>
            <a:ext cx="12440849" cy="5290388"/>
          </a:xfrm>
        </p:spPr>
        <p:txBody>
          <a:bodyPr/>
          <a:lstStyle/>
          <a:p>
            <a:r>
              <a:rPr lang="en-US" dirty="0" smtClean="0"/>
              <a:t>Support came as XX	</a:t>
            </a:r>
            <a:endParaRPr lang="en-US" dirty="0" smtClean="0"/>
          </a:p>
          <a:p>
            <a:r>
              <a:rPr lang="en-US" dirty="0" smtClean="0"/>
              <a:t>In the past could simply </a:t>
            </a:r>
            <a:r>
              <a:rPr lang="en-US" dirty="0" err="1" smtClean="0"/>
              <a:t>Database.SqlQuery</a:t>
            </a:r>
            <a:endParaRPr lang="en-US" dirty="0" smtClean="0"/>
          </a:p>
          <a:p>
            <a:r>
              <a:rPr lang="en-US" dirty="0" smtClean="0"/>
              <a:t>Could map in the designer (which is going away)</a:t>
            </a:r>
          </a:p>
          <a:p>
            <a:r>
              <a:rPr lang="en-US" dirty="0" smtClean="0"/>
              <a:t>Code first will generate procedures</a:t>
            </a:r>
          </a:p>
          <a:p>
            <a:endParaRPr lang="en-US" dirty="0" smtClean="0"/>
          </a:p>
        </p:txBody>
      </p:sp>
      <p:sp>
        <p:nvSpPr>
          <p:cNvPr id="5" name="TextBox 4"/>
          <p:cNvSpPr txBox="1"/>
          <p:nvPr/>
        </p:nvSpPr>
        <p:spPr>
          <a:xfrm>
            <a:off x="5049078" y="3339548"/>
            <a:ext cx="5327374" cy="1754326"/>
          </a:xfrm>
          <a:prstGeom prst="rect">
            <a:avLst/>
          </a:prstGeom>
          <a:noFill/>
        </p:spPr>
        <p:txBody>
          <a:bodyPr wrap="square" rtlCol="0">
            <a:spAutoFit/>
          </a:bodyPr>
          <a:lstStyle/>
          <a:p>
            <a:r>
              <a:rPr lang="en-US" dirty="0" err="1"/>
              <a:t>context.Database.SqlQuery</a:t>
            </a:r>
            <a:r>
              <a:rPr lang="en-US" dirty="0"/>
              <a:t>&lt;</a:t>
            </a:r>
            <a:r>
              <a:rPr lang="en-US" dirty="0" err="1"/>
              <a:t>myEntityType</a:t>
            </a:r>
            <a:r>
              <a:rPr lang="en-US" dirty="0"/>
              <a:t>&gt;(</a:t>
            </a:r>
          </a:p>
          <a:p>
            <a:r>
              <a:rPr lang="en-US" dirty="0"/>
              <a:t>    "</a:t>
            </a:r>
            <a:r>
              <a:rPr lang="en-US" dirty="0" err="1"/>
              <a:t>mySpName</a:t>
            </a:r>
            <a:r>
              <a:rPr lang="en-US" dirty="0"/>
              <a:t> @param1, @param2, @param3",</a:t>
            </a:r>
          </a:p>
          <a:p>
            <a:r>
              <a:rPr lang="en-US" dirty="0"/>
              <a:t>    new </a:t>
            </a:r>
            <a:r>
              <a:rPr lang="en-US" dirty="0" err="1"/>
              <a:t>SqlParameter</a:t>
            </a:r>
            <a:r>
              <a:rPr lang="en-US" dirty="0"/>
              <a:t>("param1", param1),</a:t>
            </a:r>
          </a:p>
          <a:p>
            <a:r>
              <a:rPr lang="en-US" dirty="0"/>
              <a:t>    new </a:t>
            </a:r>
            <a:r>
              <a:rPr lang="en-US" dirty="0" err="1"/>
              <a:t>SqlParameter</a:t>
            </a:r>
            <a:r>
              <a:rPr lang="en-US" dirty="0"/>
              <a:t>("param2", param2),</a:t>
            </a:r>
          </a:p>
          <a:p>
            <a:r>
              <a:rPr lang="en-US" dirty="0"/>
              <a:t>    new </a:t>
            </a:r>
            <a:r>
              <a:rPr lang="en-US" dirty="0" err="1"/>
              <a:t>SqlParameter</a:t>
            </a:r>
            <a:r>
              <a:rPr lang="en-US" dirty="0"/>
              <a:t>("param3", param3)</a:t>
            </a:r>
          </a:p>
          <a:p>
            <a:r>
              <a:rPr lang="en-US" dirty="0"/>
              <a:t>);</a:t>
            </a:r>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Integrating stored procedures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TBC</a:t>
            </a:r>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microsoft.com/sharepoint/v3"/>
    <ds:schemaRef ds:uri="http://www.w3.org/XML/1998/namespace"/>
    <ds:schemaRef ds:uri="http://purl.org/dc/elements/1.1/"/>
    <ds:schemaRef ds:uri="230e9df3-be65-4c73-a93b-d1236ebd677e"/>
    <ds:schemaRef ds:uri="27aa9422-7f1f-4c84-9cdf-302b1a67e513"/>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45620</TotalTime>
  <Words>212</Words>
  <Application>Microsoft Office PowerPoint</Application>
  <PresentationFormat>Widescreen</PresentationFormat>
  <Paragraphs>56</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vt:lpstr>
      <vt:lpstr>Segoe UI</vt:lpstr>
      <vt:lpstr>Segoe UI Light</vt:lpstr>
      <vt:lpstr>1_Office Theme</vt:lpstr>
      <vt:lpstr>Implementing Entity Framework with MVC Jump Start</vt:lpstr>
      <vt:lpstr>Course Topics</vt:lpstr>
      <vt:lpstr>PowerPoint Presentation</vt:lpstr>
      <vt:lpstr>Module Overview</vt:lpstr>
      <vt:lpstr>PowerPoint Presentation</vt:lpstr>
      <vt:lpstr>Store procedures</vt:lpstr>
      <vt:lpstr>Stored procedures</vt:lpstr>
      <vt:lpstr>Integrating stored procedures</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396</cp:revision>
  <dcterms:created xsi:type="dcterms:W3CDTF">2013-02-15T23:12:42Z</dcterms:created>
  <dcterms:modified xsi:type="dcterms:W3CDTF">2015-01-25T11:14:35Z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