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23"/>
  </p:notesMasterIdLst>
  <p:handoutMasterIdLst>
    <p:handoutMasterId r:id="rId24"/>
  </p:handoutMasterIdLst>
  <p:sldIdLst>
    <p:sldId id="467" r:id="rId2"/>
    <p:sldId id="490" r:id="rId3"/>
    <p:sldId id="496" r:id="rId4"/>
    <p:sldId id="466" r:id="rId5"/>
    <p:sldId id="497" r:id="rId6"/>
    <p:sldId id="495" r:id="rId7"/>
    <p:sldId id="503" r:id="rId8"/>
    <p:sldId id="480" r:id="rId9"/>
    <p:sldId id="485" r:id="rId10"/>
    <p:sldId id="482" r:id="rId11"/>
    <p:sldId id="483" r:id="rId12"/>
    <p:sldId id="487" r:id="rId13"/>
    <p:sldId id="486" r:id="rId14"/>
    <p:sldId id="472" r:id="rId15"/>
    <p:sldId id="499" r:id="rId16"/>
    <p:sldId id="498" r:id="rId17"/>
    <p:sldId id="488" r:id="rId18"/>
    <p:sldId id="500" r:id="rId19"/>
    <p:sldId id="501" r:id="rId20"/>
    <p:sldId id="502" r:id="rId21"/>
    <p:sldId id="489" r:id="rId22"/>
  </p:sldIdLst>
  <p:sldSz cx="9144000" cy="5143500" type="screen16x9"/>
  <p:notesSz cx="6797675" cy="9926638"/>
  <p:embeddedFontLst>
    <p:embeddedFont>
      <p:font typeface="Calibri" panose="020F0502020204030204" pitchFamily="34" charset="0"/>
      <p:regular r:id="rId25"/>
      <p:bold r:id="rId26"/>
      <p:italic r:id="rId27"/>
      <p:boldItalic r:id="rId28"/>
    </p:embeddedFont>
    <p:embeddedFont>
      <p:font typeface="Arial Black" panose="020B0A04020102020204" pitchFamily="34" charset="0"/>
      <p:bold r:id="rId29"/>
    </p:embeddedFont>
  </p:embeddedFontLst>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ntier Charlotte" initials="GC" lastIdx="1" clrIdx="0">
    <p:extLst>
      <p:ext uri="{19B8F6BF-5375-455C-9EA6-DF929625EA0E}">
        <p15:presenceInfo xmlns:p15="http://schemas.microsoft.com/office/powerpoint/2012/main" userId="Gontier Charlott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4B9C9"/>
    <a:srgbClr val="EA560D"/>
    <a:srgbClr val="ED949B"/>
    <a:srgbClr val="364651"/>
    <a:srgbClr val="8AC4CE"/>
    <a:srgbClr val="8EBAA6"/>
    <a:srgbClr val="737373"/>
    <a:srgbClr val="FF5E00"/>
    <a:srgbClr val="828282"/>
    <a:srgbClr val="8787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2" autoAdjust="0"/>
    <p:restoredTop sz="96291" autoAdjust="0"/>
  </p:normalViewPr>
  <p:slideViewPr>
    <p:cSldViewPr snapToGrid="0">
      <p:cViewPr varScale="1">
        <p:scale>
          <a:sx n="147" d="100"/>
          <a:sy n="147" d="100"/>
        </p:scale>
        <p:origin x="516" y="12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78" d="100"/>
          <a:sy n="78" d="100"/>
        </p:scale>
        <p:origin x="397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7-07T11:37:07.246" idx="1">
    <p:pos x="4065" y="1258"/>
    <p:text>http://dx.doi.org/10.1016/j.canrad.2015.05.016</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E92087-CEA5-4F1C-84E1-6190109074E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D3CE9CDD-9707-45B2-AAC9-9588F1CD98C1}">
      <dgm:prSet phldrT="[Texte]" custT="1"/>
      <dgm:spPr>
        <a:solidFill>
          <a:schemeClr val="accent1">
            <a:lumMod val="60000"/>
            <a:lumOff val="40000"/>
          </a:schemeClr>
        </a:solidFill>
      </dgm:spPr>
      <dgm:t>
        <a:bodyPr/>
        <a:lstStyle/>
        <a:p>
          <a:r>
            <a:rPr lang="fr-FR" sz="2400" dirty="0"/>
            <a:t>I. PARCOURS PATIENT</a:t>
          </a:r>
        </a:p>
      </dgm:t>
    </dgm:pt>
    <dgm:pt modelId="{87E68B84-07BF-441D-8E74-480B11672300}" type="parTrans" cxnId="{E313CEB8-2313-4D11-BABE-FBF0CF614EB4}">
      <dgm:prSet/>
      <dgm:spPr/>
      <dgm:t>
        <a:bodyPr/>
        <a:lstStyle/>
        <a:p>
          <a:endParaRPr lang="fr-FR"/>
        </a:p>
      </dgm:t>
    </dgm:pt>
    <dgm:pt modelId="{DA15EAAC-3946-42D6-AA6E-89AC58F26AA1}" type="sibTrans" cxnId="{E313CEB8-2313-4D11-BABE-FBF0CF614EB4}">
      <dgm:prSet/>
      <dgm:spPr/>
      <dgm:t>
        <a:bodyPr/>
        <a:lstStyle/>
        <a:p>
          <a:endParaRPr lang="fr-FR"/>
        </a:p>
      </dgm:t>
    </dgm:pt>
    <dgm:pt modelId="{EE3592EF-0D0E-46C9-ACD6-A6BA0882E073}">
      <dgm:prSet phldrT="[Texte]" custT="1"/>
      <dgm:spPr>
        <a:solidFill>
          <a:schemeClr val="accent1">
            <a:lumMod val="60000"/>
            <a:lumOff val="40000"/>
          </a:schemeClr>
        </a:solidFill>
      </dgm:spPr>
      <dgm:t>
        <a:bodyPr/>
        <a:lstStyle/>
        <a:p>
          <a:r>
            <a:rPr lang="fr-FR" sz="2400" dirty="0">
              <a:latin typeface="+mj-lt"/>
            </a:rPr>
            <a:t>III. Organisation en réseau des données</a:t>
          </a:r>
          <a:r>
            <a:rPr lang="fr-FR" sz="2400" dirty="0"/>
            <a:t> </a:t>
          </a:r>
        </a:p>
      </dgm:t>
    </dgm:pt>
    <dgm:pt modelId="{BAE11C62-5EFC-4D66-B8A1-4D29C20E7709}" type="parTrans" cxnId="{9F746B42-A5EE-4723-B371-D98B4B9079F1}">
      <dgm:prSet/>
      <dgm:spPr/>
      <dgm:t>
        <a:bodyPr/>
        <a:lstStyle/>
        <a:p>
          <a:endParaRPr lang="fr-FR"/>
        </a:p>
      </dgm:t>
    </dgm:pt>
    <dgm:pt modelId="{95C22975-7D1C-4154-8708-4411524D1B6C}" type="sibTrans" cxnId="{9F746B42-A5EE-4723-B371-D98B4B9079F1}">
      <dgm:prSet/>
      <dgm:spPr/>
      <dgm:t>
        <a:bodyPr/>
        <a:lstStyle/>
        <a:p>
          <a:endParaRPr lang="fr-FR"/>
        </a:p>
      </dgm:t>
    </dgm:pt>
    <dgm:pt modelId="{A888D6BF-9026-4309-940A-E2136C42C371}">
      <dgm:prSet phldrT="[Texte]" custT="1"/>
      <dgm:spPr>
        <a:solidFill>
          <a:schemeClr val="accent1">
            <a:lumMod val="60000"/>
            <a:lumOff val="40000"/>
          </a:schemeClr>
        </a:solidFill>
      </dgm:spPr>
      <dgm:t>
        <a:bodyPr/>
        <a:lstStyle/>
        <a:p>
          <a:r>
            <a:rPr lang="fr-FR" sz="2400" dirty="0"/>
            <a:t>II. Prise en charge d’un cancer prostatique</a:t>
          </a:r>
        </a:p>
      </dgm:t>
    </dgm:pt>
    <dgm:pt modelId="{18E8F31A-9AA3-4E38-9888-408105FF82A3}" type="parTrans" cxnId="{7C4EB9FC-5306-440A-BC6B-D45034BABE7C}">
      <dgm:prSet/>
      <dgm:spPr/>
      <dgm:t>
        <a:bodyPr/>
        <a:lstStyle/>
        <a:p>
          <a:endParaRPr lang="fr-FR"/>
        </a:p>
      </dgm:t>
    </dgm:pt>
    <dgm:pt modelId="{4C112CE4-1DC7-48DD-AAB4-5996BA525D64}" type="sibTrans" cxnId="{7C4EB9FC-5306-440A-BC6B-D45034BABE7C}">
      <dgm:prSet/>
      <dgm:spPr/>
      <dgm:t>
        <a:bodyPr/>
        <a:lstStyle/>
        <a:p>
          <a:endParaRPr lang="fr-FR"/>
        </a:p>
      </dgm:t>
    </dgm:pt>
    <dgm:pt modelId="{FF8D3423-3C26-40BD-BD01-1944A2665561}" type="pres">
      <dgm:prSet presAssocID="{BAE92087-CEA5-4F1C-84E1-6190109074E3}" presName="linear" presStyleCnt="0">
        <dgm:presLayoutVars>
          <dgm:dir/>
          <dgm:animLvl val="lvl"/>
          <dgm:resizeHandles val="exact"/>
        </dgm:presLayoutVars>
      </dgm:prSet>
      <dgm:spPr/>
      <dgm:t>
        <a:bodyPr/>
        <a:lstStyle/>
        <a:p>
          <a:endParaRPr lang="fr-FR"/>
        </a:p>
      </dgm:t>
    </dgm:pt>
    <dgm:pt modelId="{1276ED87-81CA-4586-BAD9-965BA6E0F01F}" type="pres">
      <dgm:prSet presAssocID="{D3CE9CDD-9707-45B2-AAC9-9588F1CD98C1}" presName="parentLin" presStyleCnt="0"/>
      <dgm:spPr/>
    </dgm:pt>
    <dgm:pt modelId="{416C09F2-8AEF-46A7-A47E-AB80BAA37EEB}" type="pres">
      <dgm:prSet presAssocID="{D3CE9CDD-9707-45B2-AAC9-9588F1CD98C1}" presName="parentLeftMargin" presStyleLbl="node1" presStyleIdx="0" presStyleCnt="3"/>
      <dgm:spPr/>
      <dgm:t>
        <a:bodyPr/>
        <a:lstStyle/>
        <a:p>
          <a:endParaRPr lang="fr-FR"/>
        </a:p>
      </dgm:t>
    </dgm:pt>
    <dgm:pt modelId="{867C047D-E899-4CE0-95B1-75B0AE862A57}" type="pres">
      <dgm:prSet presAssocID="{D3CE9CDD-9707-45B2-AAC9-9588F1CD98C1}" presName="parentText" presStyleLbl="node1" presStyleIdx="0" presStyleCnt="3">
        <dgm:presLayoutVars>
          <dgm:chMax val="0"/>
          <dgm:bulletEnabled val="1"/>
        </dgm:presLayoutVars>
      </dgm:prSet>
      <dgm:spPr/>
      <dgm:t>
        <a:bodyPr/>
        <a:lstStyle/>
        <a:p>
          <a:endParaRPr lang="fr-FR"/>
        </a:p>
      </dgm:t>
    </dgm:pt>
    <dgm:pt modelId="{40A7D61D-E3A0-440D-BEFF-2E8E2F2B7BEE}" type="pres">
      <dgm:prSet presAssocID="{D3CE9CDD-9707-45B2-AAC9-9588F1CD98C1}" presName="negativeSpace" presStyleCnt="0"/>
      <dgm:spPr/>
    </dgm:pt>
    <dgm:pt modelId="{950FD4C8-5D05-4393-B499-21676C89DF41}" type="pres">
      <dgm:prSet presAssocID="{D3CE9CDD-9707-45B2-AAC9-9588F1CD98C1}" presName="childText" presStyleLbl="conFgAcc1" presStyleIdx="0" presStyleCnt="3">
        <dgm:presLayoutVars>
          <dgm:bulletEnabled val="1"/>
        </dgm:presLayoutVars>
      </dgm:prSet>
      <dgm:spPr/>
    </dgm:pt>
    <dgm:pt modelId="{5EBCD012-8DFE-4719-91E2-C30A8824DDA0}" type="pres">
      <dgm:prSet presAssocID="{DA15EAAC-3946-42D6-AA6E-89AC58F26AA1}" presName="spaceBetweenRectangles" presStyleCnt="0"/>
      <dgm:spPr/>
    </dgm:pt>
    <dgm:pt modelId="{6F6F9F60-627E-41AE-92C9-82E1265283CA}" type="pres">
      <dgm:prSet presAssocID="{A888D6BF-9026-4309-940A-E2136C42C371}" presName="parentLin" presStyleCnt="0"/>
      <dgm:spPr/>
    </dgm:pt>
    <dgm:pt modelId="{26508A6A-BF96-4149-ACC3-8D1BF05A0C67}" type="pres">
      <dgm:prSet presAssocID="{A888D6BF-9026-4309-940A-E2136C42C371}" presName="parentLeftMargin" presStyleLbl="node1" presStyleIdx="0" presStyleCnt="3"/>
      <dgm:spPr/>
      <dgm:t>
        <a:bodyPr/>
        <a:lstStyle/>
        <a:p>
          <a:endParaRPr lang="fr-FR"/>
        </a:p>
      </dgm:t>
    </dgm:pt>
    <dgm:pt modelId="{38B5B329-5B49-4FAB-BA36-7E4CC132403C}" type="pres">
      <dgm:prSet presAssocID="{A888D6BF-9026-4309-940A-E2136C42C371}" presName="parentText" presStyleLbl="node1" presStyleIdx="1" presStyleCnt="3">
        <dgm:presLayoutVars>
          <dgm:chMax val="0"/>
          <dgm:bulletEnabled val="1"/>
        </dgm:presLayoutVars>
      </dgm:prSet>
      <dgm:spPr/>
      <dgm:t>
        <a:bodyPr/>
        <a:lstStyle/>
        <a:p>
          <a:endParaRPr lang="fr-FR"/>
        </a:p>
      </dgm:t>
    </dgm:pt>
    <dgm:pt modelId="{735C20D1-81CF-45CA-9F81-56BA26D4E51D}" type="pres">
      <dgm:prSet presAssocID="{A888D6BF-9026-4309-940A-E2136C42C371}" presName="negativeSpace" presStyleCnt="0"/>
      <dgm:spPr/>
    </dgm:pt>
    <dgm:pt modelId="{98F62000-A13E-48D4-B7A0-97D3E8C017F7}" type="pres">
      <dgm:prSet presAssocID="{A888D6BF-9026-4309-940A-E2136C42C371}" presName="childText" presStyleLbl="conFgAcc1" presStyleIdx="1" presStyleCnt="3">
        <dgm:presLayoutVars>
          <dgm:bulletEnabled val="1"/>
        </dgm:presLayoutVars>
      </dgm:prSet>
      <dgm:spPr/>
    </dgm:pt>
    <dgm:pt modelId="{F6E45B71-C43A-45E6-BDE1-14D260F68F2E}" type="pres">
      <dgm:prSet presAssocID="{4C112CE4-1DC7-48DD-AAB4-5996BA525D64}" presName="spaceBetweenRectangles" presStyleCnt="0"/>
      <dgm:spPr/>
    </dgm:pt>
    <dgm:pt modelId="{3B2DA0A8-9DCA-4ED3-A7BC-1B828A85CBE3}" type="pres">
      <dgm:prSet presAssocID="{EE3592EF-0D0E-46C9-ACD6-A6BA0882E073}" presName="parentLin" presStyleCnt="0"/>
      <dgm:spPr/>
    </dgm:pt>
    <dgm:pt modelId="{CB313F0D-5203-4451-9174-8BF9FFE95F59}" type="pres">
      <dgm:prSet presAssocID="{EE3592EF-0D0E-46C9-ACD6-A6BA0882E073}" presName="parentLeftMargin" presStyleLbl="node1" presStyleIdx="1" presStyleCnt="3"/>
      <dgm:spPr/>
      <dgm:t>
        <a:bodyPr/>
        <a:lstStyle/>
        <a:p>
          <a:endParaRPr lang="fr-FR"/>
        </a:p>
      </dgm:t>
    </dgm:pt>
    <dgm:pt modelId="{B400FD6F-6F6B-40E9-AC10-1DA8204AFCBC}" type="pres">
      <dgm:prSet presAssocID="{EE3592EF-0D0E-46C9-ACD6-A6BA0882E073}" presName="parentText" presStyleLbl="node1" presStyleIdx="2" presStyleCnt="3">
        <dgm:presLayoutVars>
          <dgm:chMax val="0"/>
          <dgm:bulletEnabled val="1"/>
        </dgm:presLayoutVars>
      </dgm:prSet>
      <dgm:spPr/>
      <dgm:t>
        <a:bodyPr/>
        <a:lstStyle/>
        <a:p>
          <a:endParaRPr lang="fr-FR"/>
        </a:p>
      </dgm:t>
    </dgm:pt>
    <dgm:pt modelId="{2E97568C-8756-4BB7-AC40-AFCB7BAA5420}" type="pres">
      <dgm:prSet presAssocID="{EE3592EF-0D0E-46C9-ACD6-A6BA0882E073}" presName="negativeSpace" presStyleCnt="0"/>
      <dgm:spPr/>
    </dgm:pt>
    <dgm:pt modelId="{A6C88F94-00F6-4170-AA8C-F75877C08EFA}" type="pres">
      <dgm:prSet presAssocID="{EE3592EF-0D0E-46C9-ACD6-A6BA0882E073}" presName="childText" presStyleLbl="conFgAcc1" presStyleIdx="2" presStyleCnt="3">
        <dgm:presLayoutVars>
          <dgm:bulletEnabled val="1"/>
        </dgm:presLayoutVars>
      </dgm:prSet>
      <dgm:spPr/>
    </dgm:pt>
  </dgm:ptLst>
  <dgm:cxnLst>
    <dgm:cxn modelId="{AEEE8509-3971-4555-8888-43A26D0EC47F}" type="presOf" srcId="{D3CE9CDD-9707-45B2-AAC9-9588F1CD98C1}" destId="{867C047D-E899-4CE0-95B1-75B0AE862A57}" srcOrd="1" destOrd="0" presId="urn:microsoft.com/office/officeart/2005/8/layout/list1"/>
    <dgm:cxn modelId="{DBB463DE-1EB4-4C50-A4C6-33F3647AE557}" type="presOf" srcId="{D3CE9CDD-9707-45B2-AAC9-9588F1CD98C1}" destId="{416C09F2-8AEF-46A7-A47E-AB80BAA37EEB}" srcOrd="0" destOrd="0" presId="urn:microsoft.com/office/officeart/2005/8/layout/list1"/>
    <dgm:cxn modelId="{E313CEB8-2313-4D11-BABE-FBF0CF614EB4}" srcId="{BAE92087-CEA5-4F1C-84E1-6190109074E3}" destId="{D3CE9CDD-9707-45B2-AAC9-9588F1CD98C1}" srcOrd="0" destOrd="0" parTransId="{87E68B84-07BF-441D-8E74-480B11672300}" sibTransId="{DA15EAAC-3946-42D6-AA6E-89AC58F26AA1}"/>
    <dgm:cxn modelId="{9F746B42-A5EE-4723-B371-D98B4B9079F1}" srcId="{BAE92087-CEA5-4F1C-84E1-6190109074E3}" destId="{EE3592EF-0D0E-46C9-ACD6-A6BA0882E073}" srcOrd="2" destOrd="0" parTransId="{BAE11C62-5EFC-4D66-B8A1-4D29C20E7709}" sibTransId="{95C22975-7D1C-4154-8708-4411524D1B6C}"/>
    <dgm:cxn modelId="{042C9194-D78A-4053-904C-D3F00C001C43}" type="presOf" srcId="{BAE92087-CEA5-4F1C-84E1-6190109074E3}" destId="{FF8D3423-3C26-40BD-BD01-1944A2665561}" srcOrd="0" destOrd="0" presId="urn:microsoft.com/office/officeart/2005/8/layout/list1"/>
    <dgm:cxn modelId="{F288753A-F49E-4E8D-90A6-3C9D04746B3B}" type="presOf" srcId="{A888D6BF-9026-4309-940A-E2136C42C371}" destId="{26508A6A-BF96-4149-ACC3-8D1BF05A0C67}" srcOrd="0" destOrd="0" presId="urn:microsoft.com/office/officeart/2005/8/layout/list1"/>
    <dgm:cxn modelId="{56053BC8-422A-4DC1-8EDE-EA93D03E1BD1}" type="presOf" srcId="{A888D6BF-9026-4309-940A-E2136C42C371}" destId="{38B5B329-5B49-4FAB-BA36-7E4CC132403C}" srcOrd="1" destOrd="0" presId="urn:microsoft.com/office/officeart/2005/8/layout/list1"/>
    <dgm:cxn modelId="{925226A3-C4CC-446F-89CE-2110F28F051D}" type="presOf" srcId="{EE3592EF-0D0E-46C9-ACD6-A6BA0882E073}" destId="{B400FD6F-6F6B-40E9-AC10-1DA8204AFCBC}" srcOrd="1" destOrd="0" presId="urn:microsoft.com/office/officeart/2005/8/layout/list1"/>
    <dgm:cxn modelId="{7C4EB9FC-5306-440A-BC6B-D45034BABE7C}" srcId="{BAE92087-CEA5-4F1C-84E1-6190109074E3}" destId="{A888D6BF-9026-4309-940A-E2136C42C371}" srcOrd="1" destOrd="0" parTransId="{18E8F31A-9AA3-4E38-9888-408105FF82A3}" sibTransId="{4C112CE4-1DC7-48DD-AAB4-5996BA525D64}"/>
    <dgm:cxn modelId="{4CE63069-2A20-4D8E-B96C-F8B92EBFDFA4}" type="presOf" srcId="{EE3592EF-0D0E-46C9-ACD6-A6BA0882E073}" destId="{CB313F0D-5203-4451-9174-8BF9FFE95F59}" srcOrd="0" destOrd="0" presId="urn:microsoft.com/office/officeart/2005/8/layout/list1"/>
    <dgm:cxn modelId="{C39B8F9F-6148-4685-9E19-7D0E33A096A2}" type="presParOf" srcId="{FF8D3423-3C26-40BD-BD01-1944A2665561}" destId="{1276ED87-81CA-4586-BAD9-965BA6E0F01F}" srcOrd="0" destOrd="0" presId="urn:microsoft.com/office/officeart/2005/8/layout/list1"/>
    <dgm:cxn modelId="{FA3068DF-44E8-46DD-B092-1CB05E27F72E}" type="presParOf" srcId="{1276ED87-81CA-4586-BAD9-965BA6E0F01F}" destId="{416C09F2-8AEF-46A7-A47E-AB80BAA37EEB}" srcOrd="0" destOrd="0" presId="urn:microsoft.com/office/officeart/2005/8/layout/list1"/>
    <dgm:cxn modelId="{1F78B069-FF5A-4AF1-A059-B94D65102EC2}" type="presParOf" srcId="{1276ED87-81CA-4586-BAD9-965BA6E0F01F}" destId="{867C047D-E899-4CE0-95B1-75B0AE862A57}" srcOrd="1" destOrd="0" presId="urn:microsoft.com/office/officeart/2005/8/layout/list1"/>
    <dgm:cxn modelId="{9CB0BDBD-4CA0-4C2B-A94B-8D3CB3D68E4E}" type="presParOf" srcId="{FF8D3423-3C26-40BD-BD01-1944A2665561}" destId="{40A7D61D-E3A0-440D-BEFF-2E8E2F2B7BEE}" srcOrd="1" destOrd="0" presId="urn:microsoft.com/office/officeart/2005/8/layout/list1"/>
    <dgm:cxn modelId="{0ABD8CDB-60F7-4F3B-9B72-C66DC3FFE67E}" type="presParOf" srcId="{FF8D3423-3C26-40BD-BD01-1944A2665561}" destId="{950FD4C8-5D05-4393-B499-21676C89DF41}" srcOrd="2" destOrd="0" presId="urn:microsoft.com/office/officeart/2005/8/layout/list1"/>
    <dgm:cxn modelId="{6AECA23B-E486-49E6-8B66-C36F24FC051E}" type="presParOf" srcId="{FF8D3423-3C26-40BD-BD01-1944A2665561}" destId="{5EBCD012-8DFE-4719-91E2-C30A8824DDA0}" srcOrd="3" destOrd="0" presId="urn:microsoft.com/office/officeart/2005/8/layout/list1"/>
    <dgm:cxn modelId="{19EA3D52-3F0B-4A81-91C0-28D3C6F0C159}" type="presParOf" srcId="{FF8D3423-3C26-40BD-BD01-1944A2665561}" destId="{6F6F9F60-627E-41AE-92C9-82E1265283CA}" srcOrd="4" destOrd="0" presId="urn:microsoft.com/office/officeart/2005/8/layout/list1"/>
    <dgm:cxn modelId="{924901BC-5831-441F-8E66-91446081113B}" type="presParOf" srcId="{6F6F9F60-627E-41AE-92C9-82E1265283CA}" destId="{26508A6A-BF96-4149-ACC3-8D1BF05A0C67}" srcOrd="0" destOrd="0" presId="urn:microsoft.com/office/officeart/2005/8/layout/list1"/>
    <dgm:cxn modelId="{73CE3527-C68D-42C6-B688-66A4542ADCCB}" type="presParOf" srcId="{6F6F9F60-627E-41AE-92C9-82E1265283CA}" destId="{38B5B329-5B49-4FAB-BA36-7E4CC132403C}" srcOrd="1" destOrd="0" presId="urn:microsoft.com/office/officeart/2005/8/layout/list1"/>
    <dgm:cxn modelId="{45B2DB59-16C3-4C32-BC2B-CB9430DEBA5A}" type="presParOf" srcId="{FF8D3423-3C26-40BD-BD01-1944A2665561}" destId="{735C20D1-81CF-45CA-9F81-56BA26D4E51D}" srcOrd="5" destOrd="0" presId="urn:microsoft.com/office/officeart/2005/8/layout/list1"/>
    <dgm:cxn modelId="{5AC68B5D-310F-4DF8-9861-3B5E0A1761D9}" type="presParOf" srcId="{FF8D3423-3C26-40BD-BD01-1944A2665561}" destId="{98F62000-A13E-48D4-B7A0-97D3E8C017F7}" srcOrd="6" destOrd="0" presId="urn:microsoft.com/office/officeart/2005/8/layout/list1"/>
    <dgm:cxn modelId="{13BB6553-2BD1-4FC2-8A31-3D21FEF9F435}" type="presParOf" srcId="{FF8D3423-3C26-40BD-BD01-1944A2665561}" destId="{F6E45B71-C43A-45E6-BDE1-14D260F68F2E}" srcOrd="7" destOrd="0" presId="urn:microsoft.com/office/officeart/2005/8/layout/list1"/>
    <dgm:cxn modelId="{9678E450-F2DD-4A0E-ACB9-0FA5F1F408A4}" type="presParOf" srcId="{FF8D3423-3C26-40BD-BD01-1944A2665561}" destId="{3B2DA0A8-9DCA-4ED3-A7BC-1B828A85CBE3}" srcOrd="8" destOrd="0" presId="urn:microsoft.com/office/officeart/2005/8/layout/list1"/>
    <dgm:cxn modelId="{7030DAB1-6891-4D24-A00E-A784D9894C38}" type="presParOf" srcId="{3B2DA0A8-9DCA-4ED3-A7BC-1B828A85CBE3}" destId="{CB313F0D-5203-4451-9174-8BF9FFE95F59}" srcOrd="0" destOrd="0" presId="urn:microsoft.com/office/officeart/2005/8/layout/list1"/>
    <dgm:cxn modelId="{1F8F7290-27EB-441D-B1FC-37182DE90DF1}" type="presParOf" srcId="{3B2DA0A8-9DCA-4ED3-A7BC-1B828A85CBE3}" destId="{B400FD6F-6F6B-40E9-AC10-1DA8204AFCBC}" srcOrd="1" destOrd="0" presId="urn:microsoft.com/office/officeart/2005/8/layout/list1"/>
    <dgm:cxn modelId="{375506CB-9252-4EF3-973D-EB8E9A83AAD5}" type="presParOf" srcId="{FF8D3423-3C26-40BD-BD01-1944A2665561}" destId="{2E97568C-8756-4BB7-AC40-AFCB7BAA5420}" srcOrd="9" destOrd="0" presId="urn:microsoft.com/office/officeart/2005/8/layout/list1"/>
    <dgm:cxn modelId="{B606F200-F018-40D1-88FF-B295ABB91642}" type="presParOf" srcId="{FF8D3423-3C26-40BD-BD01-1944A2665561}" destId="{A6C88F94-00F6-4170-AA8C-F75877C08EF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CAECFE-998D-4B71-9118-8CE374975503}" type="doc">
      <dgm:prSet loTypeId="urn:microsoft.com/office/officeart/2005/8/layout/process4" loCatId="process" qsTypeId="urn:microsoft.com/office/officeart/2005/8/quickstyle/simple1" qsCatId="simple" csTypeId="urn:microsoft.com/office/officeart/2005/8/colors/accent1_5" csCatId="accent1" phldr="1"/>
      <dgm:spPr/>
    </dgm:pt>
    <dgm:pt modelId="{182AB782-0AB8-471F-9557-87DD752D9F9D}">
      <dgm:prSet phldrT="[Texte]" custT="1"/>
      <dgm:spPr/>
      <dgm:t>
        <a:bodyPr/>
        <a:lstStyle/>
        <a:p>
          <a:r>
            <a:rPr lang="fr-FR" sz="1200" dirty="0">
              <a:latin typeface="+mn-lt"/>
            </a:rPr>
            <a:t>1. Première </a:t>
          </a:r>
          <a:r>
            <a:rPr lang="fr-FR" sz="1200" dirty="0" smtClean="0">
              <a:latin typeface="+mn-lt"/>
            </a:rPr>
            <a:t>consultation</a:t>
          </a:r>
          <a:endParaRPr lang="fr-FR" sz="1200" dirty="0">
            <a:latin typeface="+mn-lt"/>
          </a:endParaRPr>
        </a:p>
      </dgm:t>
    </dgm:pt>
    <dgm:pt modelId="{034B284E-A3CA-4853-B593-1F8F8BD3F343}" type="parTrans" cxnId="{3964E00E-E198-4774-BD6F-4BC2094B843E}">
      <dgm:prSet/>
      <dgm:spPr/>
      <dgm:t>
        <a:bodyPr/>
        <a:lstStyle/>
        <a:p>
          <a:endParaRPr lang="fr-FR"/>
        </a:p>
      </dgm:t>
    </dgm:pt>
    <dgm:pt modelId="{1C44EFF4-F552-4A4D-A6C6-A97F3D14CC93}" type="sibTrans" cxnId="{3964E00E-E198-4774-BD6F-4BC2094B843E}">
      <dgm:prSet/>
      <dgm:spPr/>
      <dgm:t>
        <a:bodyPr/>
        <a:lstStyle/>
        <a:p>
          <a:endParaRPr lang="fr-FR"/>
        </a:p>
      </dgm:t>
    </dgm:pt>
    <dgm:pt modelId="{723D009D-718B-4EA8-A467-214A4D989171}">
      <dgm:prSet phldrT="[Texte]" custT="1"/>
      <dgm:spPr/>
      <dgm:t>
        <a:bodyPr/>
        <a:lstStyle/>
        <a:p>
          <a:r>
            <a:rPr lang="fr-FR" sz="1200" dirty="0">
              <a:latin typeface="+mn-lt"/>
            </a:rPr>
            <a:t>2. Réunion de Concertation </a:t>
          </a:r>
          <a:r>
            <a:rPr lang="fr-FR" sz="1200" dirty="0" smtClean="0">
              <a:latin typeface="+mn-lt"/>
            </a:rPr>
            <a:t>Pluridisciplinaire</a:t>
          </a:r>
          <a:endParaRPr lang="fr-FR" sz="1200" dirty="0">
            <a:latin typeface="+mn-lt"/>
          </a:endParaRPr>
        </a:p>
      </dgm:t>
    </dgm:pt>
    <dgm:pt modelId="{66144494-D2DC-4A2B-891B-7B7E80E13F7A}" type="parTrans" cxnId="{228CEDFB-EF77-40E0-971F-453DD1C38746}">
      <dgm:prSet/>
      <dgm:spPr/>
      <dgm:t>
        <a:bodyPr/>
        <a:lstStyle/>
        <a:p>
          <a:endParaRPr lang="fr-FR"/>
        </a:p>
      </dgm:t>
    </dgm:pt>
    <dgm:pt modelId="{6F81ABF8-DDC0-43F6-B77F-F2F8E6BFE40C}" type="sibTrans" cxnId="{228CEDFB-EF77-40E0-971F-453DD1C38746}">
      <dgm:prSet/>
      <dgm:spPr/>
      <dgm:t>
        <a:bodyPr/>
        <a:lstStyle/>
        <a:p>
          <a:endParaRPr lang="fr-FR"/>
        </a:p>
      </dgm:t>
    </dgm:pt>
    <dgm:pt modelId="{68116555-3BE1-44AA-B1F2-2CD493F56DB7}">
      <dgm:prSet phldrT="[Texte]" custT="1"/>
      <dgm:spPr/>
      <dgm:t>
        <a:bodyPr/>
        <a:lstStyle/>
        <a:p>
          <a:r>
            <a:rPr lang="fr-FR" sz="1200" dirty="0" smtClean="0">
              <a:latin typeface="+mn-lt"/>
            </a:rPr>
            <a:t>5. </a:t>
          </a:r>
          <a:r>
            <a:rPr lang="fr-FR" sz="1200" dirty="0">
              <a:latin typeface="+mn-lt"/>
            </a:rPr>
            <a:t>Scanner de simulation, contention</a:t>
          </a:r>
        </a:p>
      </dgm:t>
    </dgm:pt>
    <dgm:pt modelId="{5F8CAA8C-83A0-488D-B277-3A67EAA1F7AF}" type="parTrans" cxnId="{DA3F65F6-EAFA-47DF-884B-FDC02F1E4E6B}">
      <dgm:prSet/>
      <dgm:spPr/>
      <dgm:t>
        <a:bodyPr/>
        <a:lstStyle/>
        <a:p>
          <a:endParaRPr lang="fr-FR"/>
        </a:p>
      </dgm:t>
    </dgm:pt>
    <dgm:pt modelId="{BB954F8F-D64E-481B-B89C-A7BFC1A19602}" type="sibTrans" cxnId="{DA3F65F6-EAFA-47DF-884B-FDC02F1E4E6B}">
      <dgm:prSet/>
      <dgm:spPr/>
      <dgm:t>
        <a:bodyPr/>
        <a:lstStyle/>
        <a:p>
          <a:endParaRPr lang="fr-FR"/>
        </a:p>
      </dgm:t>
    </dgm:pt>
    <dgm:pt modelId="{2AD11F74-2C74-4BFE-8D5A-781510BCE572}">
      <dgm:prSet phldrT="[Texte]" custT="1"/>
      <dgm:spPr/>
      <dgm:t>
        <a:bodyPr/>
        <a:lstStyle/>
        <a:p>
          <a:r>
            <a:rPr lang="fr-FR" sz="1200" dirty="0">
              <a:latin typeface="+mn-lt"/>
            </a:rPr>
            <a:t>3. Consultation d’annonce</a:t>
          </a:r>
        </a:p>
      </dgm:t>
    </dgm:pt>
    <dgm:pt modelId="{D01F769D-BA0C-4722-940D-661F9E99001D}" type="parTrans" cxnId="{09B50187-4A00-466D-ACAC-8C5FD03D5BF2}">
      <dgm:prSet/>
      <dgm:spPr/>
      <dgm:t>
        <a:bodyPr/>
        <a:lstStyle/>
        <a:p>
          <a:endParaRPr lang="fr-FR"/>
        </a:p>
      </dgm:t>
    </dgm:pt>
    <dgm:pt modelId="{1EEAA9E6-25A5-4888-8919-9E443FE0DD2C}" type="sibTrans" cxnId="{09B50187-4A00-466D-ACAC-8C5FD03D5BF2}">
      <dgm:prSet/>
      <dgm:spPr/>
      <dgm:t>
        <a:bodyPr/>
        <a:lstStyle/>
        <a:p>
          <a:endParaRPr lang="fr-FR"/>
        </a:p>
      </dgm:t>
    </dgm:pt>
    <dgm:pt modelId="{517DAADC-CF9C-4DAB-B635-07029AB82DBF}">
      <dgm:prSet phldrT="[Texte]" custT="1"/>
      <dgm:spPr/>
      <dgm:t>
        <a:bodyPr/>
        <a:lstStyle/>
        <a:p>
          <a:r>
            <a:rPr lang="fr-FR" sz="1200" dirty="0" smtClean="0">
              <a:latin typeface="+mn-lt"/>
            </a:rPr>
            <a:t>6. Dosimétrie</a:t>
          </a:r>
          <a:endParaRPr lang="fr-FR" sz="1200" dirty="0">
            <a:latin typeface="+mn-lt"/>
          </a:endParaRPr>
        </a:p>
      </dgm:t>
    </dgm:pt>
    <dgm:pt modelId="{835981BF-6843-4652-887C-84641E13FB6A}" type="parTrans" cxnId="{5A7AB6A6-6263-48DE-95B1-A86529F67727}">
      <dgm:prSet/>
      <dgm:spPr/>
      <dgm:t>
        <a:bodyPr/>
        <a:lstStyle/>
        <a:p>
          <a:endParaRPr lang="fr-FR"/>
        </a:p>
      </dgm:t>
    </dgm:pt>
    <dgm:pt modelId="{C2356DC4-1C4C-495A-B9D6-C2BE2CC2B0FD}" type="sibTrans" cxnId="{5A7AB6A6-6263-48DE-95B1-A86529F67727}">
      <dgm:prSet/>
      <dgm:spPr/>
      <dgm:t>
        <a:bodyPr/>
        <a:lstStyle/>
        <a:p>
          <a:endParaRPr lang="fr-FR"/>
        </a:p>
      </dgm:t>
    </dgm:pt>
    <dgm:pt modelId="{7459C178-3680-4361-B8B5-DAC89AB36D18}">
      <dgm:prSet phldrT="[Texte]" custT="1"/>
      <dgm:spPr/>
      <dgm:t>
        <a:bodyPr/>
        <a:lstStyle/>
        <a:p>
          <a:r>
            <a:rPr lang="fr-FR" sz="1200" dirty="0" smtClean="0">
              <a:latin typeface="+mn-lt"/>
            </a:rPr>
            <a:t>7. Contrôle patient</a:t>
          </a:r>
          <a:endParaRPr lang="fr-FR" sz="1200" dirty="0">
            <a:latin typeface="+mn-lt"/>
          </a:endParaRPr>
        </a:p>
      </dgm:t>
    </dgm:pt>
    <dgm:pt modelId="{2AB2E9C3-02E1-4A47-B390-DC6CD98186CC}" type="parTrans" cxnId="{52B5E6A1-BF9A-407A-9C19-C53A3CD0FFB4}">
      <dgm:prSet/>
      <dgm:spPr/>
      <dgm:t>
        <a:bodyPr/>
        <a:lstStyle/>
        <a:p>
          <a:endParaRPr lang="fr-FR"/>
        </a:p>
      </dgm:t>
    </dgm:pt>
    <dgm:pt modelId="{5ADBB5C5-1C19-40EA-9DD2-F8C8A31BBF42}" type="sibTrans" cxnId="{52B5E6A1-BF9A-407A-9C19-C53A3CD0FFB4}">
      <dgm:prSet/>
      <dgm:spPr/>
      <dgm:t>
        <a:bodyPr/>
        <a:lstStyle/>
        <a:p>
          <a:endParaRPr lang="fr-FR"/>
        </a:p>
      </dgm:t>
    </dgm:pt>
    <dgm:pt modelId="{D7AA3298-A276-45C5-9871-0F93DFF7D5D8}">
      <dgm:prSet phldrT="[Texte]" custT="1"/>
      <dgm:spPr/>
      <dgm:t>
        <a:bodyPr/>
        <a:lstStyle/>
        <a:p>
          <a:r>
            <a:rPr lang="fr-FR" sz="1200" dirty="0" smtClean="0">
              <a:latin typeface="+mn-lt"/>
            </a:rPr>
            <a:t>8. </a:t>
          </a:r>
          <a:r>
            <a:rPr lang="fr-FR" sz="1200" dirty="0">
              <a:latin typeface="+mn-lt"/>
            </a:rPr>
            <a:t>J0</a:t>
          </a:r>
        </a:p>
      </dgm:t>
    </dgm:pt>
    <dgm:pt modelId="{36A1BD90-D393-458D-8563-6F2A205F5F78}" type="parTrans" cxnId="{4B971E44-2451-4EBB-9B44-14BC9A966258}">
      <dgm:prSet/>
      <dgm:spPr/>
      <dgm:t>
        <a:bodyPr/>
        <a:lstStyle/>
        <a:p>
          <a:endParaRPr lang="fr-FR"/>
        </a:p>
      </dgm:t>
    </dgm:pt>
    <dgm:pt modelId="{B98692E7-C19A-4D81-BD7E-1879CA8E7F27}" type="sibTrans" cxnId="{4B971E44-2451-4EBB-9B44-14BC9A966258}">
      <dgm:prSet/>
      <dgm:spPr/>
      <dgm:t>
        <a:bodyPr/>
        <a:lstStyle/>
        <a:p>
          <a:endParaRPr lang="fr-FR"/>
        </a:p>
      </dgm:t>
    </dgm:pt>
    <dgm:pt modelId="{428B9896-58DD-4BFF-8F75-7958802B78A7}">
      <dgm:prSet phldrT="[Texte]" custT="1"/>
      <dgm:spPr/>
      <dgm:t>
        <a:bodyPr/>
        <a:lstStyle/>
        <a:p>
          <a:r>
            <a:rPr lang="fr-FR" sz="1200" dirty="0" smtClean="0">
              <a:latin typeface="+mn-lt"/>
            </a:rPr>
            <a:t>9. Séances</a:t>
          </a:r>
          <a:endParaRPr lang="fr-FR" sz="1200" dirty="0">
            <a:latin typeface="+mn-lt"/>
          </a:endParaRPr>
        </a:p>
      </dgm:t>
    </dgm:pt>
    <dgm:pt modelId="{D845E72D-984B-46BE-8903-F119B3A857A3}" type="parTrans" cxnId="{F55497E8-173F-4AC6-8756-65BEEC8FDAD4}">
      <dgm:prSet/>
      <dgm:spPr/>
      <dgm:t>
        <a:bodyPr/>
        <a:lstStyle/>
        <a:p>
          <a:endParaRPr lang="fr-FR"/>
        </a:p>
      </dgm:t>
    </dgm:pt>
    <dgm:pt modelId="{C47FD8EF-6CC5-4C58-A222-55E638DB7DBA}" type="sibTrans" cxnId="{F55497E8-173F-4AC6-8756-65BEEC8FDAD4}">
      <dgm:prSet/>
      <dgm:spPr/>
      <dgm:t>
        <a:bodyPr/>
        <a:lstStyle/>
        <a:p>
          <a:endParaRPr lang="fr-FR"/>
        </a:p>
      </dgm:t>
    </dgm:pt>
    <dgm:pt modelId="{9EB09AF9-1EFE-486E-8545-1D3ED5058E52}">
      <dgm:prSet phldrT="[Texte]" custT="1"/>
      <dgm:spPr/>
      <dgm:t>
        <a:bodyPr/>
        <a:lstStyle/>
        <a:p>
          <a:r>
            <a:rPr lang="fr-FR" sz="1200" dirty="0" smtClean="0">
              <a:latin typeface="+mn-lt"/>
            </a:rPr>
            <a:t>4. Consultation d’accueil</a:t>
          </a:r>
          <a:endParaRPr lang="fr-FR" sz="1200" dirty="0">
            <a:latin typeface="+mn-lt"/>
          </a:endParaRPr>
        </a:p>
      </dgm:t>
    </dgm:pt>
    <dgm:pt modelId="{7CDB283C-867A-46C7-A4AC-9E5283D0E872}" type="parTrans" cxnId="{6996FE20-C68E-4B13-85DD-85F785DE94DF}">
      <dgm:prSet/>
      <dgm:spPr/>
      <dgm:t>
        <a:bodyPr/>
        <a:lstStyle/>
        <a:p>
          <a:endParaRPr lang="fr-FR"/>
        </a:p>
      </dgm:t>
    </dgm:pt>
    <dgm:pt modelId="{37435591-E614-4476-A52F-C9A5A2B9C84E}" type="sibTrans" cxnId="{6996FE20-C68E-4B13-85DD-85F785DE94DF}">
      <dgm:prSet/>
      <dgm:spPr/>
      <dgm:t>
        <a:bodyPr/>
        <a:lstStyle/>
        <a:p>
          <a:endParaRPr lang="fr-FR"/>
        </a:p>
      </dgm:t>
    </dgm:pt>
    <dgm:pt modelId="{816763D8-E957-48C7-9B5E-E68608D89260}">
      <dgm:prSet phldrT="[Texte]" custT="1"/>
      <dgm:spPr/>
      <dgm:t>
        <a:bodyPr/>
        <a:lstStyle/>
        <a:p>
          <a:r>
            <a:rPr lang="fr-FR" sz="1200" dirty="0" smtClean="0">
              <a:latin typeface="+mn-lt"/>
            </a:rPr>
            <a:t>10. Suivi </a:t>
          </a:r>
          <a:endParaRPr lang="fr-FR" sz="1200" dirty="0">
            <a:latin typeface="+mn-lt"/>
          </a:endParaRPr>
        </a:p>
      </dgm:t>
    </dgm:pt>
    <dgm:pt modelId="{09EB19E2-04FA-47A9-9A2E-C59383D8AA26}" type="parTrans" cxnId="{80CF84CC-35A1-44E5-B591-513150C3711B}">
      <dgm:prSet/>
      <dgm:spPr/>
      <dgm:t>
        <a:bodyPr/>
        <a:lstStyle/>
        <a:p>
          <a:endParaRPr lang="fr-FR"/>
        </a:p>
      </dgm:t>
    </dgm:pt>
    <dgm:pt modelId="{21050771-CF79-408C-A9FD-15053634C1FE}" type="sibTrans" cxnId="{80CF84CC-35A1-44E5-B591-513150C3711B}">
      <dgm:prSet/>
      <dgm:spPr/>
      <dgm:t>
        <a:bodyPr/>
        <a:lstStyle/>
        <a:p>
          <a:endParaRPr lang="fr-FR"/>
        </a:p>
      </dgm:t>
    </dgm:pt>
    <dgm:pt modelId="{7942C3D5-75A8-4E7F-8EB6-4DFEA0C022EE}" type="pres">
      <dgm:prSet presAssocID="{E7CAECFE-998D-4B71-9118-8CE374975503}" presName="Name0" presStyleCnt="0">
        <dgm:presLayoutVars>
          <dgm:dir/>
          <dgm:animLvl val="lvl"/>
          <dgm:resizeHandles val="exact"/>
        </dgm:presLayoutVars>
      </dgm:prSet>
      <dgm:spPr/>
    </dgm:pt>
    <dgm:pt modelId="{0E77E105-617D-4C36-A623-10C8FFEEA219}" type="pres">
      <dgm:prSet presAssocID="{816763D8-E957-48C7-9B5E-E68608D89260}" presName="boxAndChildren" presStyleCnt="0"/>
      <dgm:spPr/>
    </dgm:pt>
    <dgm:pt modelId="{0A3223F4-A44C-4A84-97B4-49549BF026C3}" type="pres">
      <dgm:prSet presAssocID="{816763D8-E957-48C7-9B5E-E68608D89260}" presName="parentTextBox" presStyleLbl="node1" presStyleIdx="0" presStyleCnt="10"/>
      <dgm:spPr/>
      <dgm:t>
        <a:bodyPr/>
        <a:lstStyle/>
        <a:p>
          <a:endParaRPr lang="fr-FR"/>
        </a:p>
      </dgm:t>
    </dgm:pt>
    <dgm:pt modelId="{B0A31D5C-EDB1-4819-A6F5-CCED323C5632}" type="pres">
      <dgm:prSet presAssocID="{C47FD8EF-6CC5-4C58-A222-55E638DB7DBA}" presName="sp" presStyleCnt="0"/>
      <dgm:spPr/>
    </dgm:pt>
    <dgm:pt modelId="{FA639099-4DA6-415D-B52D-8FBB5C5A4122}" type="pres">
      <dgm:prSet presAssocID="{428B9896-58DD-4BFF-8F75-7958802B78A7}" presName="arrowAndChildren" presStyleCnt="0"/>
      <dgm:spPr/>
    </dgm:pt>
    <dgm:pt modelId="{9E375B5A-4C60-4F86-9EC8-5BEE1130B6E3}" type="pres">
      <dgm:prSet presAssocID="{428B9896-58DD-4BFF-8F75-7958802B78A7}" presName="parentTextArrow" presStyleLbl="node1" presStyleIdx="1" presStyleCnt="10"/>
      <dgm:spPr/>
      <dgm:t>
        <a:bodyPr/>
        <a:lstStyle/>
        <a:p>
          <a:endParaRPr lang="fr-FR"/>
        </a:p>
      </dgm:t>
    </dgm:pt>
    <dgm:pt modelId="{91F865D7-BE49-465F-B274-ECA971D3C93A}" type="pres">
      <dgm:prSet presAssocID="{B98692E7-C19A-4D81-BD7E-1879CA8E7F27}" presName="sp" presStyleCnt="0"/>
      <dgm:spPr/>
    </dgm:pt>
    <dgm:pt modelId="{945DFAF5-FE41-4168-887A-D3D93E2484E0}" type="pres">
      <dgm:prSet presAssocID="{D7AA3298-A276-45C5-9871-0F93DFF7D5D8}" presName="arrowAndChildren" presStyleCnt="0"/>
      <dgm:spPr/>
    </dgm:pt>
    <dgm:pt modelId="{AD100B71-3096-441C-B480-685E2C51843C}" type="pres">
      <dgm:prSet presAssocID="{D7AA3298-A276-45C5-9871-0F93DFF7D5D8}" presName="parentTextArrow" presStyleLbl="node1" presStyleIdx="2" presStyleCnt="10"/>
      <dgm:spPr/>
      <dgm:t>
        <a:bodyPr/>
        <a:lstStyle/>
        <a:p>
          <a:endParaRPr lang="fr-FR"/>
        </a:p>
      </dgm:t>
    </dgm:pt>
    <dgm:pt modelId="{F408D506-5EDB-437F-95B8-0AF52A3AFB22}" type="pres">
      <dgm:prSet presAssocID="{5ADBB5C5-1C19-40EA-9DD2-F8C8A31BBF42}" presName="sp" presStyleCnt="0"/>
      <dgm:spPr/>
    </dgm:pt>
    <dgm:pt modelId="{BF4CD4D9-3997-4C94-92BF-530122FDEE93}" type="pres">
      <dgm:prSet presAssocID="{7459C178-3680-4361-B8B5-DAC89AB36D18}" presName="arrowAndChildren" presStyleCnt="0"/>
      <dgm:spPr/>
    </dgm:pt>
    <dgm:pt modelId="{13F779C9-E038-4B13-859E-405FB011AC97}" type="pres">
      <dgm:prSet presAssocID="{7459C178-3680-4361-B8B5-DAC89AB36D18}" presName="parentTextArrow" presStyleLbl="node1" presStyleIdx="3" presStyleCnt="10"/>
      <dgm:spPr/>
      <dgm:t>
        <a:bodyPr/>
        <a:lstStyle/>
        <a:p>
          <a:endParaRPr lang="fr-FR"/>
        </a:p>
      </dgm:t>
    </dgm:pt>
    <dgm:pt modelId="{A337E982-7974-4187-80C8-C669967DD4FA}" type="pres">
      <dgm:prSet presAssocID="{C2356DC4-1C4C-495A-B9D6-C2BE2CC2B0FD}" presName="sp" presStyleCnt="0"/>
      <dgm:spPr/>
    </dgm:pt>
    <dgm:pt modelId="{59BCADE9-4635-49FF-BD6D-913B2F79FB9D}" type="pres">
      <dgm:prSet presAssocID="{517DAADC-CF9C-4DAB-B635-07029AB82DBF}" presName="arrowAndChildren" presStyleCnt="0"/>
      <dgm:spPr/>
    </dgm:pt>
    <dgm:pt modelId="{72D819E4-3873-42DB-927D-8AC27AD722B9}" type="pres">
      <dgm:prSet presAssocID="{517DAADC-CF9C-4DAB-B635-07029AB82DBF}" presName="parentTextArrow" presStyleLbl="node1" presStyleIdx="4" presStyleCnt="10"/>
      <dgm:spPr/>
      <dgm:t>
        <a:bodyPr/>
        <a:lstStyle/>
        <a:p>
          <a:endParaRPr lang="fr-FR"/>
        </a:p>
      </dgm:t>
    </dgm:pt>
    <dgm:pt modelId="{E32665FC-9573-4CA2-90C6-1B0098F5A59A}" type="pres">
      <dgm:prSet presAssocID="{BB954F8F-D64E-481B-B89C-A7BFC1A19602}" presName="sp" presStyleCnt="0"/>
      <dgm:spPr/>
    </dgm:pt>
    <dgm:pt modelId="{19B74279-CACC-469A-BE29-E0B65A62D9E5}" type="pres">
      <dgm:prSet presAssocID="{68116555-3BE1-44AA-B1F2-2CD493F56DB7}" presName="arrowAndChildren" presStyleCnt="0"/>
      <dgm:spPr/>
    </dgm:pt>
    <dgm:pt modelId="{FA44C276-2CAD-44E1-B647-3FE0E55CD083}" type="pres">
      <dgm:prSet presAssocID="{68116555-3BE1-44AA-B1F2-2CD493F56DB7}" presName="parentTextArrow" presStyleLbl="node1" presStyleIdx="5" presStyleCnt="10"/>
      <dgm:spPr/>
      <dgm:t>
        <a:bodyPr/>
        <a:lstStyle/>
        <a:p>
          <a:endParaRPr lang="fr-FR"/>
        </a:p>
      </dgm:t>
    </dgm:pt>
    <dgm:pt modelId="{95009F6D-58C2-451D-A2A3-1DF7CA4B0461}" type="pres">
      <dgm:prSet presAssocID="{37435591-E614-4476-A52F-C9A5A2B9C84E}" presName="sp" presStyleCnt="0"/>
      <dgm:spPr/>
    </dgm:pt>
    <dgm:pt modelId="{B45E03E8-122F-421B-9C47-EDAB9648036F}" type="pres">
      <dgm:prSet presAssocID="{9EB09AF9-1EFE-486E-8545-1D3ED5058E52}" presName="arrowAndChildren" presStyleCnt="0"/>
      <dgm:spPr/>
    </dgm:pt>
    <dgm:pt modelId="{C36ADEA0-6C2E-48BF-B069-082773151D02}" type="pres">
      <dgm:prSet presAssocID="{9EB09AF9-1EFE-486E-8545-1D3ED5058E52}" presName="parentTextArrow" presStyleLbl="node1" presStyleIdx="6" presStyleCnt="10"/>
      <dgm:spPr/>
      <dgm:t>
        <a:bodyPr/>
        <a:lstStyle/>
        <a:p>
          <a:endParaRPr lang="fr-FR"/>
        </a:p>
      </dgm:t>
    </dgm:pt>
    <dgm:pt modelId="{9987CE5F-EDFC-442B-9540-3CADF2B976EE}" type="pres">
      <dgm:prSet presAssocID="{1EEAA9E6-25A5-4888-8919-9E443FE0DD2C}" presName="sp" presStyleCnt="0"/>
      <dgm:spPr/>
    </dgm:pt>
    <dgm:pt modelId="{144046A5-A3FC-4C83-8A3E-9B2377B0C6AB}" type="pres">
      <dgm:prSet presAssocID="{2AD11F74-2C74-4BFE-8D5A-781510BCE572}" presName="arrowAndChildren" presStyleCnt="0"/>
      <dgm:spPr/>
    </dgm:pt>
    <dgm:pt modelId="{411161F1-A481-4445-9D57-8E3C17AA03EC}" type="pres">
      <dgm:prSet presAssocID="{2AD11F74-2C74-4BFE-8D5A-781510BCE572}" presName="parentTextArrow" presStyleLbl="node1" presStyleIdx="7" presStyleCnt="10"/>
      <dgm:spPr/>
      <dgm:t>
        <a:bodyPr/>
        <a:lstStyle/>
        <a:p>
          <a:endParaRPr lang="fr-FR"/>
        </a:p>
      </dgm:t>
    </dgm:pt>
    <dgm:pt modelId="{061A4513-B530-41EA-820E-528DBB2496BB}" type="pres">
      <dgm:prSet presAssocID="{6F81ABF8-DDC0-43F6-B77F-F2F8E6BFE40C}" presName="sp" presStyleCnt="0"/>
      <dgm:spPr/>
    </dgm:pt>
    <dgm:pt modelId="{BE2D81E7-113D-437F-8266-662976A0111F}" type="pres">
      <dgm:prSet presAssocID="{723D009D-718B-4EA8-A467-214A4D989171}" presName="arrowAndChildren" presStyleCnt="0"/>
      <dgm:spPr/>
    </dgm:pt>
    <dgm:pt modelId="{5BF74924-D18C-491B-89E7-459D24EF384B}" type="pres">
      <dgm:prSet presAssocID="{723D009D-718B-4EA8-A467-214A4D989171}" presName="parentTextArrow" presStyleLbl="node1" presStyleIdx="8" presStyleCnt="10"/>
      <dgm:spPr/>
      <dgm:t>
        <a:bodyPr/>
        <a:lstStyle/>
        <a:p>
          <a:endParaRPr lang="fr-FR"/>
        </a:p>
      </dgm:t>
    </dgm:pt>
    <dgm:pt modelId="{4361EE88-2BCB-4FB5-938B-A4D56B32E143}" type="pres">
      <dgm:prSet presAssocID="{1C44EFF4-F552-4A4D-A6C6-A97F3D14CC93}" presName="sp" presStyleCnt="0"/>
      <dgm:spPr/>
    </dgm:pt>
    <dgm:pt modelId="{584B6940-0946-4DE4-8BD3-1273CB22845C}" type="pres">
      <dgm:prSet presAssocID="{182AB782-0AB8-471F-9557-87DD752D9F9D}" presName="arrowAndChildren" presStyleCnt="0"/>
      <dgm:spPr/>
    </dgm:pt>
    <dgm:pt modelId="{CE87740E-4D52-4B01-889B-C487E2C34964}" type="pres">
      <dgm:prSet presAssocID="{182AB782-0AB8-471F-9557-87DD752D9F9D}" presName="parentTextArrow" presStyleLbl="node1" presStyleIdx="9" presStyleCnt="10"/>
      <dgm:spPr/>
      <dgm:t>
        <a:bodyPr/>
        <a:lstStyle/>
        <a:p>
          <a:endParaRPr lang="fr-FR"/>
        </a:p>
      </dgm:t>
    </dgm:pt>
  </dgm:ptLst>
  <dgm:cxnLst>
    <dgm:cxn modelId="{B31A56B6-FE80-41F8-923C-E493E971596B}" type="presOf" srcId="{9EB09AF9-1EFE-486E-8545-1D3ED5058E52}" destId="{C36ADEA0-6C2E-48BF-B069-082773151D02}" srcOrd="0" destOrd="0" presId="urn:microsoft.com/office/officeart/2005/8/layout/process4"/>
    <dgm:cxn modelId="{27A8055D-BFA1-451C-BF41-5A55F6076E5B}" type="presOf" srcId="{816763D8-E957-48C7-9B5E-E68608D89260}" destId="{0A3223F4-A44C-4A84-97B4-49549BF026C3}" srcOrd="0" destOrd="0" presId="urn:microsoft.com/office/officeart/2005/8/layout/process4"/>
    <dgm:cxn modelId="{859C4A07-6ABB-432E-BB45-B09E33640569}" type="presOf" srcId="{2AD11F74-2C74-4BFE-8D5A-781510BCE572}" destId="{411161F1-A481-4445-9D57-8E3C17AA03EC}" srcOrd="0" destOrd="0" presId="urn:microsoft.com/office/officeart/2005/8/layout/process4"/>
    <dgm:cxn modelId="{D1BF82FA-F2A0-4A00-8E6F-3FD63D04E43C}" type="presOf" srcId="{68116555-3BE1-44AA-B1F2-2CD493F56DB7}" destId="{FA44C276-2CAD-44E1-B647-3FE0E55CD083}" srcOrd="0" destOrd="0" presId="urn:microsoft.com/office/officeart/2005/8/layout/process4"/>
    <dgm:cxn modelId="{6996FE20-C68E-4B13-85DD-85F785DE94DF}" srcId="{E7CAECFE-998D-4B71-9118-8CE374975503}" destId="{9EB09AF9-1EFE-486E-8545-1D3ED5058E52}" srcOrd="3" destOrd="0" parTransId="{7CDB283C-867A-46C7-A4AC-9E5283D0E872}" sibTransId="{37435591-E614-4476-A52F-C9A5A2B9C84E}"/>
    <dgm:cxn modelId="{165A7B20-3F25-4574-8F42-709919D98A00}" type="presOf" srcId="{D7AA3298-A276-45C5-9871-0F93DFF7D5D8}" destId="{AD100B71-3096-441C-B480-685E2C51843C}" srcOrd="0" destOrd="0" presId="urn:microsoft.com/office/officeart/2005/8/layout/process4"/>
    <dgm:cxn modelId="{5A7AB6A6-6263-48DE-95B1-A86529F67727}" srcId="{E7CAECFE-998D-4B71-9118-8CE374975503}" destId="{517DAADC-CF9C-4DAB-B635-07029AB82DBF}" srcOrd="5" destOrd="0" parTransId="{835981BF-6843-4652-887C-84641E13FB6A}" sibTransId="{C2356DC4-1C4C-495A-B9D6-C2BE2CC2B0FD}"/>
    <dgm:cxn modelId="{09B50187-4A00-466D-ACAC-8C5FD03D5BF2}" srcId="{E7CAECFE-998D-4B71-9118-8CE374975503}" destId="{2AD11F74-2C74-4BFE-8D5A-781510BCE572}" srcOrd="2" destOrd="0" parTransId="{D01F769D-BA0C-4722-940D-661F9E99001D}" sibTransId="{1EEAA9E6-25A5-4888-8919-9E443FE0DD2C}"/>
    <dgm:cxn modelId="{1A13D060-C5D6-47BA-9D9C-67B613F64CFF}" type="presOf" srcId="{428B9896-58DD-4BFF-8F75-7958802B78A7}" destId="{9E375B5A-4C60-4F86-9EC8-5BEE1130B6E3}" srcOrd="0" destOrd="0" presId="urn:microsoft.com/office/officeart/2005/8/layout/process4"/>
    <dgm:cxn modelId="{C70EC6FA-3F86-4A36-A6A8-413B09CC7F29}" type="presOf" srcId="{E7CAECFE-998D-4B71-9118-8CE374975503}" destId="{7942C3D5-75A8-4E7F-8EB6-4DFEA0C022EE}" srcOrd="0" destOrd="0" presId="urn:microsoft.com/office/officeart/2005/8/layout/process4"/>
    <dgm:cxn modelId="{80CF84CC-35A1-44E5-B591-513150C3711B}" srcId="{E7CAECFE-998D-4B71-9118-8CE374975503}" destId="{816763D8-E957-48C7-9B5E-E68608D89260}" srcOrd="9" destOrd="0" parTransId="{09EB19E2-04FA-47A9-9A2E-C59383D8AA26}" sibTransId="{21050771-CF79-408C-A9FD-15053634C1FE}"/>
    <dgm:cxn modelId="{DA3F65F6-EAFA-47DF-884B-FDC02F1E4E6B}" srcId="{E7CAECFE-998D-4B71-9118-8CE374975503}" destId="{68116555-3BE1-44AA-B1F2-2CD493F56DB7}" srcOrd="4" destOrd="0" parTransId="{5F8CAA8C-83A0-488D-B277-3A67EAA1F7AF}" sibTransId="{BB954F8F-D64E-481B-B89C-A7BFC1A19602}"/>
    <dgm:cxn modelId="{458CA74F-221B-4886-BC45-A87C28C20335}" type="presOf" srcId="{182AB782-0AB8-471F-9557-87DD752D9F9D}" destId="{CE87740E-4D52-4B01-889B-C487E2C34964}" srcOrd="0" destOrd="0" presId="urn:microsoft.com/office/officeart/2005/8/layout/process4"/>
    <dgm:cxn modelId="{F55497E8-173F-4AC6-8756-65BEEC8FDAD4}" srcId="{E7CAECFE-998D-4B71-9118-8CE374975503}" destId="{428B9896-58DD-4BFF-8F75-7958802B78A7}" srcOrd="8" destOrd="0" parTransId="{D845E72D-984B-46BE-8903-F119B3A857A3}" sibTransId="{C47FD8EF-6CC5-4C58-A222-55E638DB7DBA}"/>
    <dgm:cxn modelId="{AF5DADAD-B27F-4F56-9964-D09899E4C43A}" type="presOf" srcId="{517DAADC-CF9C-4DAB-B635-07029AB82DBF}" destId="{72D819E4-3873-42DB-927D-8AC27AD722B9}" srcOrd="0" destOrd="0" presId="urn:microsoft.com/office/officeart/2005/8/layout/process4"/>
    <dgm:cxn modelId="{5A7B1041-17DD-4342-A552-0C622BFE633F}" type="presOf" srcId="{7459C178-3680-4361-B8B5-DAC89AB36D18}" destId="{13F779C9-E038-4B13-859E-405FB011AC97}" srcOrd="0" destOrd="0" presId="urn:microsoft.com/office/officeart/2005/8/layout/process4"/>
    <dgm:cxn modelId="{4B971E44-2451-4EBB-9B44-14BC9A966258}" srcId="{E7CAECFE-998D-4B71-9118-8CE374975503}" destId="{D7AA3298-A276-45C5-9871-0F93DFF7D5D8}" srcOrd="7" destOrd="0" parTransId="{36A1BD90-D393-458D-8563-6F2A205F5F78}" sibTransId="{B98692E7-C19A-4D81-BD7E-1879CA8E7F27}"/>
    <dgm:cxn modelId="{A9B61D0E-5E9A-47EB-B256-33897FC8E4BA}" type="presOf" srcId="{723D009D-718B-4EA8-A467-214A4D989171}" destId="{5BF74924-D18C-491B-89E7-459D24EF384B}" srcOrd="0" destOrd="0" presId="urn:microsoft.com/office/officeart/2005/8/layout/process4"/>
    <dgm:cxn modelId="{228CEDFB-EF77-40E0-971F-453DD1C38746}" srcId="{E7CAECFE-998D-4B71-9118-8CE374975503}" destId="{723D009D-718B-4EA8-A467-214A4D989171}" srcOrd="1" destOrd="0" parTransId="{66144494-D2DC-4A2B-891B-7B7E80E13F7A}" sibTransId="{6F81ABF8-DDC0-43F6-B77F-F2F8E6BFE40C}"/>
    <dgm:cxn modelId="{3964E00E-E198-4774-BD6F-4BC2094B843E}" srcId="{E7CAECFE-998D-4B71-9118-8CE374975503}" destId="{182AB782-0AB8-471F-9557-87DD752D9F9D}" srcOrd="0" destOrd="0" parTransId="{034B284E-A3CA-4853-B593-1F8F8BD3F343}" sibTransId="{1C44EFF4-F552-4A4D-A6C6-A97F3D14CC93}"/>
    <dgm:cxn modelId="{52B5E6A1-BF9A-407A-9C19-C53A3CD0FFB4}" srcId="{E7CAECFE-998D-4B71-9118-8CE374975503}" destId="{7459C178-3680-4361-B8B5-DAC89AB36D18}" srcOrd="6" destOrd="0" parTransId="{2AB2E9C3-02E1-4A47-B390-DC6CD98186CC}" sibTransId="{5ADBB5C5-1C19-40EA-9DD2-F8C8A31BBF42}"/>
    <dgm:cxn modelId="{FFEC3A0A-42CB-4FB9-953C-FF54579E7E4B}" type="presParOf" srcId="{7942C3D5-75A8-4E7F-8EB6-4DFEA0C022EE}" destId="{0E77E105-617D-4C36-A623-10C8FFEEA219}" srcOrd="0" destOrd="0" presId="urn:microsoft.com/office/officeart/2005/8/layout/process4"/>
    <dgm:cxn modelId="{C7A4B078-7565-4D62-A2AF-5DCDCEB8108D}" type="presParOf" srcId="{0E77E105-617D-4C36-A623-10C8FFEEA219}" destId="{0A3223F4-A44C-4A84-97B4-49549BF026C3}" srcOrd="0" destOrd="0" presId="urn:microsoft.com/office/officeart/2005/8/layout/process4"/>
    <dgm:cxn modelId="{F7EC05B0-4250-4C00-AAC0-1AB4DB9D9D3F}" type="presParOf" srcId="{7942C3D5-75A8-4E7F-8EB6-4DFEA0C022EE}" destId="{B0A31D5C-EDB1-4819-A6F5-CCED323C5632}" srcOrd="1" destOrd="0" presId="urn:microsoft.com/office/officeart/2005/8/layout/process4"/>
    <dgm:cxn modelId="{E0548888-1D6D-4610-A5F0-9D54A628B8AF}" type="presParOf" srcId="{7942C3D5-75A8-4E7F-8EB6-4DFEA0C022EE}" destId="{FA639099-4DA6-415D-B52D-8FBB5C5A4122}" srcOrd="2" destOrd="0" presId="urn:microsoft.com/office/officeart/2005/8/layout/process4"/>
    <dgm:cxn modelId="{0104E9F5-14BF-4036-A1D9-488DB527CDAF}" type="presParOf" srcId="{FA639099-4DA6-415D-B52D-8FBB5C5A4122}" destId="{9E375B5A-4C60-4F86-9EC8-5BEE1130B6E3}" srcOrd="0" destOrd="0" presId="urn:microsoft.com/office/officeart/2005/8/layout/process4"/>
    <dgm:cxn modelId="{0853DDF1-A89E-45A0-8A8D-567928851289}" type="presParOf" srcId="{7942C3D5-75A8-4E7F-8EB6-4DFEA0C022EE}" destId="{91F865D7-BE49-465F-B274-ECA971D3C93A}" srcOrd="3" destOrd="0" presId="urn:microsoft.com/office/officeart/2005/8/layout/process4"/>
    <dgm:cxn modelId="{7D303D58-51ED-4DBC-A805-56AF4AC7EC4D}" type="presParOf" srcId="{7942C3D5-75A8-4E7F-8EB6-4DFEA0C022EE}" destId="{945DFAF5-FE41-4168-887A-D3D93E2484E0}" srcOrd="4" destOrd="0" presId="urn:microsoft.com/office/officeart/2005/8/layout/process4"/>
    <dgm:cxn modelId="{BBD93248-58CC-4CFE-87FC-8FA1C4BEAD14}" type="presParOf" srcId="{945DFAF5-FE41-4168-887A-D3D93E2484E0}" destId="{AD100B71-3096-441C-B480-685E2C51843C}" srcOrd="0" destOrd="0" presId="urn:microsoft.com/office/officeart/2005/8/layout/process4"/>
    <dgm:cxn modelId="{E2C4BF1F-A7D3-497B-B460-D166A903BD3D}" type="presParOf" srcId="{7942C3D5-75A8-4E7F-8EB6-4DFEA0C022EE}" destId="{F408D506-5EDB-437F-95B8-0AF52A3AFB22}" srcOrd="5" destOrd="0" presId="urn:microsoft.com/office/officeart/2005/8/layout/process4"/>
    <dgm:cxn modelId="{E7CF36FD-E66D-46EA-A8AF-404603387E53}" type="presParOf" srcId="{7942C3D5-75A8-4E7F-8EB6-4DFEA0C022EE}" destId="{BF4CD4D9-3997-4C94-92BF-530122FDEE93}" srcOrd="6" destOrd="0" presId="urn:microsoft.com/office/officeart/2005/8/layout/process4"/>
    <dgm:cxn modelId="{40D6C6CE-B168-4F91-A62A-89B59D45CDAD}" type="presParOf" srcId="{BF4CD4D9-3997-4C94-92BF-530122FDEE93}" destId="{13F779C9-E038-4B13-859E-405FB011AC97}" srcOrd="0" destOrd="0" presId="urn:microsoft.com/office/officeart/2005/8/layout/process4"/>
    <dgm:cxn modelId="{4979378B-A07D-4E8B-AD1E-E3AC47E50EFB}" type="presParOf" srcId="{7942C3D5-75A8-4E7F-8EB6-4DFEA0C022EE}" destId="{A337E982-7974-4187-80C8-C669967DD4FA}" srcOrd="7" destOrd="0" presId="urn:microsoft.com/office/officeart/2005/8/layout/process4"/>
    <dgm:cxn modelId="{75CC5BD8-75D2-4BFC-A780-6EADC3C01CB3}" type="presParOf" srcId="{7942C3D5-75A8-4E7F-8EB6-4DFEA0C022EE}" destId="{59BCADE9-4635-49FF-BD6D-913B2F79FB9D}" srcOrd="8" destOrd="0" presId="urn:microsoft.com/office/officeart/2005/8/layout/process4"/>
    <dgm:cxn modelId="{1CEC2143-BB97-4C03-9EC2-E7AB3C227316}" type="presParOf" srcId="{59BCADE9-4635-49FF-BD6D-913B2F79FB9D}" destId="{72D819E4-3873-42DB-927D-8AC27AD722B9}" srcOrd="0" destOrd="0" presId="urn:microsoft.com/office/officeart/2005/8/layout/process4"/>
    <dgm:cxn modelId="{DCBF40E9-2576-474C-8BF5-3D4C48654F4D}" type="presParOf" srcId="{7942C3D5-75A8-4E7F-8EB6-4DFEA0C022EE}" destId="{E32665FC-9573-4CA2-90C6-1B0098F5A59A}" srcOrd="9" destOrd="0" presId="urn:microsoft.com/office/officeart/2005/8/layout/process4"/>
    <dgm:cxn modelId="{615FA72A-9429-41B7-946E-B378893258E0}" type="presParOf" srcId="{7942C3D5-75A8-4E7F-8EB6-4DFEA0C022EE}" destId="{19B74279-CACC-469A-BE29-E0B65A62D9E5}" srcOrd="10" destOrd="0" presId="urn:microsoft.com/office/officeart/2005/8/layout/process4"/>
    <dgm:cxn modelId="{935E387E-C6D0-4A74-A293-035F7630C1B8}" type="presParOf" srcId="{19B74279-CACC-469A-BE29-E0B65A62D9E5}" destId="{FA44C276-2CAD-44E1-B647-3FE0E55CD083}" srcOrd="0" destOrd="0" presId="urn:microsoft.com/office/officeart/2005/8/layout/process4"/>
    <dgm:cxn modelId="{3BFCA5D6-66D9-4EF2-8970-64778F03B586}" type="presParOf" srcId="{7942C3D5-75A8-4E7F-8EB6-4DFEA0C022EE}" destId="{95009F6D-58C2-451D-A2A3-1DF7CA4B0461}" srcOrd="11" destOrd="0" presId="urn:microsoft.com/office/officeart/2005/8/layout/process4"/>
    <dgm:cxn modelId="{6E51994C-7FE2-403F-8432-2784B0B5A488}" type="presParOf" srcId="{7942C3D5-75A8-4E7F-8EB6-4DFEA0C022EE}" destId="{B45E03E8-122F-421B-9C47-EDAB9648036F}" srcOrd="12" destOrd="0" presId="urn:microsoft.com/office/officeart/2005/8/layout/process4"/>
    <dgm:cxn modelId="{3B88F38F-63A5-4F17-BBA2-AD6477F8C77A}" type="presParOf" srcId="{B45E03E8-122F-421B-9C47-EDAB9648036F}" destId="{C36ADEA0-6C2E-48BF-B069-082773151D02}" srcOrd="0" destOrd="0" presId="urn:microsoft.com/office/officeart/2005/8/layout/process4"/>
    <dgm:cxn modelId="{BBC51EB8-3740-42AB-82FA-585D5E8621CA}" type="presParOf" srcId="{7942C3D5-75A8-4E7F-8EB6-4DFEA0C022EE}" destId="{9987CE5F-EDFC-442B-9540-3CADF2B976EE}" srcOrd="13" destOrd="0" presId="urn:microsoft.com/office/officeart/2005/8/layout/process4"/>
    <dgm:cxn modelId="{5C33152B-7571-431B-9948-8F668E050B41}" type="presParOf" srcId="{7942C3D5-75A8-4E7F-8EB6-4DFEA0C022EE}" destId="{144046A5-A3FC-4C83-8A3E-9B2377B0C6AB}" srcOrd="14" destOrd="0" presId="urn:microsoft.com/office/officeart/2005/8/layout/process4"/>
    <dgm:cxn modelId="{EE28CF36-3921-48F0-ABB0-E881BE750625}" type="presParOf" srcId="{144046A5-A3FC-4C83-8A3E-9B2377B0C6AB}" destId="{411161F1-A481-4445-9D57-8E3C17AA03EC}" srcOrd="0" destOrd="0" presId="urn:microsoft.com/office/officeart/2005/8/layout/process4"/>
    <dgm:cxn modelId="{1AAC7A2F-785B-4F9F-8701-5E213751BD9A}" type="presParOf" srcId="{7942C3D5-75A8-4E7F-8EB6-4DFEA0C022EE}" destId="{061A4513-B530-41EA-820E-528DBB2496BB}" srcOrd="15" destOrd="0" presId="urn:microsoft.com/office/officeart/2005/8/layout/process4"/>
    <dgm:cxn modelId="{C2D58FDB-FCBA-4269-A2C6-804E02BD7164}" type="presParOf" srcId="{7942C3D5-75A8-4E7F-8EB6-4DFEA0C022EE}" destId="{BE2D81E7-113D-437F-8266-662976A0111F}" srcOrd="16" destOrd="0" presId="urn:microsoft.com/office/officeart/2005/8/layout/process4"/>
    <dgm:cxn modelId="{140516CA-F798-41BC-A2EA-7B0C9CCDBE9C}" type="presParOf" srcId="{BE2D81E7-113D-437F-8266-662976A0111F}" destId="{5BF74924-D18C-491B-89E7-459D24EF384B}" srcOrd="0" destOrd="0" presId="urn:microsoft.com/office/officeart/2005/8/layout/process4"/>
    <dgm:cxn modelId="{1760BA3A-605C-4B03-8EA7-F1A367193735}" type="presParOf" srcId="{7942C3D5-75A8-4E7F-8EB6-4DFEA0C022EE}" destId="{4361EE88-2BCB-4FB5-938B-A4D56B32E143}" srcOrd="17" destOrd="0" presId="urn:microsoft.com/office/officeart/2005/8/layout/process4"/>
    <dgm:cxn modelId="{4561AECC-EAE9-4059-8A35-9591DA6510E1}" type="presParOf" srcId="{7942C3D5-75A8-4E7F-8EB6-4DFEA0C022EE}" destId="{584B6940-0946-4DE4-8BD3-1273CB22845C}" srcOrd="18" destOrd="0" presId="urn:microsoft.com/office/officeart/2005/8/layout/process4"/>
    <dgm:cxn modelId="{B2AB2EB4-E43F-494A-A5A5-D510534E8B20}" type="presParOf" srcId="{584B6940-0946-4DE4-8BD3-1273CB22845C}" destId="{CE87740E-4D52-4B01-889B-C487E2C3496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0FD4C8-5D05-4393-B499-21676C89DF41}">
      <dsp:nvSpPr>
        <dsp:cNvPr id="0" name=""/>
        <dsp:cNvSpPr/>
      </dsp:nvSpPr>
      <dsp:spPr>
        <a:xfrm>
          <a:off x="0" y="425145"/>
          <a:ext cx="7473082" cy="705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7C047D-E899-4CE0-95B1-75B0AE862A57}">
      <dsp:nvSpPr>
        <dsp:cNvPr id="0" name=""/>
        <dsp:cNvSpPr/>
      </dsp:nvSpPr>
      <dsp:spPr>
        <a:xfrm>
          <a:off x="373654" y="11865"/>
          <a:ext cx="5231157" cy="826560"/>
        </a:xfrm>
        <a:prstGeom prst="round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725" tIns="0" rIns="197725" bIns="0" numCol="1" spcCol="1270" anchor="ctr" anchorCtr="0">
          <a:noAutofit/>
        </a:bodyPr>
        <a:lstStyle/>
        <a:p>
          <a:pPr lvl="0" algn="l" defTabSz="1066800">
            <a:lnSpc>
              <a:spcPct val="90000"/>
            </a:lnSpc>
            <a:spcBef>
              <a:spcPct val="0"/>
            </a:spcBef>
            <a:spcAft>
              <a:spcPct val="35000"/>
            </a:spcAft>
          </a:pPr>
          <a:r>
            <a:rPr lang="fr-FR" sz="2400" kern="1200" dirty="0"/>
            <a:t>I. PARCOURS PATIENT</a:t>
          </a:r>
        </a:p>
      </dsp:txBody>
      <dsp:txXfrm>
        <a:off x="414003" y="52214"/>
        <a:ext cx="5150459" cy="745862"/>
      </dsp:txXfrm>
    </dsp:sp>
    <dsp:sp modelId="{98F62000-A13E-48D4-B7A0-97D3E8C017F7}">
      <dsp:nvSpPr>
        <dsp:cNvPr id="0" name=""/>
        <dsp:cNvSpPr/>
      </dsp:nvSpPr>
      <dsp:spPr>
        <a:xfrm>
          <a:off x="0" y="1695226"/>
          <a:ext cx="7473082" cy="705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B5B329-5B49-4FAB-BA36-7E4CC132403C}">
      <dsp:nvSpPr>
        <dsp:cNvPr id="0" name=""/>
        <dsp:cNvSpPr/>
      </dsp:nvSpPr>
      <dsp:spPr>
        <a:xfrm>
          <a:off x="373654" y="1281945"/>
          <a:ext cx="5231157" cy="826560"/>
        </a:xfrm>
        <a:prstGeom prst="round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725" tIns="0" rIns="197725" bIns="0" numCol="1" spcCol="1270" anchor="ctr" anchorCtr="0">
          <a:noAutofit/>
        </a:bodyPr>
        <a:lstStyle/>
        <a:p>
          <a:pPr lvl="0" algn="l" defTabSz="1066800">
            <a:lnSpc>
              <a:spcPct val="90000"/>
            </a:lnSpc>
            <a:spcBef>
              <a:spcPct val="0"/>
            </a:spcBef>
            <a:spcAft>
              <a:spcPct val="35000"/>
            </a:spcAft>
          </a:pPr>
          <a:r>
            <a:rPr lang="fr-FR" sz="2400" kern="1200" dirty="0"/>
            <a:t>II. Prise en charge d’un cancer prostatique</a:t>
          </a:r>
        </a:p>
      </dsp:txBody>
      <dsp:txXfrm>
        <a:off x="414003" y="1322294"/>
        <a:ext cx="5150459" cy="745862"/>
      </dsp:txXfrm>
    </dsp:sp>
    <dsp:sp modelId="{A6C88F94-00F6-4170-AA8C-F75877C08EFA}">
      <dsp:nvSpPr>
        <dsp:cNvPr id="0" name=""/>
        <dsp:cNvSpPr/>
      </dsp:nvSpPr>
      <dsp:spPr>
        <a:xfrm>
          <a:off x="0" y="2965306"/>
          <a:ext cx="7473082" cy="705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00FD6F-6F6B-40E9-AC10-1DA8204AFCBC}">
      <dsp:nvSpPr>
        <dsp:cNvPr id="0" name=""/>
        <dsp:cNvSpPr/>
      </dsp:nvSpPr>
      <dsp:spPr>
        <a:xfrm>
          <a:off x="373654" y="2552026"/>
          <a:ext cx="5231157" cy="826560"/>
        </a:xfrm>
        <a:prstGeom prst="round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725" tIns="0" rIns="197725" bIns="0" numCol="1" spcCol="1270" anchor="ctr" anchorCtr="0">
          <a:noAutofit/>
        </a:bodyPr>
        <a:lstStyle/>
        <a:p>
          <a:pPr lvl="0" algn="l" defTabSz="1066800">
            <a:lnSpc>
              <a:spcPct val="90000"/>
            </a:lnSpc>
            <a:spcBef>
              <a:spcPct val="0"/>
            </a:spcBef>
            <a:spcAft>
              <a:spcPct val="35000"/>
            </a:spcAft>
          </a:pPr>
          <a:r>
            <a:rPr lang="fr-FR" sz="2400" kern="1200" dirty="0">
              <a:latin typeface="+mj-lt"/>
            </a:rPr>
            <a:t>III. Organisation en réseau des données</a:t>
          </a:r>
          <a:r>
            <a:rPr lang="fr-FR" sz="2400" kern="1200" dirty="0"/>
            <a:t> </a:t>
          </a:r>
        </a:p>
      </dsp:txBody>
      <dsp:txXfrm>
        <a:off x="414003" y="2592375"/>
        <a:ext cx="5150459" cy="745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223F4-A44C-4A84-97B4-49549BF026C3}">
      <dsp:nvSpPr>
        <dsp:cNvPr id="0" name=""/>
        <dsp:cNvSpPr/>
      </dsp:nvSpPr>
      <dsp:spPr>
        <a:xfrm>
          <a:off x="0" y="3249456"/>
          <a:ext cx="8473000" cy="237062"/>
        </a:xfrm>
        <a:prstGeom prst="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fr-FR" sz="1200" kern="1200" dirty="0" smtClean="0">
              <a:latin typeface="+mn-lt"/>
            </a:rPr>
            <a:t>10. Suivi </a:t>
          </a:r>
          <a:endParaRPr lang="fr-FR" sz="1200" kern="1200" dirty="0">
            <a:latin typeface="+mn-lt"/>
          </a:endParaRPr>
        </a:p>
      </dsp:txBody>
      <dsp:txXfrm>
        <a:off x="0" y="3249456"/>
        <a:ext cx="8473000" cy="237062"/>
      </dsp:txXfrm>
    </dsp:sp>
    <dsp:sp modelId="{9E375B5A-4C60-4F86-9EC8-5BEE1130B6E3}">
      <dsp:nvSpPr>
        <dsp:cNvPr id="0" name=""/>
        <dsp:cNvSpPr/>
      </dsp:nvSpPr>
      <dsp:spPr>
        <a:xfrm rot="10800000">
          <a:off x="0" y="2888410"/>
          <a:ext cx="8473000" cy="364601"/>
        </a:xfrm>
        <a:prstGeom prst="upArrowCallout">
          <a:avLst/>
        </a:prstGeom>
        <a:solidFill>
          <a:schemeClr val="accent1">
            <a:alpha val="90000"/>
            <a:hueOff val="0"/>
            <a:satOff val="0"/>
            <a:lumOff val="0"/>
            <a:alphaOff val="-4444"/>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fr-FR" sz="1200" kern="1200" dirty="0" smtClean="0">
              <a:latin typeface="+mn-lt"/>
            </a:rPr>
            <a:t>9. Séances</a:t>
          </a:r>
          <a:endParaRPr lang="fr-FR" sz="1200" kern="1200" dirty="0">
            <a:latin typeface="+mn-lt"/>
          </a:endParaRPr>
        </a:p>
      </dsp:txBody>
      <dsp:txXfrm rot="10800000">
        <a:off x="0" y="2888410"/>
        <a:ext cx="8473000" cy="236907"/>
      </dsp:txXfrm>
    </dsp:sp>
    <dsp:sp modelId="{AD100B71-3096-441C-B480-685E2C51843C}">
      <dsp:nvSpPr>
        <dsp:cNvPr id="0" name=""/>
        <dsp:cNvSpPr/>
      </dsp:nvSpPr>
      <dsp:spPr>
        <a:xfrm rot="10800000">
          <a:off x="0" y="2527364"/>
          <a:ext cx="8473000" cy="364601"/>
        </a:xfrm>
        <a:prstGeom prst="upArrowCallout">
          <a:avLst/>
        </a:prstGeom>
        <a:solidFill>
          <a:schemeClr val="accent1">
            <a:alpha val="90000"/>
            <a:hueOff val="0"/>
            <a:satOff val="0"/>
            <a:lumOff val="0"/>
            <a:alphaOff val="-8889"/>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fr-FR" sz="1200" kern="1200" dirty="0" smtClean="0">
              <a:latin typeface="+mn-lt"/>
            </a:rPr>
            <a:t>8. </a:t>
          </a:r>
          <a:r>
            <a:rPr lang="fr-FR" sz="1200" kern="1200" dirty="0">
              <a:latin typeface="+mn-lt"/>
            </a:rPr>
            <a:t>J0</a:t>
          </a:r>
        </a:p>
      </dsp:txBody>
      <dsp:txXfrm rot="10800000">
        <a:off x="0" y="2527364"/>
        <a:ext cx="8473000" cy="236907"/>
      </dsp:txXfrm>
    </dsp:sp>
    <dsp:sp modelId="{13F779C9-E038-4B13-859E-405FB011AC97}">
      <dsp:nvSpPr>
        <dsp:cNvPr id="0" name=""/>
        <dsp:cNvSpPr/>
      </dsp:nvSpPr>
      <dsp:spPr>
        <a:xfrm rot="10800000">
          <a:off x="0" y="2166318"/>
          <a:ext cx="8473000" cy="364601"/>
        </a:xfrm>
        <a:prstGeom prst="upArrowCallout">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fr-FR" sz="1200" kern="1200" dirty="0" smtClean="0">
              <a:latin typeface="+mn-lt"/>
            </a:rPr>
            <a:t>7. Contrôle patient</a:t>
          </a:r>
          <a:endParaRPr lang="fr-FR" sz="1200" kern="1200" dirty="0">
            <a:latin typeface="+mn-lt"/>
          </a:endParaRPr>
        </a:p>
      </dsp:txBody>
      <dsp:txXfrm rot="10800000">
        <a:off x="0" y="2166318"/>
        <a:ext cx="8473000" cy="236907"/>
      </dsp:txXfrm>
    </dsp:sp>
    <dsp:sp modelId="{72D819E4-3873-42DB-927D-8AC27AD722B9}">
      <dsp:nvSpPr>
        <dsp:cNvPr id="0" name=""/>
        <dsp:cNvSpPr/>
      </dsp:nvSpPr>
      <dsp:spPr>
        <a:xfrm rot="10800000">
          <a:off x="0" y="1805272"/>
          <a:ext cx="8473000" cy="364601"/>
        </a:xfrm>
        <a:prstGeom prst="upArrowCallout">
          <a:avLst/>
        </a:prstGeom>
        <a:solidFill>
          <a:schemeClr val="accent1">
            <a:alpha val="90000"/>
            <a:hueOff val="0"/>
            <a:satOff val="0"/>
            <a:lumOff val="0"/>
            <a:alphaOff val="-17778"/>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fr-FR" sz="1200" kern="1200" dirty="0" smtClean="0">
              <a:latin typeface="+mn-lt"/>
            </a:rPr>
            <a:t>6. Dosimétrie</a:t>
          </a:r>
          <a:endParaRPr lang="fr-FR" sz="1200" kern="1200" dirty="0">
            <a:latin typeface="+mn-lt"/>
          </a:endParaRPr>
        </a:p>
      </dsp:txBody>
      <dsp:txXfrm rot="10800000">
        <a:off x="0" y="1805272"/>
        <a:ext cx="8473000" cy="236907"/>
      </dsp:txXfrm>
    </dsp:sp>
    <dsp:sp modelId="{FA44C276-2CAD-44E1-B647-3FE0E55CD083}">
      <dsp:nvSpPr>
        <dsp:cNvPr id="0" name=""/>
        <dsp:cNvSpPr/>
      </dsp:nvSpPr>
      <dsp:spPr>
        <a:xfrm rot="10800000">
          <a:off x="0" y="1444226"/>
          <a:ext cx="8473000" cy="364601"/>
        </a:xfrm>
        <a:prstGeom prst="upArrowCallout">
          <a:avLst/>
        </a:prstGeom>
        <a:solidFill>
          <a:schemeClr val="accent1">
            <a:alpha val="90000"/>
            <a:hueOff val="0"/>
            <a:satOff val="0"/>
            <a:lumOff val="0"/>
            <a:alphaOff val="-22222"/>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fr-FR" sz="1200" kern="1200" dirty="0" smtClean="0">
              <a:latin typeface="+mn-lt"/>
            </a:rPr>
            <a:t>5. </a:t>
          </a:r>
          <a:r>
            <a:rPr lang="fr-FR" sz="1200" kern="1200" dirty="0">
              <a:latin typeface="+mn-lt"/>
            </a:rPr>
            <a:t>Scanner de simulation, contention</a:t>
          </a:r>
        </a:p>
      </dsp:txBody>
      <dsp:txXfrm rot="10800000">
        <a:off x="0" y="1444226"/>
        <a:ext cx="8473000" cy="236907"/>
      </dsp:txXfrm>
    </dsp:sp>
    <dsp:sp modelId="{C36ADEA0-6C2E-48BF-B069-082773151D02}">
      <dsp:nvSpPr>
        <dsp:cNvPr id="0" name=""/>
        <dsp:cNvSpPr/>
      </dsp:nvSpPr>
      <dsp:spPr>
        <a:xfrm rot="10800000">
          <a:off x="0" y="1083180"/>
          <a:ext cx="8473000" cy="364601"/>
        </a:xfrm>
        <a:prstGeom prst="upArrowCallout">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fr-FR" sz="1200" kern="1200" dirty="0" smtClean="0">
              <a:latin typeface="+mn-lt"/>
            </a:rPr>
            <a:t>4. Consultation d’accueil</a:t>
          </a:r>
          <a:endParaRPr lang="fr-FR" sz="1200" kern="1200" dirty="0">
            <a:latin typeface="+mn-lt"/>
          </a:endParaRPr>
        </a:p>
      </dsp:txBody>
      <dsp:txXfrm rot="10800000">
        <a:off x="0" y="1083180"/>
        <a:ext cx="8473000" cy="236907"/>
      </dsp:txXfrm>
    </dsp:sp>
    <dsp:sp modelId="{411161F1-A481-4445-9D57-8E3C17AA03EC}">
      <dsp:nvSpPr>
        <dsp:cNvPr id="0" name=""/>
        <dsp:cNvSpPr/>
      </dsp:nvSpPr>
      <dsp:spPr>
        <a:xfrm rot="10800000">
          <a:off x="0" y="722134"/>
          <a:ext cx="8473000" cy="364601"/>
        </a:xfrm>
        <a:prstGeom prst="upArrowCallout">
          <a:avLst/>
        </a:prstGeom>
        <a:solidFill>
          <a:schemeClr val="accent1">
            <a:alpha val="90000"/>
            <a:hueOff val="0"/>
            <a:satOff val="0"/>
            <a:lumOff val="0"/>
            <a:alphaOff val="-31111"/>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fr-FR" sz="1200" kern="1200" dirty="0">
              <a:latin typeface="+mn-lt"/>
            </a:rPr>
            <a:t>3. Consultation d’annonce</a:t>
          </a:r>
        </a:p>
      </dsp:txBody>
      <dsp:txXfrm rot="10800000">
        <a:off x="0" y="722134"/>
        <a:ext cx="8473000" cy="236907"/>
      </dsp:txXfrm>
    </dsp:sp>
    <dsp:sp modelId="{5BF74924-D18C-491B-89E7-459D24EF384B}">
      <dsp:nvSpPr>
        <dsp:cNvPr id="0" name=""/>
        <dsp:cNvSpPr/>
      </dsp:nvSpPr>
      <dsp:spPr>
        <a:xfrm rot="10800000">
          <a:off x="0" y="361088"/>
          <a:ext cx="8473000" cy="364601"/>
        </a:xfrm>
        <a:prstGeom prst="upArrowCallout">
          <a:avLst/>
        </a:prstGeom>
        <a:solidFill>
          <a:schemeClr val="accent1">
            <a:alpha val="90000"/>
            <a:hueOff val="0"/>
            <a:satOff val="0"/>
            <a:lumOff val="0"/>
            <a:alphaOff val="-35556"/>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fr-FR" sz="1200" kern="1200" dirty="0">
              <a:latin typeface="+mn-lt"/>
            </a:rPr>
            <a:t>2. Réunion de Concertation </a:t>
          </a:r>
          <a:r>
            <a:rPr lang="fr-FR" sz="1200" kern="1200" dirty="0" smtClean="0">
              <a:latin typeface="+mn-lt"/>
            </a:rPr>
            <a:t>Pluridisciplinaire</a:t>
          </a:r>
          <a:endParaRPr lang="fr-FR" sz="1200" kern="1200" dirty="0">
            <a:latin typeface="+mn-lt"/>
          </a:endParaRPr>
        </a:p>
      </dsp:txBody>
      <dsp:txXfrm rot="10800000">
        <a:off x="0" y="361088"/>
        <a:ext cx="8473000" cy="236907"/>
      </dsp:txXfrm>
    </dsp:sp>
    <dsp:sp modelId="{CE87740E-4D52-4B01-889B-C487E2C34964}">
      <dsp:nvSpPr>
        <dsp:cNvPr id="0" name=""/>
        <dsp:cNvSpPr/>
      </dsp:nvSpPr>
      <dsp:spPr>
        <a:xfrm rot="10800000">
          <a:off x="0" y="42"/>
          <a:ext cx="8473000" cy="364601"/>
        </a:xfrm>
        <a:prstGeom prst="upArrowCallou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fr-FR" sz="1200" kern="1200" dirty="0">
              <a:latin typeface="+mn-lt"/>
            </a:rPr>
            <a:t>1. Première </a:t>
          </a:r>
          <a:r>
            <a:rPr lang="fr-FR" sz="1200" kern="1200" dirty="0" smtClean="0">
              <a:latin typeface="+mn-lt"/>
            </a:rPr>
            <a:t>consultation</a:t>
          </a:r>
          <a:endParaRPr lang="fr-FR" sz="1200" kern="1200" dirty="0">
            <a:latin typeface="+mn-lt"/>
          </a:endParaRPr>
        </a:p>
      </dsp:txBody>
      <dsp:txXfrm rot="10800000">
        <a:off x="0" y="42"/>
        <a:ext cx="8473000" cy="23690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536E2AA7-61BC-4C19-9563-AA677E012651}" type="datetimeFigureOut">
              <a:rPr lang="fr-FR" smtClean="0"/>
              <a:t>27/07/2022</a:t>
            </a:fld>
            <a:endParaRPr lang="fr-FR"/>
          </a:p>
        </p:txBody>
      </p:sp>
      <p:sp>
        <p:nvSpPr>
          <p:cNvPr id="4" name="Espace réservé du pied de page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C69ADFC5-3DFE-48EB-A9B9-363C85F5E258}" type="slidenum">
              <a:rPr lang="fr-FR" smtClean="0"/>
              <a:t>‹N°›</a:t>
            </a:fld>
            <a:endParaRPr lang="fr-FR"/>
          </a:p>
        </p:txBody>
      </p:sp>
    </p:spTree>
    <p:extLst>
      <p:ext uri="{BB962C8B-B14F-4D97-AF65-F5344CB8AC3E}">
        <p14:creationId xmlns:p14="http://schemas.microsoft.com/office/powerpoint/2010/main" val="40164975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D86C1BD1-F89F-4A54-9352-6C53E5DA38A9}" type="datetimeFigureOut">
              <a:rPr lang="fr-FR" smtClean="0"/>
              <a:t>27/07/2022</a:t>
            </a:fld>
            <a:endParaRPr lang="fr-FR"/>
          </a:p>
        </p:txBody>
      </p:sp>
      <p:sp>
        <p:nvSpPr>
          <p:cNvPr id="4" name="Espace réservé de l'image des diapositives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4181F998-03E5-4ED9-BE01-0D368F69D2AF}" type="slidenum">
              <a:rPr lang="fr-FR" smtClean="0"/>
              <a:t>‹N°›</a:t>
            </a:fld>
            <a:endParaRPr lang="fr-FR"/>
          </a:p>
        </p:txBody>
      </p:sp>
    </p:spTree>
    <p:extLst>
      <p:ext uri="{BB962C8B-B14F-4D97-AF65-F5344CB8AC3E}">
        <p14:creationId xmlns:p14="http://schemas.microsoft.com/office/powerpoint/2010/main" val="2050220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8" name="Imag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557016" y="325320"/>
            <a:ext cx="2018759" cy="1319142"/>
          </a:xfrm>
          <a:prstGeom prst="rect">
            <a:avLst/>
          </a:prstGeom>
        </p:spPr>
      </p:pic>
      <p:sp>
        <p:nvSpPr>
          <p:cNvPr id="10" name="Espace réservé du texte 2"/>
          <p:cNvSpPr>
            <a:spLocks noGrp="1"/>
          </p:cNvSpPr>
          <p:nvPr>
            <p:ph type="body" sz="quarter" idx="10"/>
          </p:nvPr>
        </p:nvSpPr>
        <p:spPr>
          <a:xfrm>
            <a:off x="373063" y="2254250"/>
            <a:ext cx="4031512" cy="1216606"/>
          </a:xfrm>
          <a:prstGeom prst="rect">
            <a:avLst/>
          </a:prstGeom>
        </p:spPr>
        <p:txBody>
          <a:bodyPr/>
          <a:lstStyle>
            <a:lvl1pPr>
              <a:defRPr lang="fr-FR" sz="2000" b="1" u="none" kern="1200" cap="all" baseline="0" dirty="0" smtClean="0">
                <a:solidFill>
                  <a:srgbClr val="878787"/>
                </a:solidFill>
                <a:latin typeface="Arial" panose="020B0604020202020204" pitchFamily="34" charset="0"/>
                <a:ea typeface="+mn-ea"/>
                <a:cs typeface="Arial" panose="020B0604020202020204" pitchFamily="34" charset="0"/>
              </a:defRPr>
            </a:lvl1pPr>
            <a:lvl2pPr>
              <a:defRPr lang="fr-FR" sz="2000" b="1" u="none" kern="1200" cap="all" baseline="0" dirty="0" smtClean="0">
                <a:solidFill>
                  <a:srgbClr val="878787"/>
                </a:solidFill>
                <a:latin typeface="Arial" panose="020B0604020202020204" pitchFamily="34" charset="0"/>
                <a:ea typeface="+mn-ea"/>
                <a:cs typeface="Arial" panose="020B0604020202020204" pitchFamily="34" charset="0"/>
              </a:defRPr>
            </a:lvl2pPr>
            <a:lvl3pPr>
              <a:defRPr lang="fr-FR" sz="2000" b="1" u="none" kern="1200" cap="all" baseline="0" dirty="0" smtClean="0">
                <a:solidFill>
                  <a:srgbClr val="878787"/>
                </a:solidFill>
                <a:latin typeface="Arial" panose="020B0604020202020204" pitchFamily="34" charset="0"/>
                <a:ea typeface="+mn-ea"/>
                <a:cs typeface="Arial" panose="020B0604020202020204" pitchFamily="34" charset="0"/>
              </a:defRPr>
            </a:lvl3pPr>
            <a:lvl4pPr>
              <a:defRPr lang="fr-FR" sz="2000" b="1" u="none" kern="1200" cap="all" baseline="0" dirty="0" smtClean="0">
                <a:solidFill>
                  <a:srgbClr val="878787"/>
                </a:solidFill>
                <a:latin typeface="Arial" panose="020B0604020202020204" pitchFamily="34" charset="0"/>
                <a:ea typeface="+mn-ea"/>
                <a:cs typeface="Arial" panose="020B0604020202020204" pitchFamily="34" charset="0"/>
              </a:defRPr>
            </a:lvl4pPr>
            <a:lvl5pPr>
              <a:defRPr lang="fr-FR" sz="2000" b="1" u="none" kern="1200" cap="all" baseline="0" dirty="0">
                <a:solidFill>
                  <a:srgbClr val="878787"/>
                </a:solidFill>
                <a:latin typeface="Arial" panose="020B0604020202020204" pitchFamily="34" charset="0"/>
                <a:ea typeface="+mn-ea"/>
                <a:cs typeface="Arial" panose="020B0604020202020204" pitchFamily="34" charset="0"/>
              </a:defRPr>
            </a:lvl5pPr>
          </a:lstStyle>
          <a:p>
            <a:pPr lvl="0"/>
            <a:r>
              <a:rPr lang="fr-FR"/>
              <a:t>Modifier les styles du texte du masque</a:t>
            </a:r>
          </a:p>
        </p:txBody>
      </p:sp>
      <p:sp>
        <p:nvSpPr>
          <p:cNvPr id="11" name="Espace réservé du texte 2"/>
          <p:cNvSpPr>
            <a:spLocks noGrp="1"/>
          </p:cNvSpPr>
          <p:nvPr>
            <p:ph type="body" sz="quarter" idx="11"/>
          </p:nvPr>
        </p:nvSpPr>
        <p:spPr>
          <a:xfrm>
            <a:off x="373063" y="3567448"/>
            <a:ext cx="4031512" cy="455053"/>
          </a:xfrm>
          <a:prstGeom prst="rect">
            <a:avLst/>
          </a:prstGeom>
        </p:spPr>
        <p:txBody>
          <a:bodyPr/>
          <a:lstStyle>
            <a:lvl1pPr>
              <a:defRPr lang="fr-FR" sz="1600" b="0" u="none" kern="1200" cap="all" baseline="0" dirty="0" smtClean="0">
                <a:solidFill>
                  <a:srgbClr val="878787"/>
                </a:solidFill>
                <a:latin typeface="Arial" panose="020B0604020202020204" pitchFamily="34" charset="0"/>
                <a:ea typeface="+mn-ea"/>
                <a:cs typeface="Arial" panose="020B0604020202020204" pitchFamily="34" charset="0"/>
              </a:defRPr>
            </a:lvl1pPr>
            <a:lvl2pPr>
              <a:defRPr lang="fr-FR" sz="2000" b="1" u="none" kern="1200" cap="all" baseline="0" dirty="0" smtClean="0">
                <a:solidFill>
                  <a:srgbClr val="878787"/>
                </a:solidFill>
                <a:latin typeface="Arial" panose="020B0604020202020204" pitchFamily="34" charset="0"/>
                <a:ea typeface="+mn-ea"/>
                <a:cs typeface="Arial" panose="020B0604020202020204" pitchFamily="34" charset="0"/>
              </a:defRPr>
            </a:lvl2pPr>
            <a:lvl3pPr>
              <a:defRPr lang="fr-FR" sz="2000" b="1" u="none" kern="1200" cap="all" baseline="0" dirty="0" smtClean="0">
                <a:solidFill>
                  <a:srgbClr val="878787"/>
                </a:solidFill>
                <a:latin typeface="Arial" panose="020B0604020202020204" pitchFamily="34" charset="0"/>
                <a:ea typeface="+mn-ea"/>
                <a:cs typeface="Arial" panose="020B0604020202020204" pitchFamily="34" charset="0"/>
              </a:defRPr>
            </a:lvl3pPr>
            <a:lvl4pPr>
              <a:defRPr lang="fr-FR" sz="2000" b="1" u="none" kern="1200" cap="all" baseline="0" dirty="0" smtClean="0">
                <a:solidFill>
                  <a:srgbClr val="878787"/>
                </a:solidFill>
                <a:latin typeface="Arial" panose="020B0604020202020204" pitchFamily="34" charset="0"/>
                <a:ea typeface="+mn-ea"/>
                <a:cs typeface="Arial" panose="020B0604020202020204" pitchFamily="34" charset="0"/>
              </a:defRPr>
            </a:lvl4pPr>
            <a:lvl5pPr>
              <a:defRPr lang="fr-FR" sz="2000" b="1" u="none" kern="1200" cap="all" baseline="0" dirty="0">
                <a:solidFill>
                  <a:srgbClr val="878787"/>
                </a:solidFill>
                <a:latin typeface="Arial" panose="020B0604020202020204" pitchFamily="34" charset="0"/>
                <a:ea typeface="+mn-ea"/>
                <a:cs typeface="Arial" panose="020B0604020202020204" pitchFamily="34" charset="0"/>
              </a:defRPr>
            </a:lvl5pPr>
          </a:lstStyle>
          <a:p>
            <a:pPr lvl="0"/>
            <a:r>
              <a:rPr lang="fr-FR"/>
              <a:t>Modifier les styles du texte du masque</a:t>
            </a:r>
          </a:p>
        </p:txBody>
      </p:sp>
      <p:sp>
        <p:nvSpPr>
          <p:cNvPr id="6" name="ZoneTexte 5"/>
          <p:cNvSpPr txBox="1"/>
          <p:nvPr userDrawn="1"/>
        </p:nvSpPr>
        <p:spPr>
          <a:xfrm>
            <a:off x="309093" y="4790267"/>
            <a:ext cx="4043966" cy="246221"/>
          </a:xfrm>
          <a:prstGeom prst="rect">
            <a:avLst/>
          </a:prstGeom>
          <a:noFill/>
        </p:spPr>
        <p:txBody>
          <a:bodyPr wrap="square" rtlCol="0">
            <a:spAutoFit/>
          </a:bodyPr>
          <a:lstStyle/>
          <a:p>
            <a:r>
              <a:rPr lang="fr-FR" sz="1000" b="0" i="0" cap="small" dirty="0">
                <a:solidFill>
                  <a:srgbClr val="EA560D"/>
                </a:solidFill>
                <a:latin typeface="Arial" panose="020B0604020202020204" pitchFamily="34" charset="0"/>
                <a:cs typeface="Arial" panose="020B0604020202020204" pitchFamily="34" charset="0"/>
              </a:rPr>
              <a:t>Un centre d’excellence</a:t>
            </a:r>
            <a:r>
              <a:rPr lang="fr-FR" sz="1000" b="0" i="0" cap="small" baseline="0" dirty="0">
                <a:solidFill>
                  <a:srgbClr val="EA560D"/>
                </a:solidFill>
                <a:latin typeface="Arial" panose="020B0604020202020204" pitchFamily="34" charset="0"/>
                <a:cs typeface="Arial" panose="020B0604020202020204" pitchFamily="34" charset="0"/>
              </a:rPr>
              <a:t>, un accès pour tous</a:t>
            </a:r>
            <a:endParaRPr lang="fr-FR" sz="1000" b="0" i="0" cap="small" dirty="0">
              <a:solidFill>
                <a:srgbClr val="EA560D"/>
              </a:solidFill>
              <a:latin typeface="Arial" panose="020B0604020202020204" pitchFamily="34" charset="0"/>
              <a:cs typeface="Arial" panose="020B0604020202020204" pitchFamily="34" charset="0"/>
            </a:endParaRPr>
          </a:p>
        </p:txBody>
      </p:sp>
      <p:pic>
        <p:nvPicPr>
          <p:cNvPr id="12" name="Image 11" descr="Une image contenant personne, homme, chemise, grand&#10;&#10;Description générée automatiquement">
            <a:extLst>
              <a:ext uri="{FF2B5EF4-FFF2-40B4-BE49-F238E27FC236}">
                <a16:creationId xmlns:a16="http://schemas.microsoft.com/office/drawing/2014/main" id="{7CCE9380-72C7-4FBF-91E4-C12BB0E524C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80319" y="0"/>
            <a:ext cx="4363681" cy="5197505"/>
          </a:xfrm>
          <a:prstGeom prst="rect">
            <a:avLst/>
          </a:prstGeom>
        </p:spPr>
      </p:pic>
    </p:spTree>
    <p:extLst>
      <p:ext uri="{BB962C8B-B14F-4D97-AF65-F5344CB8AC3E}">
        <p14:creationId xmlns:p14="http://schemas.microsoft.com/office/powerpoint/2010/main" val="85081068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sur une ligne et contenu ">
    <p:spTree>
      <p:nvGrpSpPr>
        <p:cNvPr id="1" name=""/>
        <p:cNvGrpSpPr/>
        <p:nvPr/>
      </p:nvGrpSpPr>
      <p:grpSpPr>
        <a:xfrm>
          <a:off x="0" y="0"/>
          <a:ext cx="0" cy="0"/>
          <a:chOff x="0" y="0"/>
          <a:chExt cx="0" cy="0"/>
        </a:xfrm>
      </p:grpSpPr>
      <p:sp>
        <p:nvSpPr>
          <p:cNvPr id="2" name="Title 1"/>
          <p:cNvSpPr>
            <a:spLocks noGrp="1"/>
          </p:cNvSpPr>
          <p:nvPr>
            <p:ph type="title"/>
          </p:nvPr>
        </p:nvSpPr>
        <p:spPr>
          <a:xfrm>
            <a:off x="628649" y="537750"/>
            <a:ext cx="3816000" cy="475656"/>
          </a:xfrm>
          <a:prstGeom prst="rect">
            <a:avLst/>
          </a:prstGeom>
        </p:spPr>
        <p:txBody>
          <a:bodyPr anchor="b"/>
          <a:lstStyle>
            <a:lvl1pPr>
              <a:defRPr lang="en-US" sz="1800" u="none" cap="all" baseline="0" dirty="0">
                <a:solidFill>
                  <a:srgbClr val="878787"/>
                </a:solidFill>
                <a:latin typeface="Arial" panose="020B0604020202020204" pitchFamily="34" charset="0"/>
                <a:ea typeface="+mn-ea"/>
                <a:cs typeface="Arial" panose="020B0604020202020204" pitchFamily="34" charset="0"/>
              </a:defRPr>
            </a:lvl1pPr>
          </a:lstStyle>
          <a:p>
            <a:pPr lvl="0"/>
            <a:r>
              <a:rPr lang="fr-FR"/>
              <a:t>Modifiez le style du titre</a:t>
            </a:r>
            <a:endParaRPr lang="en-US" dirty="0"/>
          </a:p>
        </p:txBody>
      </p:sp>
      <p:sp>
        <p:nvSpPr>
          <p:cNvPr id="7" name="Content Placeholder 2">
            <a:extLst>
              <a:ext uri="{FF2B5EF4-FFF2-40B4-BE49-F238E27FC236}">
                <a16:creationId xmlns:a16="http://schemas.microsoft.com/office/drawing/2014/main" id="{4068648C-6BEF-4D87-B007-43CBE8215176}"/>
              </a:ext>
            </a:extLst>
          </p:cNvPr>
          <p:cNvSpPr>
            <a:spLocks noGrp="1"/>
          </p:cNvSpPr>
          <p:nvPr>
            <p:ph idx="1"/>
          </p:nvPr>
        </p:nvSpPr>
        <p:spPr>
          <a:xfrm>
            <a:off x="628649" y="1133341"/>
            <a:ext cx="3816000" cy="3593204"/>
          </a:xfrm>
          <a:prstGeom prst="rect">
            <a:avLst/>
          </a:prstGeom>
        </p:spPr>
        <p:txBody>
          <a:bodyPr/>
          <a:lstStyle>
            <a:lvl1pPr marL="0" indent="0">
              <a:lnSpc>
                <a:spcPct val="90000"/>
              </a:lnSpc>
              <a:buNone/>
              <a:defRPr sz="1100">
                <a:solidFill>
                  <a:srgbClr val="737373"/>
                </a:solidFill>
                <a:latin typeface="Arial" panose="020B0604020202020204" pitchFamily="34" charset="0"/>
                <a:cs typeface="Arial" panose="020B0604020202020204" pitchFamily="34" charset="0"/>
              </a:defRPr>
            </a:lvl1pPr>
            <a:lvl2pPr marL="171450" indent="-171450">
              <a:lnSpc>
                <a:spcPct val="90000"/>
              </a:lnSpc>
              <a:buClr>
                <a:srgbClr val="FF5E00"/>
              </a:buClr>
              <a:buFont typeface="Arial" panose="020B0604020202020204" pitchFamily="34" charset="0"/>
              <a:buChar char="•"/>
              <a:defRPr sz="1100">
                <a:solidFill>
                  <a:srgbClr val="737373"/>
                </a:solidFill>
                <a:latin typeface="Arial" panose="020B0604020202020204" pitchFamily="34" charset="0"/>
                <a:cs typeface="Arial" panose="020B0604020202020204" pitchFamily="34" charset="0"/>
              </a:defRPr>
            </a:lvl2pPr>
            <a:lvl3pPr marL="360363" indent="-182563">
              <a:lnSpc>
                <a:spcPct val="90000"/>
              </a:lnSpc>
              <a:spcBef>
                <a:spcPts val="100"/>
              </a:spcBef>
              <a:buClr>
                <a:srgbClr val="FF5E00"/>
              </a:buClr>
              <a:buFont typeface="Arial" panose="020B0604020202020204" pitchFamily="34" charset="0"/>
              <a:buChar char="-"/>
              <a:defRPr sz="1050">
                <a:solidFill>
                  <a:srgbClr val="737373"/>
                </a:solidFill>
                <a:latin typeface="Arial" panose="020B0604020202020204" pitchFamily="34" charset="0"/>
                <a:cs typeface="Arial" panose="020B0604020202020204" pitchFamily="34" charset="0"/>
              </a:defRPr>
            </a:lvl3pPr>
            <a:lvl4pPr marL="0" indent="0">
              <a:lnSpc>
                <a:spcPct val="90000"/>
              </a:lnSpc>
              <a:buNone/>
              <a:defRPr sz="1100" b="1">
                <a:solidFill>
                  <a:srgbClr val="737373"/>
                </a:solidFill>
                <a:latin typeface="Arial" panose="020B0604020202020204" pitchFamily="34" charset="0"/>
                <a:cs typeface="Arial" panose="020B0604020202020204" pitchFamily="34" charset="0"/>
              </a:defRPr>
            </a:lvl4pPr>
            <a:lvl5pPr marL="0" indent="0">
              <a:lnSpc>
                <a:spcPct val="90000"/>
              </a:lnSpc>
              <a:buNone/>
              <a:defRPr sz="1100">
                <a:solidFill>
                  <a:srgbClr val="737373"/>
                </a:solidFill>
                <a:latin typeface="Arial" panose="020B0604020202020204" pitchFamily="34" charset="0"/>
                <a:cs typeface="Arial" panose="020B0604020202020204" pitchFamily="34" charset="0"/>
              </a:defRPr>
            </a:lvl5pPr>
          </a:lstStyle>
          <a:p>
            <a:pPr lvl="0"/>
            <a:r>
              <a:rPr lang="fr-FR"/>
              <a:t>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405419033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sur une ligne et contenu + Photo">
    <p:spTree>
      <p:nvGrpSpPr>
        <p:cNvPr id="1" name=""/>
        <p:cNvGrpSpPr/>
        <p:nvPr/>
      </p:nvGrpSpPr>
      <p:grpSpPr>
        <a:xfrm>
          <a:off x="0" y="0"/>
          <a:ext cx="0" cy="0"/>
          <a:chOff x="0" y="0"/>
          <a:chExt cx="0" cy="0"/>
        </a:xfrm>
      </p:grpSpPr>
      <p:sp>
        <p:nvSpPr>
          <p:cNvPr id="2" name="Title 1"/>
          <p:cNvSpPr>
            <a:spLocks noGrp="1"/>
          </p:cNvSpPr>
          <p:nvPr>
            <p:ph type="title"/>
          </p:nvPr>
        </p:nvSpPr>
        <p:spPr>
          <a:xfrm>
            <a:off x="628650" y="552450"/>
            <a:ext cx="3816000" cy="483394"/>
          </a:xfrm>
          <a:prstGeom prst="rect">
            <a:avLst/>
          </a:prstGeom>
        </p:spPr>
        <p:txBody>
          <a:bodyPr anchor="b"/>
          <a:lstStyle>
            <a:lvl1pPr>
              <a:defRPr lang="en-US" sz="1800" u="none" cap="all" baseline="0" dirty="0">
                <a:solidFill>
                  <a:srgbClr val="878787"/>
                </a:solidFill>
                <a:latin typeface="Arial" panose="020B0604020202020204" pitchFamily="34" charset="0"/>
                <a:ea typeface="+mn-ea"/>
                <a:cs typeface="Arial" panose="020B0604020202020204" pitchFamily="34" charset="0"/>
              </a:defRPr>
            </a:lvl1pPr>
          </a:lstStyle>
          <a:p>
            <a:pPr lvl="0"/>
            <a:r>
              <a:rPr lang="fr-FR"/>
              <a:t>Modifiez le style du titre</a:t>
            </a:r>
            <a:endParaRPr lang="en-US" dirty="0"/>
          </a:p>
        </p:txBody>
      </p:sp>
      <p:sp>
        <p:nvSpPr>
          <p:cNvPr id="7" name="Content Placeholder 2">
            <a:extLst>
              <a:ext uri="{FF2B5EF4-FFF2-40B4-BE49-F238E27FC236}">
                <a16:creationId xmlns:a16="http://schemas.microsoft.com/office/drawing/2014/main" id="{4068648C-6BEF-4D87-B007-43CBE8215176}"/>
              </a:ext>
            </a:extLst>
          </p:cNvPr>
          <p:cNvSpPr>
            <a:spLocks noGrp="1"/>
          </p:cNvSpPr>
          <p:nvPr>
            <p:ph idx="1"/>
          </p:nvPr>
        </p:nvSpPr>
        <p:spPr>
          <a:xfrm>
            <a:off x="628650" y="1114425"/>
            <a:ext cx="3816000" cy="3644319"/>
          </a:xfrm>
          <a:prstGeom prst="rect">
            <a:avLst/>
          </a:prstGeom>
        </p:spPr>
        <p:txBody>
          <a:bodyPr/>
          <a:lstStyle>
            <a:lvl1pPr marL="0" indent="0">
              <a:lnSpc>
                <a:spcPct val="90000"/>
              </a:lnSpc>
              <a:buNone/>
              <a:defRPr sz="1100">
                <a:solidFill>
                  <a:srgbClr val="737373"/>
                </a:solidFill>
                <a:latin typeface="Arial" panose="020B0604020202020204" pitchFamily="34" charset="0"/>
                <a:cs typeface="Arial" panose="020B0604020202020204" pitchFamily="34" charset="0"/>
              </a:defRPr>
            </a:lvl1pPr>
            <a:lvl2pPr marL="171450" indent="-171450">
              <a:lnSpc>
                <a:spcPct val="90000"/>
              </a:lnSpc>
              <a:buClr>
                <a:srgbClr val="FF5E00"/>
              </a:buClr>
              <a:buFont typeface="Arial" panose="020B0604020202020204" pitchFamily="34" charset="0"/>
              <a:buChar char="•"/>
              <a:defRPr sz="1100">
                <a:solidFill>
                  <a:srgbClr val="737373"/>
                </a:solidFill>
                <a:latin typeface="Arial" panose="020B0604020202020204" pitchFamily="34" charset="0"/>
                <a:cs typeface="Arial" panose="020B0604020202020204" pitchFamily="34" charset="0"/>
              </a:defRPr>
            </a:lvl2pPr>
            <a:lvl3pPr marL="360363" indent="-182563">
              <a:lnSpc>
                <a:spcPct val="90000"/>
              </a:lnSpc>
              <a:spcBef>
                <a:spcPts val="100"/>
              </a:spcBef>
              <a:buClr>
                <a:srgbClr val="FF5E00"/>
              </a:buClr>
              <a:buFont typeface="Arial" panose="020B0604020202020204" pitchFamily="34" charset="0"/>
              <a:buChar char="-"/>
              <a:defRPr sz="1050">
                <a:solidFill>
                  <a:srgbClr val="737373"/>
                </a:solidFill>
                <a:latin typeface="Arial" panose="020B0604020202020204" pitchFamily="34" charset="0"/>
                <a:cs typeface="Arial" panose="020B0604020202020204" pitchFamily="34" charset="0"/>
              </a:defRPr>
            </a:lvl3pPr>
            <a:lvl4pPr marL="0" indent="0">
              <a:lnSpc>
                <a:spcPct val="90000"/>
              </a:lnSpc>
              <a:buNone/>
              <a:defRPr sz="1200" b="1">
                <a:solidFill>
                  <a:srgbClr val="737373"/>
                </a:solidFill>
              </a:defRPr>
            </a:lvl4pPr>
            <a:lvl5pPr marL="0" indent="0">
              <a:lnSpc>
                <a:spcPct val="90000"/>
              </a:lnSpc>
              <a:buNone/>
              <a:defRPr sz="1200">
                <a:solidFill>
                  <a:srgbClr val="737373"/>
                </a:solidFill>
              </a:defRPr>
            </a:lvl5pPr>
          </a:lstStyle>
          <a:p>
            <a:pPr lvl="0"/>
            <a:r>
              <a:rPr lang="fr-FR"/>
              <a:t>Modifier les styles du texte du masque</a:t>
            </a:r>
          </a:p>
          <a:p>
            <a:pPr lvl="1"/>
            <a:r>
              <a:rPr lang="fr-FR"/>
              <a:t>Deuxième niveau</a:t>
            </a:r>
          </a:p>
          <a:p>
            <a:pPr lvl="2"/>
            <a:r>
              <a:rPr lang="fr-FR"/>
              <a:t>Troisième niveau</a:t>
            </a:r>
          </a:p>
        </p:txBody>
      </p:sp>
      <p:sp>
        <p:nvSpPr>
          <p:cNvPr id="8" name="Espace réservé pour une image  7">
            <a:extLst>
              <a:ext uri="{FF2B5EF4-FFF2-40B4-BE49-F238E27FC236}">
                <a16:creationId xmlns:a16="http://schemas.microsoft.com/office/drawing/2014/main" id="{3B7998CF-BB9A-46E1-855D-D2BB2BC9BD4A}"/>
              </a:ext>
            </a:extLst>
          </p:cNvPr>
          <p:cNvSpPr>
            <a:spLocks noGrp="1"/>
          </p:cNvSpPr>
          <p:nvPr>
            <p:ph type="pic" sz="quarter" idx="13"/>
          </p:nvPr>
        </p:nvSpPr>
        <p:spPr>
          <a:xfrm>
            <a:off x="4568100" y="552450"/>
            <a:ext cx="3852000" cy="4206294"/>
          </a:xfrm>
          <a:prstGeom prst="rect">
            <a:avLst/>
          </a:prstGeom>
          <a:noFill/>
        </p:spPr>
        <p:txBody>
          <a:bodyPr anchor="ctr"/>
          <a:lstStyle>
            <a:lvl1pPr algn="ctr">
              <a:defRPr sz="1100" b="1">
                <a:latin typeface="Arial" panose="020B0604020202020204" pitchFamily="34" charset="0"/>
                <a:cs typeface="Arial" panose="020B0604020202020204" pitchFamily="34" charset="0"/>
              </a:defRPr>
            </a:lvl1pPr>
          </a:lstStyle>
          <a:p>
            <a:r>
              <a:rPr lang="fr-FR"/>
              <a:t>Cliquez sur l'icône pour ajouter une image</a:t>
            </a:r>
          </a:p>
        </p:txBody>
      </p:sp>
    </p:spTree>
    <p:extLst>
      <p:ext uri="{BB962C8B-B14F-4D97-AF65-F5344CB8AC3E}">
        <p14:creationId xmlns:p14="http://schemas.microsoft.com/office/powerpoint/2010/main" val="194634925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sur une ligne et contenu + Graphique">
    <p:spTree>
      <p:nvGrpSpPr>
        <p:cNvPr id="1" name=""/>
        <p:cNvGrpSpPr/>
        <p:nvPr/>
      </p:nvGrpSpPr>
      <p:grpSpPr>
        <a:xfrm>
          <a:off x="0" y="0"/>
          <a:ext cx="0" cy="0"/>
          <a:chOff x="0" y="0"/>
          <a:chExt cx="0" cy="0"/>
        </a:xfrm>
      </p:grpSpPr>
      <p:sp>
        <p:nvSpPr>
          <p:cNvPr id="9" name="Espace réservé du graphique 8">
            <a:extLst>
              <a:ext uri="{FF2B5EF4-FFF2-40B4-BE49-F238E27FC236}">
                <a16:creationId xmlns:a16="http://schemas.microsoft.com/office/drawing/2014/main" id="{995FB402-0AE2-4204-BDED-8B37FC1D023E}"/>
              </a:ext>
            </a:extLst>
          </p:cNvPr>
          <p:cNvSpPr>
            <a:spLocks noGrp="1"/>
          </p:cNvSpPr>
          <p:nvPr>
            <p:ph type="chart" sz="quarter" idx="14"/>
          </p:nvPr>
        </p:nvSpPr>
        <p:spPr>
          <a:xfrm>
            <a:off x="4568100" y="552449"/>
            <a:ext cx="3852000" cy="4212733"/>
          </a:xfrm>
          <a:prstGeom prst="rect">
            <a:avLst/>
          </a:prstGeom>
          <a:noFill/>
        </p:spPr>
        <p:txBody>
          <a:bodyPr anchor="ctr"/>
          <a:lstStyle>
            <a:lvl1pPr algn="ctr">
              <a:defRPr sz="1100" b="1">
                <a:latin typeface="Arial" panose="020B0604020202020204" pitchFamily="34" charset="0"/>
                <a:cs typeface="Arial" panose="020B0604020202020204" pitchFamily="34" charset="0"/>
              </a:defRPr>
            </a:lvl1pPr>
          </a:lstStyle>
          <a:p>
            <a:r>
              <a:rPr lang="fr-FR"/>
              <a:t>Cliquez sur l'icône pour ajouter un graphique</a:t>
            </a:r>
            <a:endParaRPr lang="fr-FR" dirty="0"/>
          </a:p>
        </p:txBody>
      </p:sp>
      <p:sp>
        <p:nvSpPr>
          <p:cNvPr id="2" name="Title 1"/>
          <p:cNvSpPr>
            <a:spLocks noGrp="1"/>
          </p:cNvSpPr>
          <p:nvPr>
            <p:ph type="title"/>
          </p:nvPr>
        </p:nvSpPr>
        <p:spPr>
          <a:xfrm>
            <a:off x="628650" y="552448"/>
            <a:ext cx="3816000" cy="419551"/>
          </a:xfrm>
          <a:prstGeom prst="rect">
            <a:avLst/>
          </a:prstGeom>
        </p:spPr>
        <p:txBody>
          <a:bodyPr anchor="b"/>
          <a:lstStyle>
            <a:lvl1pPr>
              <a:defRPr lang="en-US" sz="1800" u="none" cap="all" baseline="0" dirty="0">
                <a:solidFill>
                  <a:srgbClr val="878787"/>
                </a:solidFill>
                <a:latin typeface="Arial" panose="020B0604020202020204" pitchFamily="34" charset="0"/>
                <a:ea typeface="+mn-ea"/>
                <a:cs typeface="Arial" panose="020B0604020202020204" pitchFamily="34" charset="0"/>
              </a:defRPr>
            </a:lvl1pPr>
          </a:lstStyle>
          <a:p>
            <a:pPr lvl="0"/>
            <a:r>
              <a:rPr lang="fr-FR"/>
              <a:t>Modifiez le style du titre</a:t>
            </a:r>
            <a:endParaRPr lang="en-US" dirty="0"/>
          </a:p>
        </p:txBody>
      </p:sp>
      <p:sp>
        <p:nvSpPr>
          <p:cNvPr id="7" name="Content Placeholder 2">
            <a:extLst>
              <a:ext uri="{FF2B5EF4-FFF2-40B4-BE49-F238E27FC236}">
                <a16:creationId xmlns:a16="http://schemas.microsoft.com/office/drawing/2014/main" id="{4068648C-6BEF-4D87-B007-43CBE8215176}"/>
              </a:ext>
            </a:extLst>
          </p:cNvPr>
          <p:cNvSpPr>
            <a:spLocks noGrp="1"/>
          </p:cNvSpPr>
          <p:nvPr>
            <p:ph idx="1"/>
          </p:nvPr>
        </p:nvSpPr>
        <p:spPr>
          <a:xfrm>
            <a:off x="628650" y="1042987"/>
            <a:ext cx="3816000" cy="3722195"/>
          </a:xfrm>
          <a:prstGeom prst="rect">
            <a:avLst/>
          </a:prstGeom>
        </p:spPr>
        <p:txBody>
          <a:bodyPr/>
          <a:lstStyle>
            <a:lvl1pPr marL="0" indent="0">
              <a:lnSpc>
                <a:spcPct val="90000"/>
              </a:lnSpc>
              <a:buNone/>
              <a:defRPr sz="1100">
                <a:solidFill>
                  <a:srgbClr val="737373"/>
                </a:solidFill>
                <a:latin typeface="Arial" panose="020B0604020202020204" pitchFamily="34" charset="0"/>
                <a:cs typeface="Arial" panose="020B0604020202020204" pitchFamily="34" charset="0"/>
              </a:defRPr>
            </a:lvl1pPr>
            <a:lvl2pPr marL="171450" indent="-171450">
              <a:lnSpc>
                <a:spcPct val="90000"/>
              </a:lnSpc>
              <a:buClr>
                <a:srgbClr val="FF5E00"/>
              </a:buClr>
              <a:buFont typeface="Arial" panose="020B0604020202020204" pitchFamily="34" charset="0"/>
              <a:buChar char="•"/>
              <a:defRPr sz="1100">
                <a:solidFill>
                  <a:srgbClr val="737373"/>
                </a:solidFill>
                <a:latin typeface="Arial" panose="020B0604020202020204" pitchFamily="34" charset="0"/>
                <a:cs typeface="Arial" panose="020B0604020202020204" pitchFamily="34" charset="0"/>
              </a:defRPr>
            </a:lvl2pPr>
            <a:lvl3pPr marL="360363" indent="-182563">
              <a:lnSpc>
                <a:spcPct val="90000"/>
              </a:lnSpc>
              <a:spcBef>
                <a:spcPts val="100"/>
              </a:spcBef>
              <a:buClr>
                <a:srgbClr val="FF5E00"/>
              </a:buClr>
              <a:buFont typeface="Arial" panose="020B0604020202020204" pitchFamily="34" charset="0"/>
              <a:buChar char="-"/>
              <a:defRPr sz="1050">
                <a:solidFill>
                  <a:srgbClr val="737373"/>
                </a:solidFill>
                <a:latin typeface="Arial" panose="020B0604020202020204" pitchFamily="34" charset="0"/>
                <a:cs typeface="Arial" panose="020B0604020202020204" pitchFamily="34" charset="0"/>
              </a:defRPr>
            </a:lvl3pPr>
            <a:lvl4pPr marL="0" indent="0">
              <a:lnSpc>
                <a:spcPct val="90000"/>
              </a:lnSpc>
              <a:buNone/>
              <a:defRPr sz="1200" b="1">
                <a:solidFill>
                  <a:srgbClr val="737373"/>
                </a:solidFill>
              </a:defRPr>
            </a:lvl4pPr>
            <a:lvl5pPr marL="0" indent="0">
              <a:lnSpc>
                <a:spcPct val="90000"/>
              </a:lnSpc>
              <a:buNone/>
              <a:defRPr sz="1200">
                <a:solidFill>
                  <a:srgbClr val="737373"/>
                </a:solidFill>
              </a:defRPr>
            </a:lvl5pPr>
          </a:lstStyle>
          <a:p>
            <a:pPr lvl="0"/>
            <a:r>
              <a:rPr lang="fr-FR"/>
              <a:t>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45714659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re sur une ligne et contenu + Graphique">
    <p:spTree>
      <p:nvGrpSpPr>
        <p:cNvPr id="1" name=""/>
        <p:cNvGrpSpPr/>
        <p:nvPr/>
      </p:nvGrpSpPr>
      <p:grpSpPr>
        <a:xfrm>
          <a:off x="0" y="0"/>
          <a:ext cx="0" cy="0"/>
          <a:chOff x="0" y="0"/>
          <a:chExt cx="0" cy="0"/>
        </a:xfrm>
      </p:grpSpPr>
      <p:sp>
        <p:nvSpPr>
          <p:cNvPr id="9" name="Espace réservé du graphique 8">
            <a:extLst>
              <a:ext uri="{FF2B5EF4-FFF2-40B4-BE49-F238E27FC236}">
                <a16:creationId xmlns:a16="http://schemas.microsoft.com/office/drawing/2014/main" id="{995FB402-0AE2-4204-BDED-8B37FC1D023E}"/>
              </a:ext>
            </a:extLst>
          </p:cNvPr>
          <p:cNvSpPr>
            <a:spLocks noGrp="1"/>
          </p:cNvSpPr>
          <p:nvPr>
            <p:ph type="chart" sz="quarter" idx="14"/>
          </p:nvPr>
        </p:nvSpPr>
        <p:spPr>
          <a:xfrm>
            <a:off x="4568100" y="965915"/>
            <a:ext cx="3852000" cy="3580328"/>
          </a:xfrm>
          <a:prstGeom prst="rect">
            <a:avLst/>
          </a:prstGeom>
          <a:noFill/>
        </p:spPr>
        <p:txBody>
          <a:bodyPr anchor="ctr"/>
          <a:lstStyle>
            <a:lvl1pPr algn="ctr">
              <a:defRPr sz="1100" b="1">
                <a:latin typeface="Arial" panose="020B0604020202020204" pitchFamily="34" charset="0"/>
                <a:cs typeface="Arial" panose="020B0604020202020204" pitchFamily="34" charset="0"/>
              </a:defRPr>
            </a:lvl1pPr>
          </a:lstStyle>
          <a:p>
            <a:r>
              <a:rPr lang="fr-FR"/>
              <a:t>Cliquez sur l'icône pour ajouter un graphique</a:t>
            </a:r>
            <a:endParaRPr lang="fr-FR" dirty="0"/>
          </a:p>
        </p:txBody>
      </p:sp>
      <p:sp>
        <p:nvSpPr>
          <p:cNvPr id="2" name="Title 1"/>
          <p:cNvSpPr>
            <a:spLocks noGrp="1"/>
          </p:cNvSpPr>
          <p:nvPr>
            <p:ph type="title"/>
          </p:nvPr>
        </p:nvSpPr>
        <p:spPr>
          <a:xfrm>
            <a:off x="628650" y="404341"/>
            <a:ext cx="3816000" cy="419551"/>
          </a:xfrm>
          <a:prstGeom prst="rect">
            <a:avLst/>
          </a:prstGeom>
        </p:spPr>
        <p:txBody>
          <a:bodyPr anchor="b"/>
          <a:lstStyle>
            <a:lvl1pPr>
              <a:defRPr lang="en-US" sz="1800" u="none" cap="all" baseline="0" dirty="0">
                <a:solidFill>
                  <a:srgbClr val="878787"/>
                </a:solidFill>
                <a:latin typeface="Arial" panose="020B0604020202020204" pitchFamily="34" charset="0"/>
                <a:ea typeface="+mn-ea"/>
                <a:cs typeface="Arial" panose="020B0604020202020204" pitchFamily="34" charset="0"/>
              </a:defRPr>
            </a:lvl1pPr>
          </a:lstStyle>
          <a:p>
            <a:pPr lvl="0"/>
            <a:r>
              <a:rPr lang="fr-FR"/>
              <a:t>Modifiez le style du titre</a:t>
            </a:r>
            <a:endParaRPr lang="en-US" dirty="0"/>
          </a:p>
        </p:txBody>
      </p:sp>
      <p:sp>
        <p:nvSpPr>
          <p:cNvPr id="5" name="Espace réservé du graphique 8">
            <a:extLst>
              <a:ext uri="{FF2B5EF4-FFF2-40B4-BE49-F238E27FC236}">
                <a16:creationId xmlns:a16="http://schemas.microsoft.com/office/drawing/2014/main" id="{995FB402-0AE2-4204-BDED-8B37FC1D023E}"/>
              </a:ext>
            </a:extLst>
          </p:cNvPr>
          <p:cNvSpPr>
            <a:spLocks noGrp="1"/>
          </p:cNvSpPr>
          <p:nvPr>
            <p:ph type="chart" sz="quarter" idx="15"/>
          </p:nvPr>
        </p:nvSpPr>
        <p:spPr>
          <a:xfrm>
            <a:off x="628650" y="965915"/>
            <a:ext cx="3852000" cy="3580328"/>
          </a:xfrm>
          <a:prstGeom prst="rect">
            <a:avLst/>
          </a:prstGeom>
          <a:noFill/>
        </p:spPr>
        <p:txBody>
          <a:bodyPr anchor="ctr"/>
          <a:lstStyle>
            <a:lvl1pPr algn="ctr">
              <a:defRPr sz="1100" b="1">
                <a:latin typeface="Arial" panose="020B0604020202020204" pitchFamily="34" charset="0"/>
                <a:cs typeface="Arial" panose="020B0604020202020204" pitchFamily="34" charset="0"/>
              </a:defRPr>
            </a:lvl1pPr>
          </a:lstStyle>
          <a:p>
            <a:r>
              <a:rPr lang="fr-FR"/>
              <a:t>Cliquez sur l'icône pour ajouter un graphique</a:t>
            </a:r>
            <a:endParaRPr lang="fr-FR" dirty="0"/>
          </a:p>
        </p:txBody>
      </p:sp>
    </p:spTree>
    <p:extLst>
      <p:ext uri="{BB962C8B-B14F-4D97-AF65-F5344CB8AC3E}">
        <p14:creationId xmlns:p14="http://schemas.microsoft.com/office/powerpoint/2010/main" val="158824866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re sur une ligne et contenu + Graphique">
    <p:spTree>
      <p:nvGrpSpPr>
        <p:cNvPr id="1" name=""/>
        <p:cNvGrpSpPr/>
        <p:nvPr/>
      </p:nvGrpSpPr>
      <p:grpSpPr>
        <a:xfrm>
          <a:off x="0" y="0"/>
          <a:ext cx="0" cy="0"/>
          <a:chOff x="0" y="0"/>
          <a:chExt cx="0" cy="0"/>
        </a:xfrm>
      </p:grpSpPr>
      <p:sp>
        <p:nvSpPr>
          <p:cNvPr id="9" name="Espace réservé du graphique 8">
            <a:extLst>
              <a:ext uri="{FF2B5EF4-FFF2-40B4-BE49-F238E27FC236}">
                <a16:creationId xmlns:a16="http://schemas.microsoft.com/office/drawing/2014/main" id="{995FB402-0AE2-4204-BDED-8B37FC1D023E}"/>
              </a:ext>
            </a:extLst>
          </p:cNvPr>
          <p:cNvSpPr>
            <a:spLocks noGrp="1"/>
          </p:cNvSpPr>
          <p:nvPr>
            <p:ph type="chart" sz="quarter" idx="14"/>
          </p:nvPr>
        </p:nvSpPr>
        <p:spPr>
          <a:xfrm>
            <a:off x="3299531" y="965913"/>
            <a:ext cx="2507356" cy="3573891"/>
          </a:xfrm>
          <a:prstGeom prst="rect">
            <a:avLst/>
          </a:prstGeom>
          <a:noFill/>
        </p:spPr>
        <p:txBody>
          <a:bodyPr anchor="ctr"/>
          <a:lstStyle>
            <a:lvl1pPr algn="ctr">
              <a:defRPr sz="1100" b="1">
                <a:latin typeface="Arial" panose="020B0604020202020204" pitchFamily="34" charset="0"/>
                <a:cs typeface="Arial" panose="020B0604020202020204" pitchFamily="34" charset="0"/>
              </a:defRPr>
            </a:lvl1pPr>
          </a:lstStyle>
          <a:p>
            <a:r>
              <a:rPr lang="fr-FR"/>
              <a:t>Cliquez sur l'icône pour ajouter un graphique</a:t>
            </a:r>
            <a:endParaRPr lang="fr-FR" dirty="0"/>
          </a:p>
        </p:txBody>
      </p:sp>
      <p:sp>
        <p:nvSpPr>
          <p:cNvPr id="2" name="Title 1"/>
          <p:cNvSpPr>
            <a:spLocks noGrp="1"/>
          </p:cNvSpPr>
          <p:nvPr>
            <p:ph type="title"/>
          </p:nvPr>
        </p:nvSpPr>
        <p:spPr>
          <a:xfrm>
            <a:off x="628650" y="404341"/>
            <a:ext cx="3816000" cy="419551"/>
          </a:xfrm>
          <a:prstGeom prst="rect">
            <a:avLst/>
          </a:prstGeom>
        </p:spPr>
        <p:txBody>
          <a:bodyPr anchor="b"/>
          <a:lstStyle>
            <a:lvl1pPr>
              <a:defRPr lang="en-US" sz="1800" u="none" cap="all" baseline="0" dirty="0">
                <a:solidFill>
                  <a:srgbClr val="878787"/>
                </a:solidFill>
                <a:latin typeface="Arial" panose="020B0604020202020204" pitchFamily="34" charset="0"/>
                <a:ea typeface="+mn-ea"/>
                <a:cs typeface="Arial" panose="020B0604020202020204" pitchFamily="34" charset="0"/>
              </a:defRPr>
            </a:lvl1pPr>
          </a:lstStyle>
          <a:p>
            <a:pPr lvl="0"/>
            <a:r>
              <a:rPr lang="fr-FR"/>
              <a:t>Modifiez le style du titre</a:t>
            </a:r>
            <a:endParaRPr lang="en-US" dirty="0"/>
          </a:p>
        </p:txBody>
      </p:sp>
      <p:sp>
        <p:nvSpPr>
          <p:cNvPr id="5" name="Espace réservé du graphique 8">
            <a:extLst>
              <a:ext uri="{FF2B5EF4-FFF2-40B4-BE49-F238E27FC236}">
                <a16:creationId xmlns:a16="http://schemas.microsoft.com/office/drawing/2014/main" id="{995FB402-0AE2-4204-BDED-8B37FC1D023E}"/>
              </a:ext>
            </a:extLst>
          </p:cNvPr>
          <p:cNvSpPr>
            <a:spLocks noGrp="1"/>
          </p:cNvSpPr>
          <p:nvPr>
            <p:ph type="chart" sz="quarter" idx="15"/>
          </p:nvPr>
        </p:nvSpPr>
        <p:spPr>
          <a:xfrm>
            <a:off x="628650" y="965914"/>
            <a:ext cx="2507356" cy="3573891"/>
          </a:xfrm>
          <a:prstGeom prst="rect">
            <a:avLst/>
          </a:prstGeom>
          <a:noFill/>
        </p:spPr>
        <p:txBody>
          <a:bodyPr anchor="ctr"/>
          <a:lstStyle>
            <a:lvl1pPr algn="ctr">
              <a:defRPr sz="1100" b="1">
                <a:latin typeface="Arial" panose="020B0604020202020204" pitchFamily="34" charset="0"/>
                <a:cs typeface="Arial" panose="020B0604020202020204" pitchFamily="34" charset="0"/>
              </a:defRPr>
            </a:lvl1pPr>
          </a:lstStyle>
          <a:p>
            <a:r>
              <a:rPr lang="fr-FR"/>
              <a:t>Cliquez sur l'icône pour ajouter un graphique</a:t>
            </a:r>
            <a:endParaRPr lang="fr-FR" dirty="0"/>
          </a:p>
        </p:txBody>
      </p:sp>
      <p:sp>
        <p:nvSpPr>
          <p:cNvPr id="6" name="Espace réservé du graphique 8">
            <a:extLst>
              <a:ext uri="{FF2B5EF4-FFF2-40B4-BE49-F238E27FC236}">
                <a16:creationId xmlns:a16="http://schemas.microsoft.com/office/drawing/2014/main" id="{995FB402-0AE2-4204-BDED-8B37FC1D023E}"/>
              </a:ext>
            </a:extLst>
          </p:cNvPr>
          <p:cNvSpPr>
            <a:spLocks noGrp="1"/>
          </p:cNvSpPr>
          <p:nvPr>
            <p:ph type="chart" sz="quarter" idx="16"/>
          </p:nvPr>
        </p:nvSpPr>
        <p:spPr>
          <a:xfrm>
            <a:off x="5970412" y="965912"/>
            <a:ext cx="2507356" cy="3573891"/>
          </a:xfrm>
          <a:prstGeom prst="rect">
            <a:avLst/>
          </a:prstGeom>
          <a:noFill/>
        </p:spPr>
        <p:txBody>
          <a:bodyPr anchor="ctr"/>
          <a:lstStyle>
            <a:lvl1pPr algn="ctr">
              <a:defRPr sz="1100" b="1">
                <a:latin typeface="Arial" panose="020B0604020202020204" pitchFamily="34" charset="0"/>
                <a:cs typeface="Arial" panose="020B0604020202020204" pitchFamily="34" charset="0"/>
              </a:defRPr>
            </a:lvl1pPr>
          </a:lstStyle>
          <a:p>
            <a:r>
              <a:rPr lang="fr-FR"/>
              <a:t>Cliquez sur l'icône pour ajouter un graphique</a:t>
            </a:r>
            <a:endParaRPr lang="fr-FR" dirty="0"/>
          </a:p>
        </p:txBody>
      </p:sp>
    </p:spTree>
    <p:extLst>
      <p:ext uri="{BB962C8B-B14F-4D97-AF65-F5344CB8AC3E}">
        <p14:creationId xmlns:p14="http://schemas.microsoft.com/office/powerpoint/2010/main" val="325642857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re et contenu centrés">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187"/>
            <a:ext cx="7200000" cy="720000"/>
          </a:xfrm>
          <a:prstGeom prst="rect">
            <a:avLst/>
          </a:prstGeom>
        </p:spPr>
        <p:txBody>
          <a:bodyPr anchor="b"/>
          <a:lstStyle>
            <a:lvl1pPr>
              <a:defRPr lang="en-US" sz="2400" u="none" cap="all" baseline="0" dirty="0">
                <a:solidFill>
                  <a:srgbClr val="878787"/>
                </a:solidFill>
                <a:latin typeface="Arial" panose="020B0604020202020204" pitchFamily="34" charset="0"/>
                <a:ea typeface="+mn-ea"/>
                <a:cs typeface="Arial" panose="020B0604020202020204" pitchFamily="34" charset="0"/>
              </a:defRPr>
            </a:lvl1pPr>
          </a:lstStyle>
          <a:p>
            <a:pPr lvl="0"/>
            <a:r>
              <a:rPr lang="fr-FR"/>
              <a:t>Modifiez le style du titre</a:t>
            </a:r>
            <a:endParaRPr lang="en-US" dirty="0"/>
          </a:p>
        </p:txBody>
      </p:sp>
      <p:sp>
        <p:nvSpPr>
          <p:cNvPr id="3" name="Content Placeholder 2"/>
          <p:cNvSpPr>
            <a:spLocks noGrp="1"/>
          </p:cNvSpPr>
          <p:nvPr>
            <p:ph idx="1"/>
          </p:nvPr>
        </p:nvSpPr>
        <p:spPr>
          <a:xfrm>
            <a:off x="628650" y="2379188"/>
            <a:ext cx="7209527" cy="1273650"/>
          </a:xfrm>
          <a:prstGeom prst="rect">
            <a:avLst/>
          </a:prstGeom>
        </p:spPr>
        <p:txBody>
          <a:bodyPr/>
          <a:lstStyle>
            <a:lvl1pPr marL="0" indent="0">
              <a:lnSpc>
                <a:spcPct val="100000"/>
              </a:lnSpc>
              <a:buNone/>
              <a:defRPr sz="1100">
                <a:solidFill>
                  <a:srgbClr val="737373"/>
                </a:solidFill>
                <a:latin typeface="Arial" panose="020B0604020202020204" pitchFamily="34" charset="0"/>
                <a:cs typeface="Arial" panose="020B0604020202020204" pitchFamily="34" charset="0"/>
              </a:defRPr>
            </a:lvl1pPr>
            <a:lvl2pPr marL="0" indent="0">
              <a:lnSpc>
                <a:spcPct val="100000"/>
              </a:lnSpc>
              <a:buNone/>
              <a:defRPr sz="1100">
                <a:solidFill>
                  <a:srgbClr val="737373"/>
                </a:solidFill>
                <a:latin typeface="Arial" panose="020B0604020202020204" pitchFamily="34" charset="0"/>
                <a:cs typeface="Arial" panose="020B0604020202020204" pitchFamily="34" charset="0"/>
              </a:defRPr>
            </a:lvl2pPr>
            <a:lvl3pPr marL="0" indent="0">
              <a:lnSpc>
                <a:spcPct val="100000"/>
              </a:lnSpc>
              <a:buNone/>
              <a:defRPr sz="1100">
                <a:solidFill>
                  <a:srgbClr val="737373"/>
                </a:solidFill>
                <a:latin typeface="Arial" panose="020B0604020202020204" pitchFamily="34" charset="0"/>
                <a:cs typeface="Arial" panose="020B0604020202020204" pitchFamily="34" charset="0"/>
              </a:defRPr>
            </a:lvl3pPr>
            <a:lvl4pPr marL="0" indent="0">
              <a:lnSpc>
                <a:spcPct val="100000"/>
              </a:lnSpc>
              <a:buNone/>
              <a:defRPr sz="1100">
                <a:solidFill>
                  <a:srgbClr val="737373"/>
                </a:solidFill>
                <a:latin typeface="Arial" panose="020B0604020202020204" pitchFamily="34" charset="0"/>
                <a:cs typeface="Arial" panose="020B0604020202020204" pitchFamily="34" charset="0"/>
              </a:defRPr>
            </a:lvl4pPr>
            <a:lvl5pPr marL="0" indent="0">
              <a:lnSpc>
                <a:spcPct val="100000"/>
              </a:lnSpc>
              <a:buNone/>
              <a:defRPr sz="1100">
                <a:solidFill>
                  <a:srgbClr val="737373"/>
                </a:solidFill>
                <a:latin typeface="Arial" panose="020B0604020202020204" pitchFamily="34" charset="0"/>
                <a:cs typeface="Arial" panose="020B0604020202020204" pitchFamily="34" charset="0"/>
              </a:defRPr>
            </a:lvl5pPr>
          </a:lstStyle>
          <a:p>
            <a:pPr lvl="0"/>
            <a:r>
              <a:rPr lang="fr-FR"/>
              <a:t>Modifier les styles du texte du masque</a:t>
            </a:r>
          </a:p>
        </p:txBody>
      </p:sp>
    </p:spTree>
    <p:extLst>
      <p:ext uri="{BB962C8B-B14F-4D97-AF65-F5344CB8AC3E}">
        <p14:creationId xmlns:p14="http://schemas.microsoft.com/office/powerpoint/2010/main" val="365116422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et contenu centrés + Photo">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187"/>
            <a:ext cx="3816000" cy="655388"/>
          </a:xfrm>
          <a:prstGeom prst="rect">
            <a:avLst/>
          </a:prstGeom>
        </p:spPr>
        <p:txBody>
          <a:bodyPr anchor="b"/>
          <a:lstStyle>
            <a:lvl1pPr>
              <a:defRPr lang="en-US" sz="2000" u="none" cap="all" baseline="0" dirty="0">
                <a:solidFill>
                  <a:srgbClr val="878787"/>
                </a:solidFill>
                <a:latin typeface="Arial" panose="020B0604020202020204" pitchFamily="34" charset="0"/>
                <a:ea typeface="+mn-ea"/>
                <a:cs typeface="Arial" panose="020B0604020202020204" pitchFamily="34" charset="0"/>
              </a:defRPr>
            </a:lvl1pPr>
          </a:lstStyle>
          <a:p>
            <a:pPr lvl="0"/>
            <a:r>
              <a:rPr lang="fr-FR"/>
              <a:t>Modifiez le style du titre</a:t>
            </a:r>
            <a:endParaRPr lang="en-US" dirty="0"/>
          </a:p>
        </p:txBody>
      </p:sp>
      <p:sp>
        <p:nvSpPr>
          <p:cNvPr id="3" name="Content Placeholder 2"/>
          <p:cNvSpPr>
            <a:spLocks noGrp="1"/>
          </p:cNvSpPr>
          <p:nvPr>
            <p:ph idx="1"/>
          </p:nvPr>
        </p:nvSpPr>
        <p:spPr>
          <a:xfrm>
            <a:off x="628650" y="2379188"/>
            <a:ext cx="3816000" cy="1273650"/>
          </a:xfrm>
          <a:prstGeom prst="rect">
            <a:avLst/>
          </a:prstGeom>
        </p:spPr>
        <p:txBody>
          <a:bodyPr/>
          <a:lstStyle>
            <a:lvl1pPr marL="0" indent="0">
              <a:lnSpc>
                <a:spcPct val="100000"/>
              </a:lnSpc>
              <a:buNone/>
              <a:defRPr sz="1100">
                <a:solidFill>
                  <a:srgbClr val="737373"/>
                </a:solidFill>
                <a:latin typeface="Arial" panose="020B0604020202020204" pitchFamily="34" charset="0"/>
                <a:cs typeface="Arial" panose="020B0604020202020204" pitchFamily="34" charset="0"/>
              </a:defRPr>
            </a:lvl1pPr>
            <a:lvl2pPr marL="0" indent="0">
              <a:lnSpc>
                <a:spcPct val="100000"/>
              </a:lnSpc>
              <a:buNone/>
              <a:defRPr sz="1100">
                <a:solidFill>
                  <a:srgbClr val="737373"/>
                </a:solidFill>
                <a:latin typeface="Arial" panose="020B0604020202020204" pitchFamily="34" charset="0"/>
                <a:cs typeface="Arial" panose="020B0604020202020204" pitchFamily="34" charset="0"/>
              </a:defRPr>
            </a:lvl2pPr>
            <a:lvl3pPr marL="0" indent="0">
              <a:lnSpc>
                <a:spcPct val="100000"/>
              </a:lnSpc>
              <a:buNone/>
              <a:defRPr sz="1100">
                <a:solidFill>
                  <a:srgbClr val="737373"/>
                </a:solidFill>
                <a:latin typeface="Arial" panose="020B0604020202020204" pitchFamily="34" charset="0"/>
                <a:cs typeface="Arial" panose="020B0604020202020204" pitchFamily="34" charset="0"/>
              </a:defRPr>
            </a:lvl3pPr>
            <a:lvl4pPr marL="0" indent="0">
              <a:lnSpc>
                <a:spcPct val="100000"/>
              </a:lnSpc>
              <a:buNone/>
              <a:defRPr sz="1100">
                <a:solidFill>
                  <a:srgbClr val="737373"/>
                </a:solidFill>
                <a:latin typeface="Arial" panose="020B0604020202020204" pitchFamily="34" charset="0"/>
                <a:cs typeface="Arial" panose="020B0604020202020204" pitchFamily="34" charset="0"/>
              </a:defRPr>
            </a:lvl4pPr>
            <a:lvl5pPr marL="0" indent="0">
              <a:lnSpc>
                <a:spcPct val="100000"/>
              </a:lnSpc>
              <a:buNone/>
              <a:defRPr sz="1100">
                <a:solidFill>
                  <a:srgbClr val="737373"/>
                </a:solidFill>
                <a:latin typeface="Arial" panose="020B0604020202020204" pitchFamily="34" charset="0"/>
                <a:cs typeface="Arial" panose="020B0604020202020204" pitchFamily="34"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Espace réservé pour une image  7">
            <a:extLst>
              <a:ext uri="{FF2B5EF4-FFF2-40B4-BE49-F238E27FC236}">
                <a16:creationId xmlns:a16="http://schemas.microsoft.com/office/drawing/2014/main" id="{DC3607CC-26E3-428A-9991-8FF5D167BFC3}"/>
              </a:ext>
            </a:extLst>
          </p:cNvPr>
          <p:cNvSpPr>
            <a:spLocks noGrp="1"/>
          </p:cNvSpPr>
          <p:nvPr>
            <p:ph type="pic" sz="quarter" idx="13"/>
          </p:nvPr>
        </p:nvSpPr>
        <p:spPr>
          <a:xfrm>
            <a:off x="4568100" y="552450"/>
            <a:ext cx="3852000" cy="3708000"/>
          </a:xfrm>
          <a:prstGeom prst="rect">
            <a:avLst/>
          </a:prstGeom>
          <a:noFill/>
        </p:spPr>
        <p:txBody>
          <a:bodyPr anchor="ctr"/>
          <a:lstStyle>
            <a:lvl1pPr algn="ctr">
              <a:defRPr sz="1200" b="1">
                <a:latin typeface="Arial" panose="020B0604020202020204" pitchFamily="34" charset="0"/>
                <a:cs typeface="Arial" panose="020B0604020202020204" pitchFamily="34" charset="0"/>
              </a:defRPr>
            </a:lvl1pPr>
          </a:lstStyle>
          <a:p>
            <a:r>
              <a:rPr lang="fr-FR"/>
              <a:t>Cliquez sur l'icône pour ajouter une image</a:t>
            </a:r>
          </a:p>
        </p:txBody>
      </p:sp>
    </p:spTree>
    <p:extLst>
      <p:ext uri="{BB962C8B-B14F-4D97-AF65-F5344CB8AC3E}">
        <p14:creationId xmlns:p14="http://schemas.microsoft.com/office/powerpoint/2010/main" val="219648700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centrés + Graphique">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187"/>
            <a:ext cx="3816000" cy="655388"/>
          </a:xfrm>
          <a:prstGeom prst="rect">
            <a:avLst/>
          </a:prstGeom>
        </p:spPr>
        <p:txBody>
          <a:bodyPr anchor="b"/>
          <a:lstStyle>
            <a:lvl1pPr>
              <a:defRPr lang="en-US" sz="2000" u="none" cap="all" baseline="0" dirty="0">
                <a:solidFill>
                  <a:srgbClr val="878787"/>
                </a:solidFill>
                <a:latin typeface="Arial" panose="020B0604020202020204" pitchFamily="34" charset="0"/>
                <a:ea typeface="+mn-ea"/>
                <a:cs typeface="Arial" panose="020B0604020202020204" pitchFamily="34" charset="0"/>
              </a:defRPr>
            </a:lvl1pPr>
          </a:lstStyle>
          <a:p>
            <a:pPr lvl="0"/>
            <a:r>
              <a:rPr lang="fr-FR"/>
              <a:t>Modifiez le style du titre</a:t>
            </a:r>
            <a:endParaRPr lang="en-US" dirty="0"/>
          </a:p>
        </p:txBody>
      </p:sp>
      <p:sp>
        <p:nvSpPr>
          <p:cNvPr id="3" name="Content Placeholder 2"/>
          <p:cNvSpPr>
            <a:spLocks noGrp="1"/>
          </p:cNvSpPr>
          <p:nvPr>
            <p:ph idx="1"/>
          </p:nvPr>
        </p:nvSpPr>
        <p:spPr>
          <a:xfrm>
            <a:off x="628650" y="2379188"/>
            <a:ext cx="3816000" cy="1273650"/>
          </a:xfrm>
          <a:prstGeom prst="rect">
            <a:avLst/>
          </a:prstGeom>
        </p:spPr>
        <p:txBody>
          <a:bodyPr/>
          <a:lstStyle>
            <a:lvl1pPr marL="0" indent="0">
              <a:lnSpc>
                <a:spcPct val="100000"/>
              </a:lnSpc>
              <a:buNone/>
              <a:defRPr sz="1100">
                <a:solidFill>
                  <a:srgbClr val="737373"/>
                </a:solidFill>
                <a:latin typeface="Arial" panose="020B0604020202020204" pitchFamily="34" charset="0"/>
                <a:cs typeface="Arial" panose="020B0604020202020204" pitchFamily="34" charset="0"/>
              </a:defRPr>
            </a:lvl1pPr>
            <a:lvl2pPr marL="0" indent="0">
              <a:lnSpc>
                <a:spcPct val="100000"/>
              </a:lnSpc>
              <a:buNone/>
              <a:defRPr sz="1100">
                <a:solidFill>
                  <a:srgbClr val="737373"/>
                </a:solidFill>
                <a:latin typeface="Arial" panose="020B0604020202020204" pitchFamily="34" charset="0"/>
                <a:cs typeface="Arial" panose="020B0604020202020204" pitchFamily="34" charset="0"/>
              </a:defRPr>
            </a:lvl2pPr>
            <a:lvl3pPr marL="0" indent="0">
              <a:lnSpc>
                <a:spcPct val="100000"/>
              </a:lnSpc>
              <a:buNone/>
              <a:defRPr sz="1100">
                <a:solidFill>
                  <a:srgbClr val="737373"/>
                </a:solidFill>
                <a:latin typeface="Arial" panose="020B0604020202020204" pitchFamily="34" charset="0"/>
                <a:cs typeface="Arial" panose="020B0604020202020204" pitchFamily="34" charset="0"/>
              </a:defRPr>
            </a:lvl3pPr>
            <a:lvl4pPr marL="0" indent="0">
              <a:lnSpc>
                <a:spcPct val="100000"/>
              </a:lnSpc>
              <a:buNone/>
              <a:defRPr sz="1100">
                <a:solidFill>
                  <a:srgbClr val="737373"/>
                </a:solidFill>
                <a:latin typeface="Arial" panose="020B0604020202020204" pitchFamily="34" charset="0"/>
                <a:cs typeface="Arial" panose="020B0604020202020204" pitchFamily="34" charset="0"/>
              </a:defRPr>
            </a:lvl4pPr>
            <a:lvl5pPr marL="0" indent="0">
              <a:lnSpc>
                <a:spcPct val="100000"/>
              </a:lnSpc>
              <a:buNone/>
              <a:defRPr sz="1100">
                <a:solidFill>
                  <a:srgbClr val="737373"/>
                </a:solidFill>
                <a:latin typeface="Arial" panose="020B0604020202020204" pitchFamily="34" charset="0"/>
                <a:cs typeface="Arial" panose="020B0604020202020204" pitchFamily="34"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Espace réservé du graphique 8">
            <a:extLst>
              <a:ext uri="{FF2B5EF4-FFF2-40B4-BE49-F238E27FC236}">
                <a16:creationId xmlns:a16="http://schemas.microsoft.com/office/drawing/2014/main" id="{D1DCF4FE-8C32-44DF-A6CA-2B742EFDC224}"/>
              </a:ext>
            </a:extLst>
          </p:cNvPr>
          <p:cNvSpPr>
            <a:spLocks noGrp="1"/>
          </p:cNvSpPr>
          <p:nvPr>
            <p:ph type="chart" sz="quarter" idx="14"/>
          </p:nvPr>
        </p:nvSpPr>
        <p:spPr>
          <a:xfrm>
            <a:off x="4568100" y="552450"/>
            <a:ext cx="3852000" cy="3708400"/>
          </a:xfrm>
          <a:prstGeom prst="rect">
            <a:avLst/>
          </a:prstGeom>
          <a:noFill/>
        </p:spPr>
        <p:txBody>
          <a:bodyPr anchor="ctr"/>
          <a:lstStyle>
            <a:lvl1pPr algn="ctr">
              <a:defRPr sz="1200" b="1">
                <a:latin typeface="Arial" panose="020B0604020202020204" pitchFamily="34" charset="0"/>
                <a:cs typeface="Arial" panose="020B0604020202020204" pitchFamily="34" charset="0"/>
              </a:defRPr>
            </a:lvl1pPr>
          </a:lstStyle>
          <a:p>
            <a:r>
              <a:rPr lang="fr-FR"/>
              <a:t>Cliquez sur l'icône pour ajouter un graphique</a:t>
            </a:r>
            <a:endParaRPr lang="fr-FR" dirty="0"/>
          </a:p>
        </p:txBody>
      </p:sp>
    </p:spTree>
    <p:extLst>
      <p:ext uri="{BB962C8B-B14F-4D97-AF65-F5344CB8AC3E}">
        <p14:creationId xmlns:p14="http://schemas.microsoft.com/office/powerpoint/2010/main" val="230104773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391109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LUSION">
    <p:spTree>
      <p:nvGrpSpPr>
        <p:cNvPr id="1" name=""/>
        <p:cNvGrpSpPr/>
        <p:nvPr/>
      </p:nvGrpSpPr>
      <p:grpSpPr>
        <a:xfrm>
          <a:off x="0" y="0"/>
          <a:ext cx="0" cy="0"/>
          <a:chOff x="0" y="0"/>
          <a:chExt cx="0" cy="0"/>
        </a:xfrm>
      </p:grpSpPr>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09283" y="330898"/>
            <a:ext cx="2139696" cy="3995928"/>
          </a:xfrm>
          <a:prstGeom prst="rect">
            <a:avLst/>
          </a:prstGeom>
        </p:spPr>
      </p:pic>
      <p:sp>
        <p:nvSpPr>
          <p:cNvPr id="4" name="ZoneTexte 3"/>
          <p:cNvSpPr txBox="1"/>
          <p:nvPr userDrawn="1"/>
        </p:nvSpPr>
        <p:spPr>
          <a:xfrm>
            <a:off x="1735932" y="1971674"/>
            <a:ext cx="2321718" cy="1107996"/>
          </a:xfrm>
          <a:prstGeom prst="rect">
            <a:avLst/>
          </a:prstGeom>
          <a:noFill/>
        </p:spPr>
        <p:txBody>
          <a:bodyPr wrap="square" rtlCol="0">
            <a:spAutoFit/>
          </a:bodyPr>
          <a:lstStyle/>
          <a:p>
            <a:r>
              <a:rPr lang="fr-FR" sz="6600" b="1" dirty="0">
                <a:solidFill>
                  <a:srgbClr val="EA560D"/>
                </a:solidFill>
                <a:latin typeface="Arial Black" panose="020B0A04020102020204" pitchFamily="34" charset="0"/>
                <a:cs typeface="Arial" panose="020B0604020202020204" pitchFamily="34" charset="0"/>
              </a:rPr>
              <a:t>MER</a:t>
            </a:r>
          </a:p>
        </p:txBody>
      </p:sp>
      <p:sp>
        <p:nvSpPr>
          <p:cNvPr id="5" name="ZoneTexte 4"/>
          <p:cNvSpPr txBox="1"/>
          <p:nvPr userDrawn="1"/>
        </p:nvSpPr>
        <p:spPr>
          <a:xfrm>
            <a:off x="5284794" y="1971674"/>
            <a:ext cx="528370" cy="1107996"/>
          </a:xfrm>
          <a:prstGeom prst="rect">
            <a:avLst/>
          </a:prstGeom>
          <a:noFill/>
        </p:spPr>
        <p:txBody>
          <a:bodyPr wrap="square" rtlCol="0">
            <a:spAutoFit/>
          </a:bodyPr>
          <a:lstStyle/>
          <a:p>
            <a:r>
              <a:rPr lang="fr-FR" sz="6600" b="1" dirty="0">
                <a:solidFill>
                  <a:srgbClr val="EA560D"/>
                </a:solidFill>
                <a:latin typeface="Arial Black" panose="020B0A04020102020204" pitchFamily="34" charset="0"/>
                <a:cs typeface="Arial" panose="020B0604020202020204" pitchFamily="34" charset="0"/>
              </a:rPr>
              <a:t>I</a:t>
            </a:r>
          </a:p>
        </p:txBody>
      </p:sp>
      <p:sp>
        <p:nvSpPr>
          <p:cNvPr id="6" name="Ellipse 5"/>
          <p:cNvSpPr>
            <a:spLocks noChangeAspect="1"/>
          </p:cNvSpPr>
          <p:nvPr userDrawn="1"/>
        </p:nvSpPr>
        <p:spPr>
          <a:xfrm>
            <a:off x="5430182" y="1867165"/>
            <a:ext cx="209017" cy="209017"/>
          </a:xfrm>
          <a:prstGeom prst="ellipse">
            <a:avLst/>
          </a:prstGeom>
          <a:solidFill>
            <a:srgbClr val="EA560D"/>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8902462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apositive de titre">
    <p:spTree>
      <p:nvGrpSpPr>
        <p:cNvPr id="1" name=""/>
        <p:cNvGrpSpPr/>
        <p:nvPr/>
      </p:nvGrpSpPr>
      <p:grpSpPr>
        <a:xfrm>
          <a:off x="0" y="0"/>
          <a:ext cx="0" cy="0"/>
          <a:chOff x="0" y="0"/>
          <a:chExt cx="0" cy="0"/>
        </a:xfrm>
      </p:grpSpPr>
      <p:pic>
        <p:nvPicPr>
          <p:cNvPr id="8" name="Imag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557016" y="325320"/>
            <a:ext cx="2018759" cy="1319142"/>
          </a:xfrm>
          <a:prstGeom prst="rect">
            <a:avLst/>
          </a:prstGeom>
        </p:spPr>
      </p:pic>
      <p:pic>
        <p:nvPicPr>
          <p:cNvPr id="6" name="Image 5">
            <a:extLst>
              <a:ext uri="{FF2B5EF4-FFF2-40B4-BE49-F238E27FC236}">
                <a16:creationId xmlns:a16="http://schemas.microsoft.com/office/drawing/2014/main" id="{8D597C90-3211-4832-AF76-1EE2F6BFB639}"/>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4836963" y="0"/>
            <a:ext cx="4307037" cy="5143500"/>
          </a:xfrm>
          <a:prstGeom prst="rect">
            <a:avLst/>
          </a:prstGeom>
        </p:spPr>
      </p:pic>
      <p:sp>
        <p:nvSpPr>
          <p:cNvPr id="7" name="Espace réservé du texte 2"/>
          <p:cNvSpPr>
            <a:spLocks noGrp="1"/>
          </p:cNvSpPr>
          <p:nvPr>
            <p:ph type="body" sz="quarter" idx="10"/>
          </p:nvPr>
        </p:nvSpPr>
        <p:spPr>
          <a:xfrm>
            <a:off x="373063" y="2254250"/>
            <a:ext cx="4031512" cy="1216606"/>
          </a:xfrm>
          <a:prstGeom prst="rect">
            <a:avLst/>
          </a:prstGeom>
        </p:spPr>
        <p:txBody>
          <a:bodyPr/>
          <a:lstStyle>
            <a:lvl1pPr>
              <a:defRPr lang="fr-FR" sz="2000" b="1" u="none" kern="1200" cap="all" baseline="0" dirty="0" smtClean="0">
                <a:solidFill>
                  <a:srgbClr val="878787"/>
                </a:solidFill>
                <a:latin typeface="Arial" panose="020B0604020202020204" pitchFamily="34" charset="0"/>
                <a:ea typeface="+mn-ea"/>
                <a:cs typeface="Arial" panose="020B0604020202020204" pitchFamily="34" charset="0"/>
              </a:defRPr>
            </a:lvl1pPr>
            <a:lvl2pPr>
              <a:defRPr lang="fr-FR" sz="2000" b="1" u="none" kern="1200" cap="all" baseline="0" dirty="0" smtClean="0">
                <a:solidFill>
                  <a:srgbClr val="878787"/>
                </a:solidFill>
                <a:latin typeface="Arial" panose="020B0604020202020204" pitchFamily="34" charset="0"/>
                <a:ea typeface="+mn-ea"/>
                <a:cs typeface="Arial" panose="020B0604020202020204" pitchFamily="34" charset="0"/>
              </a:defRPr>
            </a:lvl2pPr>
            <a:lvl3pPr>
              <a:defRPr lang="fr-FR" sz="2000" b="1" u="none" kern="1200" cap="all" baseline="0" dirty="0" smtClean="0">
                <a:solidFill>
                  <a:srgbClr val="878787"/>
                </a:solidFill>
                <a:latin typeface="Arial" panose="020B0604020202020204" pitchFamily="34" charset="0"/>
                <a:ea typeface="+mn-ea"/>
                <a:cs typeface="Arial" panose="020B0604020202020204" pitchFamily="34" charset="0"/>
              </a:defRPr>
            </a:lvl3pPr>
            <a:lvl4pPr>
              <a:defRPr lang="fr-FR" sz="2000" b="1" u="none" kern="1200" cap="all" baseline="0" dirty="0" smtClean="0">
                <a:solidFill>
                  <a:srgbClr val="878787"/>
                </a:solidFill>
                <a:latin typeface="Arial" panose="020B0604020202020204" pitchFamily="34" charset="0"/>
                <a:ea typeface="+mn-ea"/>
                <a:cs typeface="Arial" panose="020B0604020202020204" pitchFamily="34" charset="0"/>
              </a:defRPr>
            </a:lvl4pPr>
            <a:lvl5pPr>
              <a:defRPr lang="fr-FR" sz="2000" b="1" u="none" kern="1200" cap="all" baseline="0" dirty="0">
                <a:solidFill>
                  <a:srgbClr val="878787"/>
                </a:solidFill>
                <a:latin typeface="Arial" panose="020B0604020202020204" pitchFamily="34" charset="0"/>
                <a:ea typeface="+mn-ea"/>
                <a:cs typeface="Arial" panose="020B0604020202020204" pitchFamily="34" charset="0"/>
              </a:defRPr>
            </a:lvl5pPr>
          </a:lstStyle>
          <a:p>
            <a:pPr lvl="0"/>
            <a:r>
              <a:rPr lang="fr-FR"/>
              <a:t>Modifier les styles du texte du masque</a:t>
            </a:r>
          </a:p>
        </p:txBody>
      </p:sp>
      <p:sp>
        <p:nvSpPr>
          <p:cNvPr id="9" name="Espace réservé du texte 2"/>
          <p:cNvSpPr>
            <a:spLocks noGrp="1"/>
          </p:cNvSpPr>
          <p:nvPr>
            <p:ph type="body" sz="quarter" idx="11"/>
          </p:nvPr>
        </p:nvSpPr>
        <p:spPr>
          <a:xfrm>
            <a:off x="373063" y="3567448"/>
            <a:ext cx="4031512" cy="455053"/>
          </a:xfrm>
          <a:prstGeom prst="rect">
            <a:avLst/>
          </a:prstGeom>
        </p:spPr>
        <p:txBody>
          <a:bodyPr/>
          <a:lstStyle>
            <a:lvl1pPr>
              <a:defRPr lang="fr-FR" sz="1600" b="0" u="none" kern="1200" cap="all" baseline="0" dirty="0" smtClean="0">
                <a:solidFill>
                  <a:srgbClr val="878787"/>
                </a:solidFill>
                <a:latin typeface="Arial" panose="020B0604020202020204" pitchFamily="34" charset="0"/>
                <a:ea typeface="+mn-ea"/>
                <a:cs typeface="Arial" panose="020B0604020202020204" pitchFamily="34" charset="0"/>
              </a:defRPr>
            </a:lvl1pPr>
            <a:lvl2pPr>
              <a:defRPr lang="fr-FR" sz="2000" b="1" u="none" kern="1200" cap="all" baseline="0" dirty="0" smtClean="0">
                <a:solidFill>
                  <a:srgbClr val="878787"/>
                </a:solidFill>
                <a:latin typeface="Arial" panose="020B0604020202020204" pitchFamily="34" charset="0"/>
                <a:ea typeface="+mn-ea"/>
                <a:cs typeface="Arial" panose="020B0604020202020204" pitchFamily="34" charset="0"/>
              </a:defRPr>
            </a:lvl2pPr>
            <a:lvl3pPr>
              <a:defRPr lang="fr-FR" sz="2000" b="1" u="none" kern="1200" cap="all" baseline="0" dirty="0" smtClean="0">
                <a:solidFill>
                  <a:srgbClr val="878787"/>
                </a:solidFill>
                <a:latin typeface="Arial" panose="020B0604020202020204" pitchFamily="34" charset="0"/>
                <a:ea typeface="+mn-ea"/>
                <a:cs typeface="Arial" panose="020B0604020202020204" pitchFamily="34" charset="0"/>
              </a:defRPr>
            </a:lvl3pPr>
            <a:lvl4pPr>
              <a:defRPr lang="fr-FR" sz="2000" b="1" u="none" kern="1200" cap="all" baseline="0" dirty="0" smtClean="0">
                <a:solidFill>
                  <a:srgbClr val="878787"/>
                </a:solidFill>
                <a:latin typeface="Arial" panose="020B0604020202020204" pitchFamily="34" charset="0"/>
                <a:ea typeface="+mn-ea"/>
                <a:cs typeface="Arial" panose="020B0604020202020204" pitchFamily="34" charset="0"/>
              </a:defRPr>
            </a:lvl4pPr>
            <a:lvl5pPr>
              <a:defRPr lang="fr-FR" sz="2000" b="1" u="none" kern="1200" cap="all" baseline="0" dirty="0">
                <a:solidFill>
                  <a:srgbClr val="878787"/>
                </a:solidFill>
                <a:latin typeface="Arial" panose="020B0604020202020204" pitchFamily="34" charset="0"/>
                <a:ea typeface="+mn-ea"/>
                <a:cs typeface="Arial" panose="020B0604020202020204" pitchFamily="34" charset="0"/>
              </a:defRPr>
            </a:lvl5pPr>
          </a:lstStyle>
          <a:p>
            <a:pPr lvl="0"/>
            <a:r>
              <a:rPr lang="fr-FR"/>
              <a:t>Modifier les styles du texte du masque</a:t>
            </a:r>
          </a:p>
        </p:txBody>
      </p:sp>
      <p:sp>
        <p:nvSpPr>
          <p:cNvPr id="10" name="ZoneTexte 9"/>
          <p:cNvSpPr txBox="1"/>
          <p:nvPr userDrawn="1"/>
        </p:nvSpPr>
        <p:spPr>
          <a:xfrm>
            <a:off x="309093" y="4790267"/>
            <a:ext cx="4043966" cy="246221"/>
          </a:xfrm>
          <a:prstGeom prst="rect">
            <a:avLst/>
          </a:prstGeom>
          <a:noFill/>
        </p:spPr>
        <p:txBody>
          <a:bodyPr wrap="square" rtlCol="0">
            <a:spAutoFit/>
          </a:bodyPr>
          <a:lstStyle/>
          <a:p>
            <a:r>
              <a:rPr lang="fr-FR" sz="1000" b="0" i="0" cap="small" dirty="0">
                <a:solidFill>
                  <a:srgbClr val="EA560D"/>
                </a:solidFill>
                <a:latin typeface="Arial" panose="020B0604020202020204" pitchFamily="34" charset="0"/>
                <a:cs typeface="Arial" panose="020B0604020202020204" pitchFamily="34" charset="0"/>
              </a:rPr>
              <a:t>Un centre d’excellence</a:t>
            </a:r>
            <a:r>
              <a:rPr lang="fr-FR" sz="1000" b="0" i="0" cap="small" baseline="0" dirty="0">
                <a:solidFill>
                  <a:srgbClr val="EA560D"/>
                </a:solidFill>
                <a:latin typeface="Arial" panose="020B0604020202020204" pitchFamily="34" charset="0"/>
                <a:cs typeface="Arial" panose="020B0604020202020204" pitchFamily="34" charset="0"/>
              </a:rPr>
              <a:t>, un accès pour tous</a:t>
            </a:r>
            <a:endParaRPr lang="fr-FR" sz="1000" b="0" i="0" cap="small" dirty="0">
              <a:solidFill>
                <a:srgbClr val="EA560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105964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CLUSION ENGLISH">
    <p:spTree>
      <p:nvGrpSpPr>
        <p:cNvPr id="1" name=""/>
        <p:cNvGrpSpPr/>
        <p:nvPr/>
      </p:nvGrpSpPr>
      <p:grpSpPr>
        <a:xfrm>
          <a:off x="0" y="0"/>
          <a:ext cx="0" cy="0"/>
          <a:chOff x="0" y="0"/>
          <a:chExt cx="0" cy="0"/>
        </a:xfrm>
      </p:grpSpPr>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9063" y="298700"/>
            <a:ext cx="2139696" cy="3995928"/>
          </a:xfrm>
          <a:prstGeom prst="rect">
            <a:avLst/>
          </a:prstGeom>
        </p:spPr>
      </p:pic>
      <p:sp>
        <p:nvSpPr>
          <p:cNvPr id="4" name="ZoneTexte 3"/>
          <p:cNvSpPr txBox="1"/>
          <p:nvPr userDrawn="1"/>
        </p:nvSpPr>
        <p:spPr>
          <a:xfrm>
            <a:off x="344270" y="2964967"/>
            <a:ext cx="4977684" cy="1107996"/>
          </a:xfrm>
          <a:prstGeom prst="rect">
            <a:avLst/>
          </a:prstGeom>
          <a:noFill/>
        </p:spPr>
        <p:txBody>
          <a:bodyPr wrap="square" rtlCol="0">
            <a:spAutoFit/>
          </a:bodyPr>
          <a:lstStyle/>
          <a:p>
            <a:r>
              <a:rPr lang="fr-FR" sz="6600" b="1" dirty="0">
                <a:solidFill>
                  <a:srgbClr val="EA560D"/>
                </a:solidFill>
                <a:latin typeface="Arial Black" panose="020B0A04020102020204" pitchFamily="34" charset="0"/>
                <a:cs typeface="Arial" panose="020B0604020202020204" pitchFamily="34" charset="0"/>
              </a:rPr>
              <a:t>THANK</a:t>
            </a:r>
            <a:r>
              <a:rPr lang="fr-FR" sz="6600" b="1" baseline="0" dirty="0">
                <a:solidFill>
                  <a:srgbClr val="EA560D"/>
                </a:solidFill>
                <a:latin typeface="Arial Black" panose="020B0A04020102020204" pitchFamily="34" charset="0"/>
                <a:cs typeface="Arial" panose="020B0604020202020204" pitchFamily="34" charset="0"/>
              </a:rPr>
              <a:t>  Y</a:t>
            </a:r>
            <a:endParaRPr lang="fr-FR" sz="6600" b="1" dirty="0">
              <a:solidFill>
                <a:srgbClr val="EA560D"/>
              </a:solidFill>
              <a:latin typeface="Arial Black" panose="020B0A04020102020204" pitchFamily="34" charset="0"/>
              <a:cs typeface="Arial" panose="020B0604020202020204" pitchFamily="34" charset="0"/>
            </a:endParaRPr>
          </a:p>
        </p:txBody>
      </p:sp>
      <p:sp>
        <p:nvSpPr>
          <p:cNvPr id="5" name="ZoneTexte 4"/>
          <p:cNvSpPr txBox="1"/>
          <p:nvPr userDrawn="1"/>
        </p:nvSpPr>
        <p:spPr>
          <a:xfrm>
            <a:off x="6094845" y="2982666"/>
            <a:ext cx="528370" cy="1107996"/>
          </a:xfrm>
          <a:prstGeom prst="rect">
            <a:avLst/>
          </a:prstGeom>
          <a:noFill/>
        </p:spPr>
        <p:txBody>
          <a:bodyPr wrap="square" rtlCol="0">
            <a:spAutoFit/>
          </a:bodyPr>
          <a:lstStyle/>
          <a:p>
            <a:r>
              <a:rPr lang="fr-FR" sz="6600" b="1" dirty="0">
                <a:solidFill>
                  <a:srgbClr val="EA560D"/>
                </a:solidFill>
                <a:latin typeface="Arial Black" panose="020B0A04020102020204" pitchFamily="34" charset="0"/>
                <a:cs typeface="Arial" panose="020B0604020202020204" pitchFamily="34" charset="0"/>
              </a:rPr>
              <a:t>U</a:t>
            </a:r>
          </a:p>
        </p:txBody>
      </p:sp>
    </p:spTree>
    <p:extLst>
      <p:ext uri="{BB962C8B-B14F-4D97-AF65-F5344CB8AC3E}">
        <p14:creationId xmlns:p14="http://schemas.microsoft.com/office/powerpoint/2010/main" val="224583566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Diapositive de titre">
    <p:spTree>
      <p:nvGrpSpPr>
        <p:cNvPr id="1" name=""/>
        <p:cNvGrpSpPr/>
        <p:nvPr/>
      </p:nvGrpSpPr>
      <p:grpSpPr>
        <a:xfrm>
          <a:off x="0" y="0"/>
          <a:ext cx="0" cy="0"/>
          <a:chOff x="0" y="0"/>
          <a:chExt cx="0" cy="0"/>
        </a:xfrm>
      </p:grpSpPr>
      <p:pic>
        <p:nvPicPr>
          <p:cNvPr id="8" name="Imag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557016" y="325320"/>
            <a:ext cx="2018759" cy="1319142"/>
          </a:xfrm>
          <a:prstGeom prst="rect">
            <a:avLst/>
          </a:prstGeom>
        </p:spPr>
      </p:pic>
      <p:pic>
        <p:nvPicPr>
          <p:cNvPr id="7" name="Image 6" descr="Une image contenant personne, souriant, jeune, regardant&#10;&#10;Description générée automatiquement">
            <a:extLst>
              <a:ext uri="{FF2B5EF4-FFF2-40B4-BE49-F238E27FC236}">
                <a16:creationId xmlns:a16="http://schemas.microsoft.com/office/drawing/2014/main" id="{F28A35B1-D7F8-41AB-9FAD-F759F077FF76}"/>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825660" y="0"/>
            <a:ext cx="4318340" cy="5143500"/>
          </a:xfrm>
          <a:prstGeom prst="rect">
            <a:avLst/>
          </a:prstGeom>
        </p:spPr>
      </p:pic>
      <p:sp>
        <p:nvSpPr>
          <p:cNvPr id="6" name="Espace réservé du texte 2"/>
          <p:cNvSpPr>
            <a:spLocks noGrp="1"/>
          </p:cNvSpPr>
          <p:nvPr>
            <p:ph type="body" sz="quarter" idx="10"/>
          </p:nvPr>
        </p:nvSpPr>
        <p:spPr>
          <a:xfrm>
            <a:off x="373063" y="2254250"/>
            <a:ext cx="4031512" cy="1216606"/>
          </a:xfrm>
          <a:prstGeom prst="rect">
            <a:avLst/>
          </a:prstGeom>
        </p:spPr>
        <p:txBody>
          <a:bodyPr/>
          <a:lstStyle>
            <a:lvl1pPr>
              <a:defRPr lang="fr-FR" sz="2000" b="1" u="none" kern="1200" cap="all" baseline="0" dirty="0" smtClean="0">
                <a:solidFill>
                  <a:srgbClr val="878787"/>
                </a:solidFill>
                <a:latin typeface="Arial" panose="020B0604020202020204" pitchFamily="34" charset="0"/>
                <a:ea typeface="+mn-ea"/>
                <a:cs typeface="Arial" panose="020B0604020202020204" pitchFamily="34" charset="0"/>
              </a:defRPr>
            </a:lvl1pPr>
            <a:lvl2pPr>
              <a:defRPr lang="fr-FR" sz="2000" b="1" u="none" kern="1200" cap="all" baseline="0" dirty="0" smtClean="0">
                <a:solidFill>
                  <a:srgbClr val="878787"/>
                </a:solidFill>
                <a:latin typeface="Arial" panose="020B0604020202020204" pitchFamily="34" charset="0"/>
                <a:ea typeface="+mn-ea"/>
                <a:cs typeface="Arial" panose="020B0604020202020204" pitchFamily="34" charset="0"/>
              </a:defRPr>
            </a:lvl2pPr>
            <a:lvl3pPr>
              <a:defRPr lang="fr-FR" sz="2000" b="1" u="none" kern="1200" cap="all" baseline="0" dirty="0" smtClean="0">
                <a:solidFill>
                  <a:srgbClr val="878787"/>
                </a:solidFill>
                <a:latin typeface="Arial" panose="020B0604020202020204" pitchFamily="34" charset="0"/>
                <a:ea typeface="+mn-ea"/>
                <a:cs typeface="Arial" panose="020B0604020202020204" pitchFamily="34" charset="0"/>
              </a:defRPr>
            </a:lvl3pPr>
            <a:lvl4pPr>
              <a:defRPr lang="fr-FR" sz="2000" b="1" u="none" kern="1200" cap="all" baseline="0" dirty="0" smtClean="0">
                <a:solidFill>
                  <a:srgbClr val="878787"/>
                </a:solidFill>
                <a:latin typeface="Arial" panose="020B0604020202020204" pitchFamily="34" charset="0"/>
                <a:ea typeface="+mn-ea"/>
                <a:cs typeface="Arial" panose="020B0604020202020204" pitchFamily="34" charset="0"/>
              </a:defRPr>
            </a:lvl4pPr>
            <a:lvl5pPr>
              <a:defRPr lang="fr-FR" sz="2000" b="1" u="none" kern="1200" cap="all" baseline="0" dirty="0">
                <a:solidFill>
                  <a:srgbClr val="878787"/>
                </a:solidFill>
                <a:latin typeface="Arial" panose="020B0604020202020204" pitchFamily="34" charset="0"/>
                <a:ea typeface="+mn-ea"/>
                <a:cs typeface="Arial" panose="020B0604020202020204" pitchFamily="34" charset="0"/>
              </a:defRPr>
            </a:lvl5pPr>
          </a:lstStyle>
          <a:p>
            <a:pPr lvl="0"/>
            <a:r>
              <a:rPr lang="fr-FR"/>
              <a:t>Modifier les styles du texte du masque</a:t>
            </a:r>
          </a:p>
        </p:txBody>
      </p:sp>
      <p:sp>
        <p:nvSpPr>
          <p:cNvPr id="9" name="Espace réservé du texte 2"/>
          <p:cNvSpPr>
            <a:spLocks noGrp="1"/>
          </p:cNvSpPr>
          <p:nvPr>
            <p:ph type="body" sz="quarter" idx="11"/>
          </p:nvPr>
        </p:nvSpPr>
        <p:spPr>
          <a:xfrm>
            <a:off x="373063" y="3567448"/>
            <a:ext cx="4031512" cy="455053"/>
          </a:xfrm>
          <a:prstGeom prst="rect">
            <a:avLst/>
          </a:prstGeom>
        </p:spPr>
        <p:txBody>
          <a:bodyPr/>
          <a:lstStyle>
            <a:lvl1pPr>
              <a:defRPr lang="fr-FR" sz="1600" b="0" u="none" kern="1200" cap="all" baseline="0" dirty="0" smtClean="0">
                <a:solidFill>
                  <a:srgbClr val="878787"/>
                </a:solidFill>
                <a:latin typeface="Arial" panose="020B0604020202020204" pitchFamily="34" charset="0"/>
                <a:ea typeface="+mn-ea"/>
                <a:cs typeface="Arial" panose="020B0604020202020204" pitchFamily="34" charset="0"/>
              </a:defRPr>
            </a:lvl1pPr>
            <a:lvl2pPr>
              <a:defRPr lang="fr-FR" sz="2000" b="1" u="none" kern="1200" cap="all" baseline="0" dirty="0" smtClean="0">
                <a:solidFill>
                  <a:srgbClr val="878787"/>
                </a:solidFill>
                <a:latin typeface="Arial" panose="020B0604020202020204" pitchFamily="34" charset="0"/>
                <a:ea typeface="+mn-ea"/>
                <a:cs typeface="Arial" panose="020B0604020202020204" pitchFamily="34" charset="0"/>
              </a:defRPr>
            </a:lvl2pPr>
            <a:lvl3pPr>
              <a:defRPr lang="fr-FR" sz="2000" b="1" u="none" kern="1200" cap="all" baseline="0" dirty="0" smtClean="0">
                <a:solidFill>
                  <a:srgbClr val="878787"/>
                </a:solidFill>
                <a:latin typeface="Arial" panose="020B0604020202020204" pitchFamily="34" charset="0"/>
                <a:ea typeface="+mn-ea"/>
                <a:cs typeface="Arial" panose="020B0604020202020204" pitchFamily="34" charset="0"/>
              </a:defRPr>
            </a:lvl3pPr>
            <a:lvl4pPr>
              <a:defRPr lang="fr-FR" sz="2000" b="1" u="none" kern="1200" cap="all" baseline="0" dirty="0" smtClean="0">
                <a:solidFill>
                  <a:srgbClr val="878787"/>
                </a:solidFill>
                <a:latin typeface="Arial" panose="020B0604020202020204" pitchFamily="34" charset="0"/>
                <a:ea typeface="+mn-ea"/>
                <a:cs typeface="Arial" panose="020B0604020202020204" pitchFamily="34" charset="0"/>
              </a:defRPr>
            </a:lvl4pPr>
            <a:lvl5pPr>
              <a:defRPr lang="fr-FR" sz="2000" b="1" u="none" kern="1200" cap="all" baseline="0" dirty="0">
                <a:solidFill>
                  <a:srgbClr val="878787"/>
                </a:solidFill>
                <a:latin typeface="Arial" panose="020B0604020202020204" pitchFamily="34" charset="0"/>
                <a:ea typeface="+mn-ea"/>
                <a:cs typeface="Arial" panose="020B0604020202020204" pitchFamily="34" charset="0"/>
              </a:defRPr>
            </a:lvl5pPr>
          </a:lstStyle>
          <a:p>
            <a:pPr lvl="0"/>
            <a:r>
              <a:rPr lang="fr-FR"/>
              <a:t>Modifier les styles du texte du masque</a:t>
            </a:r>
          </a:p>
        </p:txBody>
      </p:sp>
      <p:sp>
        <p:nvSpPr>
          <p:cNvPr id="10" name="ZoneTexte 9"/>
          <p:cNvSpPr txBox="1"/>
          <p:nvPr userDrawn="1"/>
        </p:nvSpPr>
        <p:spPr>
          <a:xfrm>
            <a:off x="309093" y="4790267"/>
            <a:ext cx="4043966" cy="246221"/>
          </a:xfrm>
          <a:prstGeom prst="rect">
            <a:avLst/>
          </a:prstGeom>
          <a:noFill/>
        </p:spPr>
        <p:txBody>
          <a:bodyPr wrap="square" rtlCol="0">
            <a:spAutoFit/>
          </a:bodyPr>
          <a:lstStyle/>
          <a:p>
            <a:r>
              <a:rPr lang="fr-FR" sz="1000" b="0" i="0" cap="small" dirty="0">
                <a:solidFill>
                  <a:srgbClr val="EA560D"/>
                </a:solidFill>
                <a:latin typeface="Arial" panose="020B0604020202020204" pitchFamily="34" charset="0"/>
                <a:cs typeface="Arial" panose="020B0604020202020204" pitchFamily="34" charset="0"/>
              </a:rPr>
              <a:t>Un centre d’excellence</a:t>
            </a:r>
            <a:r>
              <a:rPr lang="fr-FR" sz="1000" b="0" i="0" cap="small" baseline="0" dirty="0">
                <a:solidFill>
                  <a:srgbClr val="EA560D"/>
                </a:solidFill>
                <a:latin typeface="Arial" panose="020B0604020202020204" pitchFamily="34" charset="0"/>
                <a:cs typeface="Arial" panose="020B0604020202020204" pitchFamily="34" charset="0"/>
              </a:rPr>
              <a:t>, un accès pour tous</a:t>
            </a:r>
            <a:endParaRPr lang="fr-FR" sz="1000" b="0" i="0" cap="small" dirty="0">
              <a:solidFill>
                <a:srgbClr val="EA560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902678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Diapositive de titre">
    <p:spTree>
      <p:nvGrpSpPr>
        <p:cNvPr id="1" name=""/>
        <p:cNvGrpSpPr/>
        <p:nvPr/>
      </p:nvGrpSpPr>
      <p:grpSpPr>
        <a:xfrm>
          <a:off x="0" y="0"/>
          <a:ext cx="0" cy="0"/>
          <a:chOff x="0" y="0"/>
          <a:chExt cx="0" cy="0"/>
        </a:xfrm>
      </p:grpSpPr>
      <p:pic>
        <p:nvPicPr>
          <p:cNvPr id="8" name="Imag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557016" y="325320"/>
            <a:ext cx="2018759" cy="1319142"/>
          </a:xfrm>
          <a:prstGeom prst="rect">
            <a:avLst/>
          </a:prstGeom>
        </p:spPr>
      </p:pic>
      <p:pic>
        <p:nvPicPr>
          <p:cNvPr id="6" name="Image 5" descr="Une image contenant personne, homme, chemise, grand&#10;&#10;Description générée automatiquement">
            <a:extLst>
              <a:ext uri="{FF2B5EF4-FFF2-40B4-BE49-F238E27FC236}">
                <a16:creationId xmlns:a16="http://schemas.microsoft.com/office/drawing/2014/main" id="{7CCE9380-72C7-4FBF-91E4-C12BB0E524C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825660" y="0"/>
            <a:ext cx="4318340" cy="5143500"/>
          </a:xfrm>
          <a:prstGeom prst="rect">
            <a:avLst/>
          </a:prstGeom>
        </p:spPr>
      </p:pic>
      <p:sp>
        <p:nvSpPr>
          <p:cNvPr id="7" name="Espace réservé du texte 2"/>
          <p:cNvSpPr>
            <a:spLocks noGrp="1"/>
          </p:cNvSpPr>
          <p:nvPr>
            <p:ph type="body" sz="quarter" idx="10"/>
          </p:nvPr>
        </p:nvSpPr>
        <p:spPr>
          <a:xfrm>
            <a:off x="373063" y="2254250"/>
            <a:ext cx="4031512" cy="1216606"/>
          </a:xfrm>
          <a:prstGeom prst="rect">
            <a:avLst/>
          </a:prstGeom>
        </p:spPr>
        <p:txBody>
          <a:bodyPr/>
          <a:lstStyle>
            <a:lvl1pPr>
              <a:defRPr lang="fr-FR" sz="2000" b="1" u="none" kern="1200" cap="all" baseline="0" dirty="0" smtClean="0">
                <a:solidFill>
                  <a:srgbClr val="878787"/>
                </a:solidFill>
                <a:latin typeface="Arial" panose="020B0604020202020204" pitchFamily="34" charset="0"/>
                <a:ea typeface="+mn-ea"/>
                <a:cs typeface="Arial" panose="020B0604020202020204" pitchFamily="34" charset="0"/>
              </a:defRPr>
            </a:lvl1pPr>
            <a:lvl2pPr>
              <a:defRPr lang="fr-FR" sz="2000" b="1" u="none" kern="1200" cap="all" baseline="0" dirty="0" smtClean="0">
                <a:solidFill>
                  <a:srgbClr val="878787"/>
                </a:solidFill>
                <a:latin typeface="Arial" panose="020B0604020202020204" pitchFamily="34" charset="0"/>
                <a:ea typeface="+mn-ea"/>
                <a:cs typeface="Arial" panose="020B0604020202020204" pitchFamily="34" charset="0"/>
              </a:defRPr>
            </a:lvl2pPr>
            <a:lvl3pPr>
              <a:defRPr lang="fr-FR" sz="2000" b="1" u="none" kern="1200" cap="all" baseline="0" dirty="0" smtClean="0">
                <a:solidFill>
                  <a:srgbClr val="878787"/>
                </a:solidFill>
                <a:latin typeface="Arial" panose="020B0604020202020204" pitchFamily="34" charset="0"/>
                <a:ea typeface="+mn-ea"/>
                <a:cs typeface="Arial" panose="020B0604020202020204" pitchFamily="34" charset="0"/>
              </a:defRPr>
            </a:lvl3pPr>
            <a:lvl4pPr>
              <a:defRPr lang="fr-FR" sz="2000" b="1" u="none" kern="1200" cap="all" baseline="0" dirty="0" smtClean="0">
                <a:solidFill>
                  <a:srgbClr val="878787"/>
                </a:solidFill>
                <a:latin typeface="Arial" panose="020B0604020202020204" pitchFamily="34" charset="0"/>
                <a:ea typeface="+mn-ea"/>
                <a:cs typeface="Arial" panose="020B0604020202020204" pitchFamily="34" charset="0"/>
              </a:defRPr>
            </a:lvl4pPr>
            <a:lvl5pPr>
              <a:defRPr lang="fr-FR" sz="2000" b="1" u="none" kern="1200" cap="all" baseline="0" dirty="0">
                <a:solidFill>
                  <a:srgbClr val="878787"/>
                </a:solidFill>
                <a:latin typeface="Arial" panose="020B0604020202020204" pitchFamily="34" charset="0"/>
                <a:ea typeface="+mn-ea"/>
                <a:cs typeface="Arial" panose="020B0604020202020204" pitchFamily="34" charset="0"/>
              </a:defRPr>
            </a:lvl5pPr>
          </a:lstStyle>
          <a:p>
            <a:pPr lvl="0"/>
            <a:r>
              <a:rPr lang="fr-FR"/>
              <a:t>Modifier les styles du texte du masque</a:t>
            </a:r>
          </a:p>
        </p:txBody>
      </p:sp>
      <p:sp>
        <p:nvSpPr>
          <p:cNvPr id="9" name="Espace réservé du texte 2"/>
          <p:cNvSpPr>
            <a:spLocks noGrp="1"/>
          </p:cNvSpPr>
          <p:nvPr>
            <p:ph type="body" sz="quarter" idx="11"/>
          </p:nvPr>
        </p:nvSpPr>
        <p:spPr>
          <a:xfrm>
            <a:off x="373063" y="3567448"/>
            <a:ext cx="4031512" cy="455053"/>
          </a:xfrm>
          <a:prstGeom prst="rect">
            <a:avLst/>
          </a:prstGeom>
        </p:spPr>
        <p:txBody>
          <a:bodyPr/>
          <a:lstStyle>
            <a:lvl1pPr>
              <a:defRPr lang="fr-FR" sz="1600" b="0" u="none" kern="1200" cap="all" baseline="0" dirty="0" smtClean="0">
                <a:solidFill>
                  <a:srgbClr val="878787"/>
                </a:solidFill>
                <a:latin typeface="Arial" panose="020B0604020202020204" pitchFamily="34" charset="0"/>
                <a:ea typeface="+mn-ea"/>
                <a:cs typeface="Arial" panose="020B0604020202020204" pitchFamily="34" charset="0"/>
              </a:defRPr>
            </a:lvl1pPr>
            <a:lvl2pPr>
              <a:defRPr lang="fr-FR" sz="2000" b="1" u="none" kern="1200" cap="all" baseline="0" dirty="0" smtClean="0">
                <a:solidFill>
                  <a:srgbClr val="878787"/>
                </a:solidFill>
                <a:latin typeface="Arial" panose="020B0604020202020204" pitchFamily="34" charset="0"/>
                <a:ea typeface="+mn-ea"/>
                <a:cs typeface="Arial" panose="020B0604020202020204" pitchFamily="34" charset="0"/>
              </a:defRPr>
            </a:lvl2pPr>
            <a:lvl3pPr>
              <a:defRPr lang="fr-FR" sz="2000" b="1" u="none" kern="1200" cap="all" baseline="0" dirty="0" smtClean="0">
                <a:solidFill>
                  <a:srgbClr val="878787"/>
                </a:solidFill>
                <a:latin typeface="Arial" panose="020B0604020202020204" pitchFamily="34" charset="0"/>
                <a:ea typeface="+mn-ea"/>
                <a:cs typeface="Arial" panose="020B0604020202020204" pitchFamily="34" charset="0"/>
              </a:defRPr>
            </a:lvl3pPr>
            <a:lvl4pPr>
              <a:defRPr lang="fr-FR" sz="2000" b="1" u="none" kern="1200" cap="all" baseline="0" dirty="0" smtClean="0">
                <a:solidFill>
                  <a:srgbClr val="878787"/>
                </a:solidFill>
                <a:latin typeface="Arial" panose="020B0604020202020204" pitchFamily="34" charset="0"/>
                <a:ea typeface="+mn-ea"/>
                <a:cs typeface="Arial" panose="020B0604020202020204" pitchFamily="34" charset="0"/>
              </a:defRPr>
            </a:lvl4pPr>
            <a:lvl5pPr>
              <a:defRPr lang="fr-FR" sz="2000" b="1" u="none" kern="1200" cap="all" baseline="0" dirty="0">
                <a:solidFill>
                  <a:srgbClr val="878787"/>
                </a:solidFill>
                <a:latin typeface="Arial" panose="020B0604020202020204" pitchFamily="34" charset="0"/>
                <a:ea typeface="+mn-ea"/>
                <a:cs typeface="Arial" panose="020B0604020202020204" pitchFamily="34" charset="0"/>
              </a:defRPr>
            </a:lvl5pPr>
          </a:lstStyle>
          <a:p>
            <a:pPr lvl="0"/>
            <a:r>
              <a:rPr lang="fr-FR"/>
              <a:t>Modifier les styles du texte du masque</a:t>
            </a:r>
          </a:p>
        </p:txBody>
      </p:sp>
      <p:sp>
        <p:nvSpPr>
          <p:cNvPr id="10" name="ZoneTexte 9"/>
          <p:cNvSpPr txBox="1"/>
          <p:nvPr userDrawn="1"/>
        </p:nvSpPr>
        <p:spPr>
          <a:xfrm>
            <a:off x="309093" y="4790267"/>
            <a:ext cx="4043966" cy="246221"/>
          </a:xfrm>
          <a:prstGeom prst="rect">
            <a:avLst/>
          </a:prstGeom>
          <a:noFill/>
        </p:spPr>
        <p:txBody>
          <a:bodyPr wrap="square" rtlCol="0">
            <a:spAutoFit/>
          </a:bodyPr>
          <a:lstStyle/>
          <a:p>
            <a:r>
              <a:rPr lang="fr-FR" sz="1000" b="0" i="0" cap="small" dirty="0">
                <a:solidFill>
                  <a:srgbClr val="EA560D"/>
                </a:solidFill>
                <a:latin typeface="Arial" panose="020B0604020202020204" pitchFamily="34" charset="0"/>
                <a:cs typeface="Arial" panose="020B0604020202020204" pitchFamily="34" charset="0"/>
              </a:rPr>
              <a:t>Un centre d’excellence</a:t>
            </a:r>
            <a:r>
              <a:rPr lang="fr-FR" sz="1000" b="0" i="0" cap="small" baseline="0" dirty="0">
                <a:solidFill>
                  <a:srgbClr val="EA560D"/>
                </a:solidFill>
                <a:latin typeface="Arial" panose="020B0604020202020204" pitchFamily="34" charset="0"/>
                <a:cs typeface="Arial" panose="020B0604020202020204" pitchFamily="34" charset="0"/>
              </a:rPr>
              <a:t>, un accès pour tous</a:t>
            </a:r>
            <a:endParaRPr lang="fr-FR" sz="1000" b="0" i="0" cap="small" dirty="0">
              <a:solidFill>
                <a:srgbClr val="EA560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868911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ercalaire-2">
    <p:spTree>
      <p:nvGrpSpPr>
        <p:cNvPr id="1" name=""/>
        <p:cNvGrpSpPr/>
        <p:nvPr/>
      </p:nvGrpSpPr>
      <p:grpSpPr>
        <a:xfrm>
          <a:off x="0" y="0"/>
          <a:ext cx="0" cy="0"/>
          <a:chOff x="0" y="0"/>
          <a:chExt cx="0" cy="0"/>
        </a:xfrm>
      </p:grpSpPr>
      <p:sp>
        <p:nvSpPr>
          <p:cNvPr id="28" name="Espace réservé du texte 2">
            <a:extLst>
              <a:ext uri="{FF2B5EF4-FFF2-40B4-BE49-F238E27FC236}">
                <a16:creationId xmlns:a16="http://schemas.microsoft.com/office/drawing/2014/main" id="{E8492159-8A14-4992-B41B-E525EE484AAF}"/>
              </a:ext>
            </a:extLst>
          </p:cNvPr>
          <p:cNvSpPr>
            <a:spLocks noGrp="1"/>
          </p:cNvSpPr>
          <p:nvPr>
            <p:ph type="body" sz="quarter" idx="11"/>
          </p:nvPr>
        </p:nvSpPr>
        <p:spPr>
          <a:xfrm>
            <a:off x="789279" y="2440181"/>
            <a:ext cx="5854409" cy="1938938"/>
          </a:xfrm>
          <a:prstGeom prst="rect">
            <a:avLst/>
          </a:prstGeom>
        </p:spPr>
        <p:txBody>
          <a:bodyPr/>
          <a:lstStyle>
            <a:lvl1pPr algn="r">
              <a:defRPr lang="fr-FR" sz="2000" b="1" u="none" kern="1200" cap="all" baseline="0" dirty="0">
                <a:solidFill>
                  <a:srgbClr val="878787"/>
                </a:solidFill>
                <a:latin typeface="Arial" panose="020B0604020202020204" pitchFamily="34" charset="0"/>
                <a:ea typeface="+mn-ea"/>
                <a:cs typeface="Arial" panose="020B0604020202020204" pitchFamily="34" charset="0"/>
              </a:defRPr>
            </a:lvl1pPr>
          </a:lstStyle>
          <a:p>
            <a:pPr lvl="0"/>
            <a:r>
              <a:rPr lang="fr-FR"/>
              <a:t>Modifier les styles du texte du masque</a:t>
            </a:r>
          </a:p>
        </p:txBody>
      </p:sp>
      <p:pic>
        <p:nvPicPr>
          <p:cNvPr id="6" name="Image 5" descr="Une image contenant dessin&#10;&#10;Description générée automatiquement">
            <a:extLst>
              <a:ext uri="{FF2B5EF4-FFF2-40B4-BE49-F238E27FC236}">
                <a16:creationId xmlns:a16="http://schemas.microsoft.com/office/drawing/2014/main" id="{0323C9D3-E708-47A8-9451-369A4ADBB0E1}"/>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1729" b="99568" l="1678" r="90940">
                        <a14:foregroundMark x1="43289" y1="14841" x2="43289" y2="14841"/>
                        <a14:foregroundMark x1="35235" y1="5331" x2="35235" y2="5331"/>
                        <a14:foregroundMark x1="37248" y1="2305" x2="37248" y2="2305"/>
                        <a14:foregroundMark x1="1678" y1="16859" x2="1678" y2="16859"/>
                        <a14:foregroundMark x1="91275" y1="50144" x2="91275" y2="50144"/>
                        <a14:foregroundMark x1="35235" y1="95965" x2="35235" y2="95965"/>
                        <a14:foregroundMark x1="25839" y1="99568" x2="25839" y2="99568"/>
                      </a14:backgroundRemoval>
                    </a14:imgEffect>
                  </a14:imgLayer>
                </a14:imgProps>
              </a:ext>
              <a:ext uri="{28A0092B-C50C-407E-A947-70E740481C1C}">
                <a14:useLocalDpi xmlns:a14="http://schemas.microsoft.com/office/drawing/2010/main" val="0"/>
              </a:ext>
            </a:extLst>
          </a:blip>
          <a:stretch>
            <a:fillRect/>
          </a:stretch>
        </p:blipFill>
        <p:spPr>
          <a:xfrm>
            <a:off x="6966541" y="882919"/>
            <a:ext cx="1502146" cy="3498281"/>
          </a:xfrm>
          <a:prstGeom prst="rect">
            <a:avLst/>
          </a:prstGeom>
        </p:spPr>
      </p:pic>
      <p:sp>
        <p:nvSpPr>
          <p:cNvPr id="5" name="Espace réservé du texte 26"/>
          <p:cNvSpPr>
            <a:spLocks noGrp="1"/>
          </p:cNvSpPr>
          <p:nvPr>
            <p:ph type="body" sz="quarter" idx="10"/>
          </p:nvPr>
        </p:nvSpPr>
        <p:spPr>
          <a:xfrm>
            <a:off x="7197960" y="1121871"/>
            <a:ext cx="642938" cy="585787"/>
          </a:xfrm>
          <a:prstGeom prst="rect">
            <a:avLst/>
          </a:prstGeom>
        </p:spPr>
        <p:txBody>
          <a:bodyPr anchor="ctr" anchorCtr="0"/>
          <a:lstStyle>
            <a:lvl1pPr>
              <a:defRPr sz="12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lgn="ctr">
              <a:defRPr sz="1800" b="1">
                <a:solidFill>
                  <a:schemeClr val="bg1">
                    <a:lumMod val="95000"/>
                  </a:schemeClr>
                </a:solidFill>
                <a:latin typeface="Arial" panose="020B0604020202020204" pitchFamily="34" charset="0"/>
                <a:cs typeface="Arial" panose="020B0604020202020204" pitchFamily="34" charset="0"/>
              </a:defRPr>
            </a:lvl5pPr>
          </a:lstStyle>
          <a:p>
            <a:pPr lvl="0"/>
            <a:r>
              <a:rPr lang="fr-FR"/>
              <a:t>Modifier les styles du texte du masque</a:t>
            </a:r>
          </a:p>
        </p:txBody>
      </p:sp>
    </p:spTree>
    <p:extLst>
      <p:ext uri="{BB962C8B-B14F-4D97-AF65-F5344CB8AC3E}">
        <p14:creationId xmlns:p14="http://schemas.microsoft.com/office/powerpoint/2010/main" val="3728201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28650" y="985234"/>
            <a:ext cx="7886700" cy="3529337"/>
          </a:xfrm>
          <a:prstGeom prst="rect">
            <a:avLst/>
          </a:prstGeom>
        </p:spPr>
        <p:txBody>
          <a:bodyPr>
            <a:normAutofit/>
          </a:bodyPr>
          <a:lstStyle>
            <a:lvl1pPr>
              <a:defRPr sz="1600" b="1">
                <a:solidFill>
                  <a:srgbClr val="737373"/>
                </a:solidFill>
                <a:latin typeface="Arial" panose="020B0604020202020204" pitchFamily="34" charset="0"/>
                <a:cs typeface="Arial" panose="020B0604020202020204" pitchFamily="34" charset="0"/>
              </a:defRPr>
            </a:lvl1pPr>
            <a:lvl2pPr marL="179388" indent="-179388">
              <a:buClr>
                <a:srgbClr val="FF5E00"/>
              </a:buClr>
              <a:buFont typeface="Wingdings" panose="05000000000000000000" pitchFamily="2" charset="2"/>
              <a:buChar char="§"/>
              <a:defRPr sz="1200">
                <a:solidFill>
                  <a:srgbClr val="737373"/>
                </a:solidFill>
                <a:latin typeface="Arial" panose="020B0604020202020204" pitchFamily="34" charset="0"/>
                <a:cs typeface="Arial" panose="020B0604020202020204" pitchFamily="34" charset="0"/>
              </a:defRPr>
            </a:lvl2pPr>
            <a:lvl3pPr marL="885825" indent="-171450">
              <a:buClr>
                <a:srgbClr val="FF5E00"/>
              </a:buClr>
              <a:buFont typeface="Arial" panose="020B0604020202020204" pitchFamily="34" charset="0"/>
              <a:buChar char="□"/>
              <a:defRPr sz="1100">
                <a:solidFill>
                  <a:srgbClr val="737373"/>
                </a:solidFill>
                <a:latin typeface="Arial" panose="020B0604020202020204" pitchFamily="34" charset="0"/>
                <a:cs typeface="Arial" panose="020B0604020202020204" pitchFamily="34" charset="0"/>
              </a:defRPr>
            </a:lvl3pPr>
            <a:lvl4pPr marL="1427162" indent="-171450">
              <a:buClr>
                <a:srgbClr val="FF5E00"/>
              </a:buClr>
              <a:buFont typeface="Arial" panose="020B0604020202020204" pitchFamily="34" charset="0"/>
              <a:buChar char="−"/>
              <a:defRPr sz="1050">
                <a:solidFill>
                  <a:srgbClr val="737373"/>
                </a:solidFill>
                <a:latin typeface="Arial" panose="020B0604020202020204" pitchFamily="34" charset="0"/>
                <a:cs typeface="Arial" panose="020B0604020202020204" pitchFamily="34" charset="0"/>
              </a:defRPr>
            </a:lvl4pPr>
            <a:lvl5pPr marL="2051050" indent="-171450">
              <a:buFont typeface="Courier New" panose="02070309020205020404" pitchFamily="49" charset="0"/>
              <a:buChar char="o"/>
              <a:defRPr sz="900">
                <a:solidFill>
                  <a:srgbClr val="737373"/>
                </a:solidFill>
                <a:latin typeface="Arial" panose="020B0604020202020204" pitchFamily="34" charset="0"/>
                <a:cs typeface="Arial" panose="020B0604020202020204" pitchFamily="34"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9" name="Titre 8"/>
          <p:cNvSpPr>
            <a:spLocks noGrp="1"/>
          </p:cNvSpPr>
          <p:nvPr>
            <p:ph type="title"/>
          </p:nvPr>
        </p:nvSpPr>
        <p:spPr>
          <a:xfrm>
            <a:off x="628650" y="338932"/>
            <a:ext cx="7886700" cy="491655"/>
          </a:xfrm>
          <a:prstGeom prst="rect">
            <a:avLst/>
          </a:prstGeom>
        </p:spPr>
        <p:txBody>
          <a:bodyPr/>
          <a:lstStyle>
            <a:lvl1pPr>
              <a:defRPr lang="fr-FR" sz="2000" b="1" u="none" kern="1200" cap="all" baseline="0" dirty="0" smtClean="0">
                <a:solidFill>
                  <a:srgbClr val="878787"/>
                </a:solidFill>
                <a:latin typeface="Arial" panose="020B0604020202020204" pitchFamily="34" charset="0"/>
                <a:ea typeface="+mn-ea"/>
                <a:cs typeface="Arial" panose="020B0604020202020204" pitchFamily="34" charset="0"/>
              </a:defRPr>
            </a:lvl1pPr>
          </a:lstStyle>
          <a:p>
            <a:r>
              <a:rPr lang="fr-FR"/>
              <a:t>Modifiez le style du titre</a:t>
            </a:r>
            <a:endParaRPr lang="fr-FR" dirty="0"/>
          </a:p>
        </p:txBody>
      </p:sp>
      <p:pic>
        <p:nvPicPr>
          <p:cNvPr id="8" name="Image 7">
            <a:extLst>
              <a:ext uri="{FF2B5EF4-FFF2-40B4-BE49-F238E27FC236}">
                <a16:creationId xmlns:a16="http://schemas.microsoft.com/office/drawing/2014/main" id="{BFF10633-471D-47A5-81EF-D7ABDF9230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537" y="4584943"/>
            <a:ext cx="741151" cy="463415"/>
          </a:xfrm>
          <a:prstGeom prst="rect">
            <a:avLst/>
          </a:prstGeom>
        </p:spPr>
      </p:pic>
      <p:cxnSp>
        <p:nvCxnSpPr>
          <p:cNvPr id="10" name="Connecteur droit 9">
            <a:extLst>
              <a:ext uri="{FF2B5EF4-FFF2-40B4-BE49-F238E27FC236}">
                <a16:creationId xmlns:a16="http://schemas.microsoft.com/office/drawing/2014/main" id="{4DF2F667-FF21-481D-AC44-EEB15177928F}"/>
              </a:ext>
            </a:extLst>
          </p:cNvPr>
          <p:cNvCxnSpPr/>
          <p:nvPr userDrawn="1"/>
        </p:nvCxnSpPr>
        <p:spPr>
          <a:xfrm flipV="1">
            <a:off x="986231" y="4927559"/>
            <a:ext cx="7560000" cy="20267"/>
          </a:xfrm>
          <a:prstGeom prst="line">
            <a:avLst/>
          </a:prstGeom>
          <a:ln>
            <a:solidFill>
              <a:srgbClr val="878787"/>
            </a:solidFill>
          </a:ln>
        </p:spPr>
        <p:style>
          <a:lnRef idx="1">
            <a:schemeClr val="accent1"/>
          </a:lnRef>
          <a:fillRef idx="0">
            <a:schemeClr val="accent1"/>
          </a:fillRef>
          <a:effectRef idx="0">
            <a:schemeClr val="accent1"/>
          </a:effectRef>
          <a:fontRef idx="minor">
            <a:schemeClr val="tx1"/>
          </a:fontRef>
        </p:style>
      </p:cxnSp>
      <p:sp>
        <p:nvSpPr>
          <p:cNvPr id="12" name="Espace réservé du texte 11"/>
          <p:cNvSpPr>
            <a:spLocks noGrp="1"/>
          </p:cNvSpPr>
          <p:nvPr>
            <p:ph type="body" sz="quarter" idx="10" hasCustomPrompt="1"/>
          </p:nvPr>
        </p:nvSpPr>
        <p:spPr>
          <a:xfrm>
            <a:off x="8545513" y="4816475"/>
            <a:ext cx="390525" cy="231775"/>
          </a:xfrm>
          <a:prstGeom prst="rect">
            <a:avLst/>
          </a:prstGeom>
        </p:spPr>
        <p:txBody>
          <a:bodyPr/>
          <a:lstStyle>
            <a:lvl1pPr>
              <a:defRPr sz="800">
                <a:solidFill>
                  <a:srgbClr val="EA560D"/>
                </a:solidFill>
                <a:latin typeface="Arial" panose="020B0604020202020204" pitchFamily="34" charset="0"/>
                <a:cs typeface="Arial" panose="020B0604020202020204" pitchFamily="34" charset="0"/>
              </a:defRPr>
            </a:lvl1pPr>
          </a:lstStyle>
          <a:p>
            <a:pPr lvl="0"/>
            <a:fld id="{21F0E541-015C-4D14-81CE-F40D464D20D5}" type="slidenum">
              <a:rPr lang="fr-FR" smtClean="0"/>
              <a:t>‹N°›</a:t>
            </a:fld>
            <a:endParaRPr lang="fr-FR" dirty="0"/>
          </a:p>
        </p:txBody>
      </p:sp>
    </p:spTree>
    <p:extLst>
      <p:ext uri="{BB962C8B-B14F-4D97-AF65-F5344CB8AC3E}">
        <p14:creationId xmlns:p14="http://schemas.microsoft.com/office/powerpoint/2010/main" val="224388936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re sur 2 lignes et contenu ">
    <p:spTree>
      <p:nvGrpSpPr>
        <p:cNvPr id="1" name=""/>
        <p:cNvGrpSpPr/>
        <p:nvPr/>
      </p:nvGrpSpPr>
      <p:grpSpPr>
        <a:xfrm>
          <a:off x="0" y="0"/>
          <a:ext cx="0" cy="0"/>
          <a:chOff x="0" y="0"/>
          <a:chExt cx="0" cy="0"/>
        </a:xfrm>
      </p:grpSpPr>
      <p:sp>
        <p:nvSpPr>
          <p:cNvPr id="2" name="Title 1"/>
          <p:cNvSpPr>
            <a:spLocks noGrp="1"/>
          </p:cNvSpPr>
          <p:nvPr>
            <p:ph type="title"/>
          </p:nvPr>
        </p:nvSpPr>
        <p:spPr>
          <a:xfrm>
            <a:off x="628650" y="648000"/>
            <a:ext cx="4057650" cy="478901"/>
          </a:xfrm>
          <a:prstGeom prst="rect">
            <a:avLst/>
          </a:prstGeom>
        </p:spPr>
        <p:txBody>
          <a:bodyPr anchor="b"/>
          <a:lstStyle>
            <a:lvl1pPr>
              <a:lnSpc>
                <a:spcPct val="85000"/>
              </a:lnSpc>
              <a:defRPr lang="fr-FR" sz="1800" b="1" u="none" kern="1200" cap="all" baseline="0" dirty="0">
                <a:solidFill>
                  <a:srgbClr val="878787"/>
                </a:solidFill>
                <a:latin typeface="Arial" panose="020B0604020202020204" pitchFamily="34" charset="0"/>
                <a:ea typeface="+mn-ea"/>
                <a:cs typeface="Arial" panose="020B0604020202020204" pitchFamily="34" charset="0"/>
              </a:defRPr>
            </a:lvl1pPr>
          </a:lstStyle>
          <a:p>
            <a:r>
              <a:rPr lang="fr-FR"/>
              <a:t>Modifiez le style du titre</a:t>
            </a:r>
            <a:endParaRPr lang="en-US" dirty="0"/>
          </a:p>
        </p:txBody>
      </p:sp>
      <p:sp>
        <p:nvSpPr>
          <p:cNvPr id="3" name="Content Placeholder 2"/>
          <p:cNvSpPr>
            <a:spLocks noGrp="1"/>
          </p:cNvSpPr>
          <p:nvPr>
            <p:ph idx="1"/>
          </p:nvPr>
        </p:nvSpPr>
        <p:spPr>
          <a:xfrm>
            <a:off x="628649" y="1242811"/>
            <a:ext cx="4057650" cy="3451537"/>
          </a:xfrm>
          <a:prstGeom prst="rect">
            <a:avLst/>
          </a:prstGeom>
        </p:spPr>
        <p:txBody>
          <a:bodyPr/>
          <a:lstStyle>
            <a:lvl1pPr marL="0" indent="0">
              <a:lnSpc>
                <a:spcPct val="90000"/>
              </a:lnSpc>
              <a:buNone/>
              <a:defRPr sz="1100">
                <a:solidFill>
                  <a:srgbClr val="737373"/>
                </a:solidFill>
                <a:latin typeface="Arial" panose="020B0604020202020204" pitchFamily="34" charset="0"/>
                <a:cs typeface="Arial" panose="020B0604020202020204" pitchFamily="34" charset="0"/>
              </a:defRPr>
            </a:lvl1pPr>
            <a:lvl2pPr marL="171450" indent="-171450">
              <a:lnSpc>
                <a:spcPct val="90000"/>
              </a:lnSpc>
              <a:buClr>
                <a:srgbClr val="FF5E00"/>
              </a:buClr>
              <a:buFont typeface="Arial" panose="020B0604020202020204" pitchFamily="34" charset="0"/>
              <a:buChar char="•"/>
              <a:defRPr sz="1100">
                <a:solidFill>
                  <a:srgbClr val="737373"/>
                </a:solidFill>
                <a:latin typeface="Arial" panose="020B0604020202020204" pitchFamily="34" charset="0"/>
                <a:cs typeface="Arial" panose="020B0604020202020204" pitchFamily="34" charset="0"/>
              </a:defRPr>
            </a:lvl2pPr>
            <a:lvl3pPr marL="360363" indent="-182563">
              <a:lnSpc>
                <a:spcPct val="90000"/>
              </a:lnSpc>
              <a:spcBef>
                <a:spcPts val="100"/>
              </a:spcBef>
              <a:buClr>
                <a:srgbClr val="FF5E00"/>
              </a:buClr>
              <a:buFont typeface="Arial" panose="020B0604020202020204" pitchFamily="34" charset="0"/>
              <a:buChar char="-"/>
              <a:defRPr sz="1050">
                <a:solidFill>
                  <a:srgbClr val="737373"/>
                </a:solidFill>
                <a:latin typeface="Arial" panose="020B0604020202020204" pitchFamily="34" charset="0"/>
                <a:cs typeface="Arial" panose="020B0604020202020204" pitchFamily="34" charset="0"/>
              </a:defRPr>
            </a:lvl3pPr>
            <a:lvl4pPr marL="0" indent="0">
              <a:lnSpc>
                <a:spcPct val="90000"/>
              </a:lnSpc>
              <a:buNone/>
              <a:defRPr lang="fr-FR" sz="1200" kern="1200" dirty="0" smtClean="0">
                <a:solidFill>
                  <a:srgbClr val="737373"/>
                </a:solidFill>
                <a:latin typeface="Arial" panose="020B0604020202020204" pitchFamily="34" charset="0"/>
                <a:ea typeface="+mn-ea"/>
                <a:cs typeface="Arial" panose="020B0604020202020204" pitchFamily="34" charset="0"/>
              </a:defRPr>
            </a:lvl4pPr>
            <a:lvl5pPr marL="0" indent="0">
              <a:lnSpc>
                <a:spcPct val="90000"/>
              </a:lnSpc>
              <a:buNone/>
              <a:defRPr sz="1100">
                <a:solidFill>
                  <a:srgbClr val="737373"/>
                </a:solidFill>
                <a:latin typeface="Arial" panose="020B0604020202020204" pitchFamily="34" charset="0"/>
                <a:cs typeface="Arial" panose="020B0604020202020204" pitchFamily="34" charset="0"/>
              </a:defRPr>
            </a:lvl5pPr>
          </a:lstStyle>
          <a:p>
            <a:pPr lvl="0"/>
            <a:r>
              <a:rPr lang="fr-FR"/>
              <a:t>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26879620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sur 2 lignes et contenu + Photo">
    <p:spTree>
      <p:nvGrpSpPr>
        <p:cNvPr id="1" name=""/>
        <p:cNvGrpSpPr/>
        <p:nvPr/>
      </p:nvGrpSpPr>
      <p:grpSpPr>
        <a:xfrm>
          <a:off x="0" y="0"/>
          <a:ext cx="0" cy="0"/>
          <a:chOff x="0" y="0"/>
          <a:chExt cx="0" cy="0"/>
        </a:xfrm>
      </p:grpSpPr>
      <p:sp>
        <p:nvSpPr>
          <p:cNvPr id="8" name="Espace réservé pour une image  7">
            <a:extLst>
              <a:ext uri="{FF2B5EF4-FFF2-40B4-BE49-F238E27FC236}">
                <a16:creationId xmlns:a16="http://schemas.microsoft.com/office/drawing/2014/main" id="{BBFAFDD3-A49E-4461-B1B3-C6DAEB51EF42}"/>
              </a:ext>
            </a:extLst>
          </p:cNvPr>
          <p:cNvSpPr>
            <a:spLocks noGrp="1"/>
          </p:cNvSpPr>
          <p:nvPr>
            <p:ph type="pic" sz="quarter" idx="13"/>
          </p:nvPr>
        </p:nvSpPr>
        <p:spPr>
          <a:xfrm>
            <a:off x="4568100" y="552450"/>
            <a:ext cx="3852000" cy="4154778"/>
          </a:xfrm>
          <a:prstGeom prst="rect">
            <a:avLst/>
          </a:prstGeom>
          <a:solidFill>
            <a:schemeClr val="bg1">
              <a:lumMod val="85000"/>
            </a:schemeClr>
          </a:solidFill>
        </p:spPr>
        <p:txBody>
          <a:bodyPr anchor="ctr"/>
          <a:lstStyle>
            <a:lvl1pPr algn="ctr">
              <a:defRPr sz="1100" b="1">
                <a:latin typeface="Arial" panose="020B0604020202020204" pitchFamily="34" charset="0"/>
                <a:cs typeface="Arial" panose="020B0604020202020204" pitchFamily="34" charset="0"/>
              </a:defRPr>
            </a:lvl1pPr>
          </a:lstStyle>
          <a:p>
            <a:r>
              <a:rPr lang="fr-FR"/>
              <a:t>Cliquez sur l'icône pour ajouter une image</a:t>
            </a:r>
            <a:endParaRPr lang="fr-FR" dirty="0"/>
          </a:p>
        </p:txBody>
      </p:sp>
      <p:sp>
        <p:nvSpPr>
          <p:cNvPr id="2" name="Title 1"/>
          <p:cNvSpPr>
            <a:spLocks noGrp="1"/>
          </p:cNvSpPr>
          <p:nvPr>
            <p:ph type="title"/>
          </p:nvPr>
        </p:nvSpPr>
        <p:spPr>
          <a:xfrm>
            <a:off x="628650" y="648000"/>
            <a:ext cx="3816000" cy="440265"/>
          </a:xfrm>
          <a:prstGeom prst="rect">
            <a:avLst/>
          </a:prstGeom>
        </p:spPr>
        <p:txBody>
          <a:bodyPr anchor="b"/>
          <a:lstStyle>
            <a:lvl1pPr>
              <a:defRPr lang="en-US" sz="1800" u="none" cap="all" baseline="0" dirty="0">
                <a:solidFill>
                  <a:srgbClr val="878787"/>
                </a:solidFill>
                <a:latin typeface="Arial" panose="020B0604020202020204" pitchFamily="34" charset="0"/>
                <a:ea typeface="+mn-ea"/>
                <a:cs typeface="Arial" panose="020B0604020202020204" pitchFamily="34" charset="0"/>
              </a:defRPr>
            </a:lvl1pPr>
          </a:lstStyle>
          <a:p>
            <a:pPr lvl="0"/>
            <a:r>
              <a:rPr lang="fr-FR"/>
              <a:t>Modifiez le style du titre</a:t>
            </a:r>
            <a:endParaRPr lang="en-US" dirty="0"/>
          </a:p>
        </p:txBody>
      </p:sp>
      <p:sp>
        <p:nvSpPr>
          <p:cNvPr id="3" name="Content Placeholder 2"/>
          <p:cNvSpPr>
            <a:spLocks noGrp="1"/>
          </p:cNvSpPr>
          <p:nvPr>
            <p:ph idx="1"/>
          </p:nvPr>
        </p:nvSpPr>
        <p:spPr>
          <a:xfrm>
            <a:off x="628650" y="1262130"/>
            <a:ext cx="3816000" cy="3445098"/>
          </a:xfrm>
          <a:prstGeom prst="rect">
            <a:avLst/>
          </a:prstGeom>
        </p:spPr>
        <p:txBody>
          <a:bodyPr/>
          <a:lstStyle>
            <a:lvl1pPr marL="0" indent="0">
              <a:lnSpc>
                <a:spcPct val="90000"/>
              </a:lnSpc>
              <a:buNone/>
              <a:defRPr sz="1100">
                <a:solidFill>
                  <a:srgbClr val="737373"/>
                </a:solidFill>
                <a:latin typeface="Arial" panose="020B0604020202020204" pitchFamily="34" charset="0"/>
                <a:cs typeface="Arial" panose="020B0604020202020204" pitchFamily="34" charset="0"/>
              </a:defRPr>
            </a:lvl1pPr>
            <a:lvl2pPr marL="171450" indent="-171450">
              <a:lnSpc>
                <a:spcPct val="90000"/>
              </a:lnSpc>
              <a:buClr>
                <a:schemeClr val="bg2"/>
              </a:buClr>
              <a:buFont typeface="Arial" panose="020B0604020202020204" pitchFamily="34" charset="0"/>
              <a:buChar char="•"/>
              <a:defRPr sz="1100">
                <a:solidFill>
                  <a:srgbClr val="737373"/>
                </a:solidFill>
                <a:latin typeface="Arial" panose="020B0604020202020204" pitchFamily="34" charset="0"/>
                <a:cs typeface="Arial" panose="020B0604020202020204" pitchFamily="34" charset="0"/>
              </a:defRPr>
            </a:lvl2pPr>
            <a:lvl3pPr marL="360363" indent="-182563">
              <a:lnSpc>
                <a:spcPct val="90000"/>
              </a:lnSpc>
              <a:spcBef>
                <a:spcPts val="100"/>
              </a:spcBef>
              <a:buClr>
                <a:schemeClr val="accent2"/>
              </a:buClr>
              <a:buFont typeface="Arial" panose="020B0604020202020204" pitchFamily="34" charset="0"/>
              <a:buChar char="-"/>
              <a:defRPr sz="1050">
                <a:solidFill>
                  <a:srgbClr val="737373"/>
                </a:solidFill>
                <a:latin typeface="Arial" panose="020B0604020202020204" pitchFamily="34" charset="0"/>
                <a:cs typeface="Arial" panose="020B0604020202020204" pitchFamily="34" charset="0"/>
              </a:defRPr>
            </a:lvl3pPr>
            <a:lvl4pPr marL="0" indent="0">
              <a:lnSpc>
                <a:spcPct val="90000"/>
              </a:lnSpc>
              <a:buNone/>
              <a:defRPr sz="1100" b="1">
                <a:solidFill>
                  <a:srgbClr val="737373"/>
                </a:solidFill>
                <a:latin typeface="Arial" panose="020B0604020202020204" pitchFamily="34" charset="0"/>
                <a:cs typeface="Arial" panose="020B0604020202020204" pitchFamily="34" charset="0"/>
              </a:defRPr>
            </a:lvl4pPr>
            <a:lvl5pPr marL="0" indent="0">
              <a:lnSpc>
                <a:spcPct val="90000"/>
              </a:lnSpc>
              <a:buNone/>
              <a:defRPr sz="1100">
                <a:solidFill>
                  <a:srgbClr val="737373"/>
                </a:solidFill>
                <a:latin typeface="Arial" panose="020B0604020202020204" pitchFamily="34" charset="0"/>
                <a:cs typeface="Arial" panose="020B0604020202020204" pitchFamily="34" charset="0"/>
              </a:defRPr>
            </a:lvl5pPr>
          </a:lstStyle>
          <a:p>
            <a:pPr lvl="0"/>
            <a:r>
              <a:rPr lang="fr-FR"/>
              <a:t>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87487978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sur 2 lignes et contenu + Graphique">
    <p:spTree>
      <p:nvGrpSpPr>
        <p:cNvPr id="1" name=""/>
        <p:cNvGrpSpPr/>
        <p:nvPr/>
      </p:nvGrpSpPr>
      <p:grpSpPr>
        <a:xfrm>
          <a:off x="0" y="0"/>
          <a:ext cx="0" cy="0"/>
          <a:chOff x="0" y="0"/>
          <a:chExt cx="0" cy="0"/>
        </a:xfrm>
      </p:grpSpPr>
      <p:sp>
        <p:nvSpPr>
          <p:cNvPr id="9" name="Espace réservé du graphique 8">
            <a:extLst>
              <a:ext uri="{FF2B5EF4-FFF2-40B4-BE49-F238E27FC236}">
                <a16:creationId xmlns:a16="http://schemas.microsoft.com/office/drawing/2014/main" id="{7B592B45-6B76-404D-A303-24785A9550B7}"/>
              </a:ext>
            </a:extLst>
          </p:cNvPr>
          <p:cNvSpPr>
            <a:spLocks noGrp="1"/>
          </p:cNvSpPr>
          <p:nvPr>
            <p:ph type="chart" sz="quarter" idx="14"/>
          </p:nvPr>
        </p:nvSpPr>
        <p:spPr>
          <a:xfrm>
            <a:off x="4568100" y="552450"/>
            <a:ext cx="3852000" cy="4206294"/>
          </a:xfrm>
          <a:prstGeom prst="rect">
            <a:avLst/>
          </a:prstGeom>
          <a:noFill/>
        </p:spPr>
        <p:txBody>
          <a:bodyPr anchor="ctr"/>
          <a:lstStyle>
            <a:lvl1pPr algn="ctr">
              <a:defRPr sz="1100" b="1">
                <a:latin typeface="Arial" panose="020B0604020202020204" pitchFamily="34" charset="0"/>
                <a:cs typeface="Arial" panose="020B0604020202020204" pitchFamily="34" charset="0"/>
              </a:defRPr>
            </a:lvl1pPr>
          </a:lstStyle>
          <a:p>
            <a:r>
              <a:rPr lang="fr-FR"/>
              <a:t>Cliquez sur l'icône pour ajouter un graphique</a:t>
            </a:r>
            <a:endParaRPr lang="fr-FR" dirty="0"/>
          </a:p>
        </p:txBody>
      </p:sp>
      <p:sp>
        <p:nvSpPr>
          <p:cNvPr id="2" name="Title 1"/>
          <p:cNvSpPr>
            <a:spLocks noGrp="1"/>
          </p:cNvSpPr>
          <p:nvPr>
            <p:ph type="title"/>
          </p:nvPr>
        </p:nvSpPr>
        <p:spPr>
          <a:xfrm>
            <a:off x="628650" y="552450"/>
            <a:ext cx="3816000" cy="446704"/>
          </a:xfrm>
          <a:prstGeom prst="rect">
            <a:avLst/>
          </a:prstGeom>
        </p:spPr>
        <p:txBody>
          <a:bodyPr anchor="b"/>
          <a:lstStyle>
            <a:lvl1pPr>
              <a:defRPr lang="en-US" sz="1800" u="none" cap="all" baseline="0" dirty="0">
                <a:solidFill>
                  <a:srgbClr val="878787"/>
                </a:solidFill>
                <a:latin typeface="Arial" panose="020B0604020202020204" pitchFamily="34" charset="0"/>
                <a:ea typeface="+mn-ea"/>
                <a:cs typeface="Arial" panose="020B0604020202020204" pitchFamily="34" charset="0"/>
              </a:defRPr>
            </a:lvl1pPr>
          </a:lstStyle>
          <a:p>
            <a:pPr lvl="0"/>
            <a:r>
              <a:rPr lang="fr-FR"/>
              <a:t>Modifiez le style du titre</a:t>
            </a:r>
            <a:endParaRPr lang="en-US" dirty="0"/>
          </a:p>
        </p:txBody>
      </p:sp>
      <p:sp>
        <p:nvSpPr>
          <p:cNvPr id="3" name="Content Placeholder 2"/>
          <p:cNvSpPr>
            <a:spLocks noGrp="1"/>
          </p:cNvSpPr>
          <p:nvPr>
            <p:ph idx="1"/>
          </p:nvPr>
        </p:nvSpPr>
        <p:spPr>
          <a:xfrm>
            <a:off x="628650" y="1204175"/>
            <a:ext cx="3816000" cy="3554569"/>
          </a:xfrm>
          <a:prstGeom prst="rect">
            <a:avLst/>
          </a:prstGeom>
        </p:spPr>
        <p:txBody>
          <a:bodyPr/>
          <a:lstStyle>
            <a:lvl1pPr marL="0" indent="0">
              <a:lnSpc>
                <a:spcPct val="90000"/>
              </a:lnSpc>
              <a:buNone/>
              <a:defRPr sz="1100">
                <a:solidFill>
                  <a:srgbClr val="737373"/>
                </a:solidFill>
                <a:latin typeface="Arial" panose="020B0604020202020204" pitchFamily="34" charset="0"/>
                <a:cs typeface="Arial" panose="020B0604020202020204" pitchFamily="34" charset="0"/>
              </a:defRPr>
            </a:lvl1pPr>
            <a:lvl2pPr marL="171450" indent="-171450">
              <a:lnSpc>
                <a:spcPct val="90000"/>
              </a:lnSpc>
              <a:buClr>
                <a:srgbClr val="FF5E00"/>
              </a:buClr>
              <a:buFont typeface="Arial" panose="020B0604020202020204" pitchFamily="34" charset="0"/>
              <a:buChar char="•"/>
              <a:defRPr sz="1100">
                <a:solidFill>
                  <a:srgbClr val="737373"/>
                </a:solidFill>
                <a:latin typeface="Arial" panose="020B0604020202020204" pitchFamily="34" charset="0"/>
                <a:cs typeface="Arial" panose="020B0604020202020204" pitchFamily="34" charset="0"/>
              </a:defRPr>
            </a:lvl2pPr>
            <a:lvl3pPr marL="360363" indent="-182563">
              <a:lnSpc>
                <a:spcPct val="90000"/>
              </a:lnSpc>
              <a:spcBef>
                <a:spcPts val="100"/>
              </a:spcBef>
              <a:buClr>
                <a:srgbClr val="FF5E00"/>
              </a:buClr>
              <a:buFont typeface="Arial" panose="020B0604020202020204" pitchFamily="34" charset="0"/>
              <a:buChar char="-"/>
              <a:defRPr sz="1050">
                <a:solidFill>
                  <a:srgbClr val="737373"/>
                </a:solidFill>
                <a:latin typeface="Arial" panose="020B0604020202020204" pitchFamily="34" charset="0"/>
                <a:cs typeface="Arial" panose="020B0604020202020204" pitchFamily="34" charset="0"/>
              </a:defRPr>
            </a:lvl3pPr>
            <a:lvl4pPr marL="0" indent="0">
              <a:lnSpc>
                <a:spcPct val="90000"/>
              </a:lnSpc>
              <a:buNone/>
              <a:defRPr sz="1100" b="1">
                <a:solidFill>
                  <a:srgbClr val="737373"/>
                </a:solidFill>
                <a:latin typeface="Arial" panose="020B0604020202020204" pitchFamily="34" charset="0"/>
                <a:cs typeface="Arial" panose="020B0604020202020204" pitchFamily="34" charset="0"/>
              </a:defRPr>
            </a:lvl4pPr>
            <a:lvl5pPr marL="0" indent="0">
              <a:lnSpc>
                <a:spcPct val="90000"/>
              </a:lnSpc>
              <a:buNone/>
              <a:defRPr sz="1100">
                <a:solidFill>
                  <a:srgbClr val="737373"/>
                </a:solidFill>
                <a:latin typeface="Arial" panose="020B0604020202020204" pitchFamily="34" charset="0"/>
                <a:cs typeface="Arial" panose="020B0604020202020204" pitchFamily="34" charset="0"/>
              </a:defRPr>
            </a:lvl5pPr>
          </a:lstStyle>
          <a:p>
            <a:pPr lvl="0"/>
            <a:r>
              <a:rPr lang="fr-FR"/>
              <a:t>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104902483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BFF10633-471D-47A5-81EF-D7ABDF9230B3}"/>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87537" y="4584943"/>
            <a:ext cx="741151" cy="463415"/>
          </a:xfrm>
          <a:prstGeom prst="rect">
            <a:avLst/>
          </a:prstGeom>
        </p:spPr>
      </p:pic>
      <p:cxnSp>
        <p:nvCxnSpPr>
          <p:cNvPr id="7" name="Connecteur droit 6">
            <a:extLst>
              <a:ext uri="{FF2B5EF4-FFF2-40B4-BE49-F238E27FC236}">
                <a16:creationId xmlns:a16="http://schemas.microsoft.com/office/drawing/2014/main" id="{4DF2F667-FF21-481D-AC44-EEB15177928F}"/>
              </a:ext>
            </a:extLst>
          </p:cNvPr>
          <p:cNvCxnSpPr/>
          <p:nvPr userDrawn="1"/>
        </p:nvCxnSpPr>
        <p:spPr>
          <a:xfrm flipV="1">
            <a:off x="986231" y="4927559"/>
            <a:ext cx="7560000" cy="20267"/>
          </a:xfrm>
          <a:prstGeom prst="line">
            <a:avLst/>
          </a:prstGeom>
          <a:ln>
            <a:solidFill>
              <a:srgbClr val="878787"/>
            </a:solidFill>
          </a:ln>
        </p:spPr>
        <p:style>
          <a:lnRef idx="1">
            <a:schemeClr val="accent1"/>
          </a:lnRef>
          <a:fillRef idx="0">
            <a:schemeClr val="accent1"/>
          </a:fillRef>
          <a:effectRef idx="0">
            <a:schemeClr val="accent1"/>
          </a:effectRef>
          <a:fontRef idx="minor">
            <a:schemeClr val="tx1"/>
          </a:fontRef>
        </p:style>
      </p:cxnSp>
      <p:sp>
        <p:nvSpPr>
          <p:cNvPr id="9" name="Espace réservé du texte 11"/>
          <p:cNvSpPr txBox="1">
            <a:spLocks/>
          </p:cNvSpPr>
          <p:nvPr userDrawn="1"/>
        </p:nvSpPr>
        <p:spPr>
          <a:xfrm>
            <a:off x="8545513" y="4816475"/>
            <a:ext cx="390525" cy="231775"/>
          </a:xfrm>
          <a:prstGeom prst="rect">
            <a:avLst/>
          </a:prstGeom>
        </p:spPr>
        <p:txBody>
          <a:bodyPr/>
          <a:lstStyle>
            <a:lvl1pPr marL="0" indent="0" algn="l" defTabSz="685800" rtl="0" eaLnBrk="1" latinLnBrk="0" hangingPunct="1">
              <a:lnSpc>
                <a:spcPct val="90000"/>
              </a:lnSpc>
              <a:spcBef>
                <a:spcPts val="750"/>
              </a:spcBef>
              <a:buFont typeface="Arial" panose="020B0604020202020204" pitchFamily="34" charset="0"/>
              <a:buNone/>
              <a:defRPr sz="800" kern="1200">
                <a:solidFill>
                  <a:srgbClr val="EA560D"/>
                </a:solidFill>
                <a:latin typeface="Arial" panose="020B0604020202020204" pitchFamily="34" charset="0"/>
                <a:ea typeface="+mn-ea"/>
                <a:cs typeface="Arial" panose="020B0604020202020204" pitchFamily="34" charset="0"/>
              </a:defRPr>
            </a:lvl1pPr>
            <a:lvl2pPr marL="0" indent="0" algn="l" defTabSz="685800"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2pPr>
            <a:lvl3pPr marL="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3pPr>
            <a:lvl4pPr marL="0" indent="0" algn="l" defTabSz="685800" rtl="0" eaLnBrk="1" latinLnBrk="0" hangingPunct="1">
              <a:lnSpc>
                <a:spcPct val="90000"/>
              </a:lnSpc>
              <a:spcBef>
                <a:spcPts val="375"/>
              </a:spcBef>
              <a:buFont typeface="Arial" panose="020B0604020202020204" pitchFamily="34" charset="0"/>
              <a:buNone/>
              <a:defRPr sz="1100" kern="1200">
                <a:solidFill>
                  <a:schemeClr val="tx1"/>
                </a:solidFill>
                <a:latin typeface="+mn-lt"/>
                <a:ea typeface="+mn-ea"/>
                <a:cs typeface="+mn-cs"/>
              </a:defRPr>
            </a:lvl4pPr>
            <a:lvl5pPr marL="0" indent="0" algn="l" defTabSz="685800" rtl="0" eaLnBrk="1" latinLnBrk="0" hangingPunct="1">
              <a:lnSpc>
                <a:spcPct val="90000"/>
              </a:lnSpc>
              <a:spcBef>
                <a:spcPts val="375"/>
              </a:spcBef>
              <a:buFont typeface="Arial" panose="020B0604020202020204" pitchFamily="34" charset="0"/>
              <a:buNone/>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21F0E541-015C-4D14-81CE-F40D464D20D5}" type="slidenum">
              <a:rPr lang="fr-FR" smtClean="0"/>
              <a:pPr/>
              <a:t>‹N°›</a:t>
            </a:fld>
            <a:endParaRPr lang="fr-FR" dirty="0"/>
          </a:p>
        </p:txBody>
      </p:sp>
    </p:spTree>
    <p:extLst>
      <p:ext uri="{BB962C8B-B14F-4D97-AF65-F5344CB8AC3E}">
        <p14:creationId xmlns:p14="http://schemas.microsoft.com/office/powerpoint/2010/main" val="2874841753"/>
      </p:ext>
    </p:extLst>
  </p:cSld>
  <p:clrMap bg1="lt1" tx1="dk1" bg2="lt2" tx2="dk2" accent1="accent1" accent2="accent2" accent3="accent3" accent4="accent4" accent5="accent5" accent6="accent6" hlink="hlink" folHlink="folHlink"/>
  <p:sldLayoutIdLst>
    <p:sldLayoutId id="2147483661" r:id="rId1"/>
    <p:sldLayoutId id="2147483686" r:id="rId2"/>
    <p:sldLayoutId id="2147483687" r:id="rId3"/>
    <p:sldLayoutId id="2147483688" r:id="rId4"/>
    <p:sldLayoutId id="2147483685" r:id="rId5"/>
    <p:sldLayoutId id="2147483683" r:id="rId6"/>
    <p:sldLayoutId id="2147483662" r:id="rId7"/>
    <p:sldLayoutId id="2147483675" r:id="rId8"/>
    <p:sldLayoutId id="2147483677" r:id="rId9"/>
    <p:sldLayoutId id="2147483673" r:id="rId10"/>
    <p:sldLayoutId id="2147483676" r:id="rId11"/>
    <p:sldLayoutId id="2147483678" r:id="rId12"/>
    <p:sldLayoutId id="2147483691" r:id="rId13"/>
    <p:sldLayoutId id="2147483692" r:id="rId14"/>
    <p:sldLayoutId id="2147483674" r:id="rId15"/>
    <p:sldLayoutId id="2147483679" r:id="rId16"/>
    <p:sldLayoutId id="2147483680" r:id="rId17"/>
    <p:sldLayoutId id="2147483690" r:id="rId18"/>
    <p:sldLayoutId id="2147483689" r:id="rId19"/>
    <p:sldLayoutId id="2147483693" r:id="rId20"/>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hf sldNum="0" hdr="0" ftr="0" dt="0"/>
  <p:txStyles>
    <p:titleStyle>
      <a:lvl1pPr algn="l" defTabSz="685800" rtl="0" eaLnBrk="1" latinLnBrk="0" hangingPunct="1">
        <a:lnSpc>
          <a:spcPct val="85000"/>
        </a:lnSpc>
        <a:spcBef>
          <a:spcPct val="0"/>
        </a:spcBef>
        <a:buNone/>
        <a:defRPr sz="3300" b="1" kern="1200">
          <a:solidFill>
            <a:schemeClr val="tx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0" indent="0" algn="l" defTabSz="685800"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2pPr>
      <a:lvl3pPr marL="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3pPr>
      <a:lvl4pPr marL="0" indent="0" algn="l" defTabSz="685800" rtl="0" eaLnBrk="1" latinLnBrk="0" hangingPunct="1">
        <a:lnSpc>
          <a:spcPct val="90000"/>
        </a:lnSpc>
        <a:spcBef>
          <a:spcPts val="375"/>
        </a:spcBef>
        <a:buFont typeface="Arial" panose="020B0604020202020204" pitchFamily="34" charset="0"/>
        <a:buNone/>
        <a:defRPr sz="1100" kern="1200">
          <a:solidFill>
            <a:schemeClr val="tx1"/>
          </a:solidFill>
          <a:latin typeface="+mn-lt"/>
          <a:ea typeface="+mn-ea"/>
          <a:cs typeface="+mn-cs"/>
        </a:defRPr>
      </a:lvl4pPr>
      <a:lvl5pPr marL="0" indent="0" algn="l" defTabSz="685800" rtl="0" eaLnBrk="1" latinLnBrk="0" hangingPunct="1">
        <a:lnSpc>
          <a:spcPct val="90000"/>
        </a:lnSpc>
        <a:spcBef>
          <a:spcPts val="375"/>
        </a:spcBef>
        <a:buFont typeface="Arial" panose="020B0604020202020204" pitchFamily="34" charset="0"/>
        <a:buNone/>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a:xfrm>
            <a:off x="373063" y="1999333"/>
            <a:ext cx="4179482" cy="1776678"/>
          </a:xfrm>
        </p:spPr>
        <p:txBody>
          <a:bodyPr/>
          <a:lstStyle/>
          <a:p>
            <a:pPr algn="ctr"/>
            <a:r>
              <a:rPr lang="fr-FR" dirty="0">
                <a:latin typeface="+mj-lt"/>
              </a:rPr>
              <a:t>Fiche </a:t>
            </a:r>
            <a:r>
              <a:rPr lang="fr-FR" dirty="0" err="1">
                <a:latin typeface="+mj-lt"/>
              </a:rPr>
              <a:t>rt</a:t>
            </a:r>
            <a:r>
              <a:rPr lang="fr-FR" dirty="0">
                <a:latin typeface="+mj-lt"/>
              </a:rPr>
              <a:t> 1 – Observation de l’ensemble de la prise en charge patient en radiothérapie et de l’organisation en réseau des données</a:t>
            </a:r>
          </a:p>
        </p:txBody>
      </p:sp>
      <p:sp>
        <p:nvSpPr>
          <p:cNvPr id="3" name="Espace réservé du texte 2"/>
          <p:cNvSpPr>
            <a:spLocks noGrp="1"/>
          </p:cNvSpPr>
          <p:nvPr>
            <p:ph type="body" sz="quarter" idx="11"/>
          </p:nvPr>
        </p:nvSpPr>
        <p:spPr>
          <a:xfrm>
            <a:off x="373063" y="4045355"/>
            <a:ext cx="4031512" cy="655896"/>
          </a:xfrm>
        </p:spPr>
        <p:txBody>
          <a:bodyPr/>
          <a:lstStyle/>
          <a:p>
            <a:pPr algn="ctr"/>
            <a:r>
              <a:rPr lang="fr-FR" sz="1200" i="1" dirty="0">
                <a:latin typeface="+mj-lt"/>
              </a:rPr>
              <a:t>Gontier charlotte </a:t>
            </a:r>
          </a:p>
          <a:p>
            <a:pPr algn="ctr"/>
            <a:r>
              <a:rPr lang="fr-FR" sz="1200" i="1" dirty="0" err="1">
                <a:latin typeface="+mj-lt"/>
              </a:rPr>
              <a:t>dqprm</a:t>
            </a:r>
            <a:r>
              <a:rPr lang="fr-FR" sz="1200" i="1" dirty="0">
                <a:latin typeface="+mj-lt"/>
              </a:rPr>
              <a:t> 2021/2023</a:t>
            </a:r>
          </a:p>
        </p:txBody>
      </p:sp>
      <p:sp>
        <p:nvSpPr>
          <p:cNvPr id="4" name="Rectangle 3">
            <a:extLst>
              <a:ext uri="{FF2B5EF4-FFF2-40B4-BE49-F238E27FC236}">
                <a16:creationId xmlns:a16="http://schemas.microsoft.com/office/drawing/2014/main" id="{BA1EFD4F-BFF1-62D4-B0D7-29A7CE99BC2D}"/>
              </a:ext>
            </a:extLst>
          </p:cNvPr>
          <p:cNvSpPr/>
          <p:nvPr/>
        </p:nvSpPr>
        <p:spPr>
          <a:xfrm>
            <a:off x="302607" y="4736460"/>
            <a:ext cx="2881347" cy="34865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0180791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marL="285750" indent="-285750">
              <a:buClr>
                <a:schemeClr val="accent1"/>
              </a:buClr>
              <a:buFont typeface="Arial" panose="020B0604020202020204" pitchFamily="34" charset="0"/>
              <a:buChar char="•"/>
            </a:pPr>
            <a:r>
              <a:rPr lang="fr-FR" sz="1400" dirty="0">
                <a:latin typeface="+mj-lt"/>
              </a:rPr>
              <a:t>Acteurs : </a:t>
            </a:r>
            <a:r>
              <a:rPr lang="fr-FR" sz="1400" b="0" dirty="0" smtClean="0">
                <a:latin typeface="+mj-lt"/>
              </a:rPr>
              <a:t>Technicien de mesures physiques</a:t>
            </a:r>
            <a:endParaRPr lang="fr-FR" sz="1400" b="0" dirty="0">
              <a:latin typeface="+mj-lt"/>
            </a:endParaRPr>
          </a:p>
          <a:p>
            <a:pPr marL="285750" indent="-285750">
              <a:buClr>
                <a:schemeClr val="accent1"/>
              </a:buClr>
              <a:buFont typeface="Arial" panose="020B0604020202020204" pitchFamily="34" charset="0"/>
              <a:buChar char="•"/>
            </a:pPr>
            <a:r>
              <a:rPr lang="fr-FR" sz="1400" dirty="0">
                <a:latin typeface="+mj-lt"/>
              </a:rPr>
              <a:t>Objectif : </a:t>
            </a:r>
            <a:r>
              <a:rPr lang="fr-FR" sz="1400" b="0" dirty="0">
                <a:latin typeface="+mj-lt"/>
              </a:rPr>
              <a:t>Vérifier </a:t>
            </a:r>
            <a:r>
              <a:rPr lang="fr-FR" sz="1400" b="0" dirty="0" smtClean="0">
                <a:latin typeface="+mj-lt"/>
              </a:rPr>
              <a:t>l’exactitude de la dose délivrée</a:t>
            </a:r>
            <a:endParaRPr lang="fr-FR" sz="1400" b="0" dirty="0">
              <a:latin typeface="+mj-lt"/>
            </a:endParaRPr>
          </a:p>
          <a:p>
            <a:pPr marL="285750" indent="-285750" algn="just">
              <a:buClr>
                <a:schemeClr val="accent1"/>
              </a:buClr>
              <a:buFont typeface="Arial" panose="020B0604020202020204" pitchFamily="34" charset="0"/>
              <a:buChar char="•"/>
            </a:pPr>
            <a:r>
              <a:rPr lang="fr-FR" sz="1400" dirty="0">
                <a:latin typeface="+mj-lt"/>
              </a:rPr>
              <a:t>Déroulé/Observation : </a:t>
            </a:r>
            <a:r>
              <a:rPr lang="fr-FR" sz="1400" b="0" dirty="0" smtClean="0">
                <a:latin typeface="+mj-lt"/>
              </a:rPr>
              <a:t>Généralement, le contrôle qualité patient est réalisé avant le double calcul des UM par le physicien, et donc avant la première séance (sauf pour les traitement très peu modulés). Le technicien prépare la séance en exportant le plan et la dose calculée en dosimétrie via un script présent sur le TPS. Le plan de traitement est délivré sur une matrice insérée dans un fantôme </a:t>
            </a:r>
            <a:r>
              <a:rPr lang="fr-FR" sz="1400" b="0" dirty="0" err="1" smtClean="0">
                <a:latin typeface="+mj-lt"/>
              </a:rPr>
              <a:t>Octavius</a:t>
            </a:r>
            <a:r>
              <a:rPr lang="fr-FR" sz="1400" b="0" dirty="0" smtClean="0">
                <a:latin typeface="+mj-lt"/>
              </a:rPr>
              <a:t> (hexagonal ou 4D selon la technique). A l’aide d’un logiciel, le technicien compare la dose calculée reçue par la matrice avec le fichier de calcul de dose calculée en dosimétrie. Pour comparer ces plans, il utilise la méthode du gamma index calculée par le logiciel de contrôle (</a:t>
            </a:r>
            <a:r>
              <a:rPr lang="fr-FR" sz="1400" b="0" dirty="0" err="1" smtClean="0">
                <a:latin typeface="+mj-lt"/>
              </a:rPr>
              <a:t>VeriSoft</a:t>
            </a:r>
            <a:r>
              <a:rPr lang="fr-FR" sz="1400" b="0" dirty="0" smtClean="0">
                <a:latin typeface="+mj-lt"/>
              </a:rPr>
              <a:t>).</a:t>
            </a:r>
            <a:endParaRPr lang="fr-FR" sz="1400" b="0" dirty="0">
              <a:latin typeface="+mj-lt"/>
            </a:endParaRPr>
          </a:p>
        </p:txBody>
      </p:sp>
      <p:sp>
        <p:nvSpPr>
          <p:cNvPr id="3" name="Titre 2"/>
          <p:cNvSpPr>
            <a:spLocks noGrp="1"/>
          </p:cNvSpPr>
          <p:nvPr>
            <p:ph type="title"/>
          </p:nvPr>
        </p:nvSpPr>
        <p:spPr/>
        <p:txBody>
          <a:bodyPr/>
          <a:lstStyle/>
          <a:p>
            <a:r>
              <a:rPr lang="fr-FR" u="sng" dirty="0" smtClean="0">
                <a:solidFill>
                  <a:schemeClr val="accent1"/>
                </a:solidFill>
              </a:rPr>
              <a:t>I.7 Contrôle patient</a:t>
            </a:r>
            <a:endParaRPr lang="fr-FR" dirty="0">
              <a:latin typeface="+mj-lt"/>
            </a:endParaRPr>
          </a:p>
        </p:txBody>
      </p:sp>
      <p:sp>
        <p:nvSpPr>
          <p:cNvPr id="4" name="Espace réservé du texte 3"/>
          <p:cNvSpPr>
            <a:spLocks noGrp="1"/>
          </p:cNvSpPr>
          <p:nvPr>
            <p:ph type="body" sz="quarter" idx="10"/>
          </p:nvPr>
        </p:nvSpPr>
        <p:spPr/>
        <p:txBody>
          <a:bodyPr/>
          <a:lstStyle/>
          <a:p>
            <a:endParaRPr lang="fr-FR" dirty="0" smtClean="0">
              <a:latin typeface="+mj-lt"/>
            </a:endParaRPr>
          </a:p>
          <a:p>
            <a:endParaRPr lang="fr-FR" dirty="0">
              <a:latin typeface="+mj-lt"/>
            </a:endParaRPr>
          </a:p>
        </p:txBody>
      </p:sp>
    </p:spTree>
    <p:extLst>
      <p:ext uri="{BB962C8B-B14F-4D97-AF65-F5344CB8AC3E}">
        <p14:creationId xmlns:p14="http://schemas.microsoft.com/office/powerpoint/2010/main" val="36891571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marL="285750" indent="-285750">
              <a:buClr>
                <a:schemeClr val="accent1"/>
              </a:buClr>
              <a:buFont typeface="Arial" panose="020B0604020202020204" pitchFamily="34" charset="0"/>
              <a:buChar char="•"/>
            </a:pPr>
            <a:r>
              <a:rPr lang="fr-FR" sz="1400" dirty="0">
                <a:latin typeface="+mj-lt"/>
              </a:rPr>
              <a:t>Acteurs : </a:t>
            </a:r>
            <a:r>
              <a:rPr lang="fr-FR" sz="1400" b="0" dirty="0">
                <a:latin typeface="+mj-lt"/>
              </a:rPr>
              <a:t>MERM</a:t>
            </a:r>
          </a:p>
          <a:p>
            <a:pPr marL="285750" indent="-285750">
              <a:buClr>
                <a:schemeClr val="accent1"/>
              </a:buClr>
              <a:buFont typeface="Arial" panose="020B0604020202020204" pitchFamily="34" charset="0"/>
              <a:buChar char="•"/>
            </a:pPr>
            <a:r>
              <a:rPr lang="fr-FR" sz="1400" dirty="0">
                <a:latin typeface="+mj-lt"/>
              </a:rPr>
              <a:t>Objectif : </a:t>
            </a:r>
            <a:r>
              <a:rPr lang="fr-FR" sz="1400" b="0" dirty="0">
                <a:latin typeface="+mj-lt"/>
              </a:rPr>
              <a:t>Vérifier le positionnement du patient</a:t>
            </a:r>
          </a:p>
          <a:p>
            <a:pPr marL="285750" indent="-285750">
              <a:buClr>
                <a:schemeClr val="accent1"/>
              </a:buClr>
              <a:buFont typeface="Arial" panose="020B0604020202020204" pitchFamily="34" charset="0"/>
              <a:buChar char="•"/>
            </a:pPr>
            <a:r>
              <a:rPr lang="fr-FR" sz="1400" dirty="0">
                <a:latin typeface="+mj-lt"/>
              </a:rPr>
              <a:t>Déroulé/Observation : </a:t>
            </a:r>
            <a:r>
              <a:rPr lang="fr-FR" sz="1400" b="0" dirty="0">
                <a:latin typeface="+mj-lt"/>
              </a:rPr>
              <a:t>La première séance est appelé J0, elle permet de réaliser un test du positionnement </a:t>
            </a:r>
            <a:r>
              <a:rPr lang="fr-FR" sz="1400" b="0" dirty="0" smtClean="0">
                <a:latin typeface="+mj-lt"/>
              </a:rPr>
              <a:t>du patient sur la machine de traitement. Une </a:t>
            </a:r>
            <a:r>
              <a:rPr lang="fr-FR" sz="1400" b="0" dirty="0">
                <a:latin typeface="+mj-lt"/>
              </a:rPr>
              <a:t>image est réalisée pour vérifier la concordance de l’anatomie en début de traitement avec celle </a:t>
            </a:r>
            <a:r>
              <a:rPr lang="fr-FR" sz="1400" b="0" dirty="0" smtClean="0">
                <a:latin typeface="+mj-lt"/>
              </a:rPr>
              <a:t>du scanner dosimétrique (référence de planification). Elle permet également d’ajouter une note de positionnement pour les collègues MERM ou encore de vérifier que les consignes, notamment pour le niveau de réplétion du rectum et de la vessie, sont comprises et respectées.</a:t>
            </a:r>
            <a:br>
              <a:rPr lang="fr-FR" sz="1400" b="0" dirty="0" smtClean="0">
                <a:latin typeface="+mj-lt"/>
              </a:rPr>
            </a:br>
            <a:r>
              <a:rPr lang="fr-FR" sz="1400" b="0" dirty="0" smtClean="0">
                <a:latin typeface="+mj-lt"/>
              </a:rPr>
              <a:t>Dans certains cas, J0=J1, </a:t>
            </a:r>
            <a:r>
              <a:rPr lang="fr-FR" sz="1400" b="0" dirty="0">
                <a:latin typeface="+mj-lt"/>
              </a:rPr>
              <a:t>c’est-à-dire que le traitement est délivré directement </a:t>
            </a:r>
            <a:r>
              <a:rPr lang="fr-FR" sz="1400" b="0" dirty="0" smtClean="0">
                <a:latin typeface="+mj-lt"/>
              </a:rPr>
              <a:t>ensuite. Cela peut avoir lieu pour des traitements palliatifs par exemple.</a:t>
            </a:r>
            <a:endParaRPr lang="fr-FR" sz="1400" b="0" dirty="0">
              <a:latin typeface="+mj-lt"/>
            </a:endParaRPr>
          </a:p>
        </p:txBody>
      </p:sp>
      <p:sp>
        <p:nvSpPr>
          <p:cNvPr id="3" name="Titre 2"/>
          <p:cNvSpPr>
            <a:spLocks noGrp="1"/>
          </p:cNvSpPr>
          <p:nvPr>
            <p:ph type="title"/>
          </p:nvPr>
        </p:nvSpPr>
        <p:spPr/>
        <p:txBody>
          <a:bodyPr/>
          <a:lstStyle/>
          <a:p>
            <a:r>
              <a:rPr lang="fr-FR" u="sng" dirty="0" smtClean="0">
                <a:solidFill>
                  <a:schemeClr val="accent1"/>
                </a:solidFill>
              </a:rPr>
              <a:t>I.8 </a:t>
            </a:r>
            <a:r>
              <a:rPr lang="fr-FR" u="sng" dirty="0">
                <a:solidFill>
                  <a:schemeClr val="accent1"/>
                </a:solidFill>
              </a:rPr>
              <a:t>J0</a:t>
            </a:r>
            <a:endParaRPr lang="fr-FR" dirty="0">
              <a:latin typeface="+mj-lt"/>
            </a:endParaRPr>
          </a:p>
        </p:txBody>
      </p:sp>
      <p:sp>
        <p:nvSpPr>
          <p:cNvPr id="4" name="Espace réservé du texte 3"/>
          <p:cNvSpPr>
            <a:spLocks noGrp="1"/>
          </p:cNvSpPr>
          <p:nvPr>
            <p:ph type="body" sz="quarter" idx="10"/>
          </p:nvPr>
        </p:nvSpPr>
        <p:spPr/>
        <p:txBody>
          <a:bodyPr/>
          <a:lstStyle/>
          <a:p>
            <a:endParaRPr lang="fr-FR" dirty="0" smtClean="0">
              <a:latin typeface="+mj-lt"/>
            </a:endParaRPr>
          </a:p>
          <a:p>
            <a:endParaRPr lang="fr-FR" dirty="0">
              <a:latin typeface="+mj-lt"/>
            </a:endParaRPr>
          </a:p>
        </p:txBody>
      </p:sp>
    </p:spTree>
    <p:extLst>
      <p:ext uri="{BB962C8B-B14F-4D97-AF65-F5344CB8AC3E}">
        <p14:creationId xmlns:p14="http://schemas.microsoft.com/office/powerpoint/2010/main" val="155926955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marL="285750" indent="-285750">
              <a:buClr>
                <a:schemeClr val="accent1"/>
              </a:buClr>
              <a:buFont typeface="Arial" panose="020B0604020202020204" pitchFamily="34" charset="0"/>
              <a:buChar char="•"/>
            </a:pPr>
            <a:r>
              <a:rPr lang="fr-FR" sz="1400" dirty="0">
                <a:latin typeface="+mj-lt"/>
              </a:rPr>
              <a:t>Acteurs : </a:t>
            </a:r>
            <a:r>
              <a:rPr lang="fr-FR" sz="1400" b="0" dirty="0">
                <a:latin typeface="+mj-lt"/>
              </a:rPr>
              <a:t>MERM, secrétaire et radiothérapeute</a:t>
            </a:r>
          </a:p>
          <a:p>
            <a:pPr marL="285750" indent="-285750">
              <a:buClr>
                <a:schemeClr val="accent1"/>
              </a:buClr>
              <a:buFont typeface="Arial" panose="020B0604020202020204" pitchFamily="34" charset="0"/>
              <a:buChar char="•"/>
            </a:pPr>
            <a:r>
              <a:rPr lang="fr-FR" sz="1400" dirty="0">
                <a:latin typeface="+mj-lt"/>
              </a:rPr>
              <a:t>Objectif : </a:t>
            </a:r>
            <a:r>
              <a:rPr lang="fr-FR" sz="1400" b="0" dirty="0">
                <a:latin typeface="+mj-lt"/>
              </a:rPr>
              <a:t>Délivrer le traitement au patient</a:t>
            </a:r>
          </a:p>
          <a:p>
            <a:pPr marL="285750" indent="-285750">
              <a:buClr>
                <a:schemeClr val="accent1"/>
              </a:buClr>
              <a:buFont typeface="Arial" panose="020B0604020202020204" pitchFamily="34" charset="0"/>
              <a:buChar char="•"/>
            </a:pPr>
            <a:r>
              <a:rPr lang="fr-FR" sz="1400" dirty="0">
                <a:latin typeface="+mj-lt"/>
              </a:rPr>
              <a:t>Déroulé/Observation : </a:t>
            </a:r>
          </a:p>
          <a:p>
            <a:pPr marL="465138" lvl="1" indent="-285750">
              <a:buFont typeface="Arial" panose="020B0604020202020204" pitchFamily="34" charset="0"/>
              <a:buChar char="•"/>
            </a:pPr>
            <a:r>
              <a:rPr lang="fr-FR" dirty="0" smtClean="0">
                <a:latin typeface="+mj-lt"/>
              </a:rPr>
              <a:t>Le secrétaire </a:t>
            </a:r>
            <a:r>
              <a:rPr lang="fr-FR" dirty="0">
                <a:latin typeface="+mj-lt"/>
              </a:rPr>
              <a:t>du bureau des rendez-vous organise les horaires des </a:t>
            </a:r>
            <a:r>
              <a:rPr lang="fr-FR" dirty="0" smtClean="0">
                <a:latin typeface="+mj-lt"/>
              </a:rPr>
              <a:t>séances de traitement (horaires données la veille pendant la première semaine puis à la semaine par la suite),</a:t>
            </a:r>
            <a:endParaRPr lang="fr-FR" dirty="0">
              <a:latin typeface="+mj-lt"/>
            </a:endParaRPr>
          </a:p>
          <a:p>
            <a:pPr marL="465138" lvl="1" indent="-285750">
              <a:buFont typeface="Arial" panose="020B0604020202020204" pitchFamily="34" charset="0"/>
              <a:buChar char="•"/>
            </a:pPr>
            <a:r>
              <a:rPr lang="fr-FR" dirty="0" smtClean="0">
                <a:latin typeface="+mj-lt"/>
              </a:rPr>
              <a:t>Le MERM </a:t>
            </a:r>
            <a:r>
              <a:rPr lang="fr-FR" dirty="0">
                <a:latin typeface="+mj-lt"/>
              </a:rPr>
              <a:t>accueille le patient et vérifie son identité, l’installe sur la table en utilisant toutes les contentions </a:t>
            </a:r>
            <a:r>
              <a:rPr lang="fr-FR" dirty="0" smtClean="0">
                <a:latin typeface="+mj-lt"/>
              </a:rPr>
              <a:t>déterminées </a:t>
            </a:r>
            <a:r>
              <a:rPr lang="fr-FR" dirty="0">
                <a:latin typeface="+mj-lt"/>
              </a:rPr>
              <a:t>au scanner </a:t>
            </a:r>
            <a:r>
              <a:rPr lang="fr-FR" dirty="0" smtClean="0">
                <a:latin typeface="+mj-lt"/>
              </a:rPr>
              <a:t>dosimétrique. Il centre </a:t>
            </a:r>
            <a:r>
              <a:rPr lang="fr-FR" dirty="0">
                <a:latin typeface="+mj-lt"/>
              </a:rPr>
              <a:t>le patient à l’aide des points de tatouages ou des marques sur le masque thermoformé,</a:t>
            </a:r>
          </a:p>
          <a:p>
            <a:pPr marL="465138" lvl="1" indent="-285750">
              <a:buFont typeface="Arial" panose="020B0604020202020204" pitchFamily="34" charset="0"/>
              <a:buChar char="•"/>
            </a:pPr>
            <a:r>
              <a:rPr lang="fr-FR" dirty="0" smtClean="0">
                <a:latin typeface="+mj-lt"/>
              </a:rPr>
              <a:t>Le MERM </a:t>
            </a:r>
            <a:r>
              <a:rPr lang="fr-FR" dirty="0">
                <a:latin typeface="+mj-lt"/>
              </a:rPr>
              <a:t>réalise une imagerie puis la recale sur l’image du scanner dosimétrique dans tous les axes. Il est possible que des changements anatomiques soient constatés, </a:t>
            </a:r>
            <a:r>
              <a:rPr lang="fr-FR" dirty="0" smtClean="0">
                <a:latin typeface="+mj-lt"/>
              </a:rPr>
              <a:t>le </a:t>
            </a:r>
            <a:r>
              <a:rPr lang="fr-FR" dirty="0">
                <a:latin typeface="+mj-lt"/>
              </a:rPr>
              <a:t>radiothérapeute d’astreinte peut être appelé pour juger de la délivrance du traitement, d’une interruption de traitement ou d’une </a:t>
            </a:r>
            <a:r>
              <a:rPr lang="fr-FR" dirty="0" err="1">
                <a:latin typeface="+mj-lt"/>
              </a:rPr>
              <a:t>replanification</a:t>
            </a:r>
            <a:r>
              <a:rPr lang="fr-FR" dirty="0">
                <a:latin typeface="+mj-lt"/>
              </a:rPr>
              <a:t>,</a:t>
            </a:r>
          </a:p>
          <a:p>
            <a:pPr marL="465138" lvl="1" indent="-285750">
              <a:buFont typeface="Arial" panose="020B0604020202020204" pitchFamily="34" charset="0"/>
              <a:buChar char="•"/>
            </a:pPr>
            <a:r>
              <a:rPr lang="fr-FR" dirty="0" smtClean="0">
                <a:latin typeface="+mj-lt"/>
              </a:rPr>
              <a:t>Le MERM </a:t>
            </a:r>
            <a:r>
              <a:rPr lang="fr-FR" dirty="0">
                <a:latin typeface="+mj-lt"/>
              </a:rPr>
              <a:t>lance la délivrance du traitement et valide </a:t>
            </a:r>
            <a:r>
              <a:rPr lang="fr-FR" dirty="0" smtClean="0">
                <a:latin typeface="+mj-lt"/>
              </a:rPr>
              <a:t>la séance en </a:t>
            </a:r>
            <a:r>
              <a:rPr lang="fr-FR" dirty="0">
                <a:latin typeface="+mj-lt"/>
              </a:rPr>
              <a:t>signant sur la </a:t>
            </a:r>
            <a:r>
              <a:rPr lang="fr-FR" dirty="0" smtClean="0">
                <a:latin typeface="+mj-lt"/>
              </a:rPr>
              <a:t>console (la dose délivrée à chaque séance est enregistrée sur Aria),</a:t>
            </a:r>
            <a:endParaRPr lang="fr-FR" dirty="0">
              <a:latin typeface="+mj-lt"/>
            </a:endParaRPr>
          </a:p>
          <a:p>
            <a:pPr marL="465138" lvl="1" indent="-285750">
              <a:buFont typeface="Arial" panose="020B0604020202020204" pitchFamily="34" charset="0"/>
              <a:buChar char="•"/>
            </a:pPr>
            <a:r>
              <a:rPr lang="fr-FR" dirty="0">
                <a:latin typeface="+mj-lt"/>
              </a:rPr>
              <a:t>Un suivi hebdomadaire est assuré pendant le traitement par le médecin radiothérapeute ou </a:t>
            </a:r>
            <a:r>
              <a:rPr lang="fr-FR" dirty="0" smtClean="0">
                <a:latin typeface="+mj-lt"/>
              </a:rPr>
              <a:t>son </a:t>
            </a:r>
            <a:r>
              <a:rPr lang="fr-FR" dirty="0">
                <a:latin typeface="+mj-lt"/>
              </a:rPr>
              <a:t>interne.</a:t>
            </a:r>
          </a:p>
        </p:txBody>
      </p:sp>
      <p:sp>
        <p:nvSpPr>
          <p:cNvPr id="3" name="Titre 2"/>
          <p:cNvSpPr>
            <a:spLocks noGrp="1"/>
          </p:cNvSpPr>
          <p:nvPr>
            <p:ph type="title"/>
          </p:nvPr>
        </p:nvSpPr>
        <p:spPr/>
        <p:txBody>
          <a:bodyPr/>
          <a:lstStyle/>
          <a:p>
            <a:r>
              <a:rPr lang="fr-FR" u="sng" dirty="0" smtClean="0">
                <a:solidFill>
                  <a:schemeClr val="accent1"/>
                </a:solidFill>
              </a:rPr>
              <a:t>I.9 séances</a:t>
            </a:r>
            <a:endParaRPr lang="fr-FR" dirty="0">
              <a:latin typeface="+mj-lt"/>
            </a:endParaRPr>
          </a:p>
        </p:txBody>
      </p:sp>
      <p:sp>
        <p:nvSpPr>
          <p:cNvPr id="4" name="Espace réservé du texte 3"/>
          <p:cNvSpPr>
            <a:spLocks noGrp="1"/>
          </p:cNvSpPr>
          <p:nvPr>
            <p:ph type="body" sz="quarter" idx="10"/>
          </p:nvPr>
        </p:nvSpPr>
        <p:spPr/>
        <p:txBody>
          <a:bodyPr/>
          <a:lstStyle/>
          <a:p>
            <a:endParaRPr lang="fr-FR" dirty="0" smtClean="0">
              <a:latin typeface="+mj-lt"/>
            </a:endParaRPr>
          </a:p>
          <a:p>
            <a:endParaRPr lang="fr-FR" dirty="0">
              <a:latin typeface="+mj-lt"/>
            </a:endParaRPr>
          </a:p>
        </p:txBody>
      </p:sp>
    </p:spTree>
    <p:extLst>
      <p:ext uri="{BB962C8B-B14F-4D97-AF65-F5344CB8AC3E}">
        <p14:creationId xmlns:p14="http://schemas.microsoft.com/office/powerpoint/2010/main" val="390748918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marL="285750" indent="-285750">
              <a:buClr>
                <a:schemeClr val="accent1"/>
              </a:buClr>
              <a:buFont typeface="Arial" panose="020B0604020202020204" pitchFamily="34" charset="0"/>
              <a:buChar char="•"/>
            </a:pPr>
            <a:r>
              <a:rPr lang="fr-FR" sz="1400" dirty="0">
                <a:latin typeface="+mj-lt"/>
              </a:rPr>
              <a:t>Acteurs : </a:t>
            </a:r>
            <a:r>
              <a:rPr lang="fr-FR" sz="1400" b="0" dirty="0" smtClean="0">
                <a:latin typeface="+mj-lt"/>
              </a:rPr>
              <a:t>Radiothérapeute, interne</a:t>
            </a:r>
            <a:endParaRPr lang="fr-FR" sz="1400" b="0" dirty="0">
              <a:latin typeface="+mj-lt"/>
            </a:endParaRPr>
          </a:p>
          <a:p>
            <a:pPr marL="285750" indent="-285750">
              <a:buClr>
                <a:schemeClr val="accent1"/>
              </a:buClr>
              <a:buFont typeface="Arial" panose="020B0604020202020204" pitchFamily="34" charset="0"/>
              <a:buChar char="•"/>
            </a:pPr>
            <a:r>
              <a:rPr lang="fr-FR" sz="1400" dirty="0">
                <a:latin typeface="+mj-lt"/>
              </a:rPr>
              <a:t>Objectif : </a:t>
            </a:r>
            <a:r>
              <a:rPr lang="fr-FR" sz="1400" b="0" dirty="0">
                <a:latin typeface="+mj-lt"/>
              </a:rPr>
              <a:t>Assurer le suivi du patient </a:t>
            </a:r>
            <a:r>
              <a:rPr lang="fr-FR" sz="1400" b="0" dirty="0" smtClean="0">
                <a:latin typeface="+mj-lt"/>
              </a:rPr>
              <a:t>traité et prévenir le risque de récidive</a:t>
            </a:r>
            <a:endParaRPr lang="fr-FR" sz="1400" b="0" dirty="0">
              <a:latin typeface="+mj-lt"/>
            </a:endParaRPr>
          </a:p>
          <a:p>
            <a:pPr marL="285750" indent="-285750">
              <a:buClr>
                <a:schemeClr val="accent1"/>
              </a:buClr>
              <a:buFont typeface="Arial" panose="020B0604020202020204" pitchFamily="34" charset="0"/>
              <a:buChar char="•"/>
            </a:pPr>
            <a:r>
              <a:rPr lang="fr-FR" sz="1400" dirty="0">
                <a:latin typeface="+mj-lt"/>
              </a:rPr>
              <a:t>Déroulé/Observation : </a:t>
            </a:r>
            <a:r>
              <a:rPr lang="fr-FR" sz="1400" b="0" dirty="0" smtClean="0">
                <a:latin typeface="+mj-lt"/>
              </a:rPr>
              <a:t>Ces rendez-vous hebdomadaires (régulièrement délégués aux internes) visent </a:t>
            </a:r>
            <a:r>
              <a:rPr lang="fr-FR" sz="1400" b="0" dirty="0">
                <a:latin typeface="+mj-lt"/>
              </a:rPr>
              <a:t>à prévenir et soigner les apparitions de toxicités (exemple : Asthénie, érythème, xérostomie, mucite…). De plus, il permet de faire le point </a:t>
            </a:r>
            <a:r>
              <a:rPr lang="fr-FR" sz="1400" b="0" dirty="0" smtClean="0">
                <a:latin typeface="+mj-lt"/>
              </a:rPr>
              <a:t>sur l’état de santé général </a:t>
            </a:r>
            <a:r>
              <a:rPr lang="fr-FR" sz="1400" b="0" dirty="0">
                <a:latin typeface="+mj-lt"/>
              </a:rPr>
              <a:t>du </a:t>
            </a:r>
            <a:r>
              <a:rPr lang="fr-FR" sz="1400" b="0" dirty="0" smtClean="0">
                <a:latin typeface="+mj-lt"/>
              </a:rPr>
              <a:t>patient, récupérer les derniers examens effectués (imagerie, test d’effort, prise de sang…) </a:t>
            </a:r>
            <a:r>
              <a:rPr lang="fr-FR" sz="1400" b="0" dirty="0">
                <a:latin typeface="+mj-lt"/>
              </a:rPr>
              <a:t>ou encore de suivre ses </a:t>
            </a:r>
            <a:r>
              <a:rPr lang="fr-FR" sz="1400" b="0" dirty="0" smtClean="0">
                <a:latin typeface="+mj-lt"/>
              </a:rPr>
              <a:t>évolutions </a:t>
            </a:r>
            <a:r>
              <a:rPr lang="fr-FR" sz="1400" b="0" dirty="0">
                <a:latin typeface="+mj-lt"/>
              </a:rPr>
              <a:t>de poids</a:t>
            </a:r>
            <a:r>
              <a:rPr lang="fr-FR" sz="1400" b="0" dirty="0" smtClean="0">
                <a:latin typeface="+mj-lt"/>
              </a:rPr>
              <a:t>. </a:t>
            </a:r>
            <a:r>
              <a:rPr lang="fr-FR" sz="1400" b="0" dirty="0">
                <a:latin typeface="+mj-lt"/>
              </a:rPr>
              <a:t/>
            </a:r>
            <a:br>
              <a:rPr lang="fr-FR" sz="1400" b="0" dirty="0">
                <a:latin typeface="+mj-lt"/>
              </a:rPr>
            </a:br>
            <a:r>
              <a:rPr lang="fr-FR" sz="1400" b="0" dirty="0" smtClean="0">
                <a:latin typeface="+mj-lt"/>
              </a:rPr>
              <a:t>Le patient peut également bénéficier d’un </a:t>
            </a:r>
            <a:r>
              <a:rPr lang="fr-FR" sz="1400" b="0" dirty="0">
                <a:latin typeface="+mj-lt"/>
              </a:rPr>
              <a:t>suivi diététique, psychologique, socio-esthétique ou encore avoir des rendez-vous avec des patients ressources (</a:t>
            </a:r>
            <a:r>
              <a:rPr lang="fr-FR" sz="1400" b="0" dirty="0" smtClean="0">
                <a:latin typeface="+mj-lt"/>
              </a:rPr>
              <a:t>anciens </a:t>
            </a:r>
            <a:r>
              <a:rPr lang="fr-FR" sz="1400" b="0" dirty="0">
                <a:latin typeface="+mj-lt"/>
              </a:rPr>
              <a:t>patients qui partagent leur expérience et qui </a:t>
            </a:r>
            <a:r>
              <a:rPr lang="fr-FR" sz="1400" b="0" dirty="0" smtClean="0">
                <a:latin typeface="+mj-lt"/>
              </a:rPr>
              <a:t>ont un rôle d’écoute).</a:t>
            </a:r>
            <a:r>
              <a:rPr lang="fr-FR" sz="1400" b="0" dirty="0">
                <a:latin typeface="+mj-lt"/>
              </a:rPr>
              <a:t/>
            </a:r>
            <a:br>
              <a:rPr lang="fr-FR" sz="1400" b="0" dirty="0">
                <a:latin typeface="+mj-lt"/>
              </a:rPr>
            </a:br>
            <a:r>
              <a:rPr lang="fr-FR" sz="1400" b="0" dirty="0" smtClean="0">
                <a:latin typeface="+mj-lt"/>
              </a:rPr>
              <a:t>A la fin du traitement, un suivi est mis en place régulièrement par le radiothérapeute pour prévenir tout risque de récidive de la maladie. Il peut comprendre des imageries, des dosages (PSA pour la prostate par exemple) ou d’autres examens.</a:t>
            </a:r>
          </a:p>
        </p:txBody>
      </p:sp>
      <p:sp>
        <p:nvSpPr>
          <p:cNvPr id="3" name="Titre 2"/>
          <p:cNvSpPr>
            <a:spLocks noGrp="1"/>
          </p:cNvSpPr>
          <p:nvPr>
            <p:ph type="title"/>
          </p:nvPr>
        </p:nvSpPr>
        <p:spPr/>
        <p:txBody>
          <a:bodyPr/>
          <a:lstStyle/>
          <a:p>
            <a:r>
              <a:rPr lang="fr-FR" u="sng" dirty="0" smtClean="0">
                <a:solidFill>
                  <a:schemeClr val="accent1"/>
                </a:solidFill>
              </a:rPr>
              <a:t>I.10 </a:t>
            </a:r>
            <a:r>
              <a:rPr lang="fr-FR" u="sng" dirty="0">
                <a:solidFill>
                  <a:schemeClr val="accent1"/>
                </a:solidFill>
              </a:rPr>
              <a:t>Suivi</a:t>
            </a:r>
            <a:endParaRPr lang="fr-FR" dirty="0">
              <a:latin typeface="+mj-lt"/>
            </a:endParaRPr>
          </a:p>
        </p:txBody>
      </p:sp>
      <p:sp>
        <p:nvSpPr>
          <p:cNvPr id="4" name="Espace réservé du texte 3"/>
          <p:cNvSpPr>
            <a:spLocks noGrp="1"/>
          </p:cNvSpPr>
          <p:nvPr>
            <p:ph type="body" sz="quarter" idx="10"/>
          </p:nvPr>
        </p:nvSpPr>
        <p:spPr/>
        <p:txBody>
          <a:bodyPr/>
          <a:lstStyle/>
          <a:p>
            <a:endParaRPr lang="fr-FR" dirty="0">
              <a:latin typeface="+mj-lt"/>
            </a:endParaRPr>
          </a:p>
          <a:p>
            <a:endParaRPr lang="fr-FR" dirty="0">
              <a:latin typeface="+mj-lt"/>
            </a:endParaRPr>
          </a:p>
        </p:txBody>
      </p:sp>
    </p:spTree>
    <p:extLst>
      <p:ext uri="{BB962C8B-B14F-4D97-AF65-F5344CB8AC3E}">
        <p14:creationId xmlns:p14="http://schemas.microsoft.com/office/powerpoint/2010/main" val="352934965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28650" y="985234"/>
            <a:ext cx="7886700" cy="3831241"/>
          </a:xfrm>
        </p:spPr>
        <p:txBody>
          <a:bodyPr>
            <a:normAutofit fontScale="85000" lnSpcReduction="20000"/>
          </a:bodyPr>
          <a:lstStyle/>
          <a:p>
            <a:pPr marL="285750" indent="-285750">
              <a:buClr>
                <a:schemeClr val="accent1"/>
              </a:buClr>
              <a:buFont typeface="Arial" panose="020B0604020202020204" pitchFamily="34" charset="0"/>
              <a:buChar char="•"/>
            </a:pPr>
            <a:r>
              <a:rPr lang="fr-FR" sz="1400" b="0" dirty="0" smtClean="0">
                <a:latin typeface="+mj-lt"/>
                <a:sym typeface="Wingdings" panose="05000000000000000000" pitchFamily="2" charset="2"/>
              </a:rPr>
              <a:t>Patient : N201807327 – Homme de 76 ans</a:t>
            </a:r>
          </a:p>
          <a:p>
            <a:pPr marL="285750" indent="-285750">
              <a:buClr>
                <a:schemeClr val="accent1"/>
              </a:buClr>
              <a:buFont typeface="Arial" panose="020B0604020202020204" pitchFamily="34" charset="0"/>
              <a:buChar char="•"/>
            </a:pPr>
            <a:r>
              <a:rPr lang="fr-FR" sz="1400" b="0" dirty="0" smtClean="0">
                <a:latin typeface="+mj-lt"/>
                <a:sym typeface="Wingdings" panose="05000000000000000000" pitchFamily="2" charset="2"/>
              </a:rPr>
              <a:t>Antécédents </a:t>
            </a:r>
            <a:r>
              <a:rPr lang="fr-FR" sz="1400" b="0" dirty="0">
                <a:latin typeface="+mj-lt"/>
                <a:sym typeface="Wingdings" panose="05000000000000000000" pitchFamily="2" charset="2"/>
              </a:rPr>
              <a:t>: </a:t>
            </a:r>
            <a:r>
              <a:rPr lang="fr-FR" sz="1400" b="0" dirty="0" smtClean="0">
                <a:latin typeface="+mj-lt"/>
                <a:sym typeface="Wingdings" panose="05000000000000000000" pitchFamily="2" charset="2"/>
              </a:rPr>
              <a:t>Hyper-tension artérielle, </a:t>
            </a:r>
            <a:r>
              <a:rPr lang="fr-FR" sz="1400" b="0" dirty="0">
                <a:latin typeface="+mj-lt"/>
                <a:sym typeface="Wingdings" panose="05000000000000000000" pitchFamily="2" charset="2"/>
              </a:rPr>
              <a:t>adénocarcinome prostatique retirée en 2019, anévrisme de l’aorte ascendante, </a:t>
            </a:r>
            <a:r>
              <a:rPr lang="fr-FR" sz="1400" b="0" dirty="0" smtClean="0">
                <a:latin typeface="+mj-lt"/>
                <a:sym typeface="Wingdings" panose="05000000000000000000" pitchFamily="2" charset="2"/>
              </a:rPr>
              <a:t>exérèse </a:t>
            </a:r>
            <a:r>
              <a:rPr lang="fr-FR" sz="1400" b="0" dirty="0">
                <a:latin typeface="+mj-lt"/>
                <a:sym typeface="Wingdings" panose="05000000000000000000" pitchFamily="2" charset="2"/>
              </a:rPr>
              <a:t>de 2 lipomes dorsaux en 2000, mélanome de l’oreille droite retiré en 2014 puis récidivant en 2019 traité par chirurgie puis NIVOLUMAB.</a:t>
            </a:r>
          </a:p>
          <a:p>
            <a:pPr marL="285750" indent="-285750">
              <a:buClr>
                <a:schemeClr val="accent1"/>
              </a:buClr>
              <a:buFont typeface="Arial" panose="020B0604020202020204" pitchFamily="34" charset="0"/>
              <a:buChar char="•"/>
            </a:pPr>
            <a:r>
              <a:rPr lang="fr-FR" sz="1400" b="0" dirty="0">
                <a:latin typeface="+mj-lt"/>
                <a:sym typeface="Wingdings" panose="05000000000000000000" pitchFamily="2" charset="2"/>
              </a:rPr>
              <a:t>Etat de la maladie : pT2cN0R0, </a:t>
            </a:r>
            <a:r>
              <a:rPr lang="fr-FR" sz="1400" b="0" dirty="0" err="1">
                <a:latin typeface="+mj-lt"/>
                <a:sym typeface="Wingdings" panose="05000000000000000000" pitchFamily="2" charset="2"/>
              </a:rPr>
              <a:t>Gleason</a:t>
            </a:r>
            <a:r>
              <a:rPr lang="fr-FR" sz="1400" b="0" dirty="0">
                <a:latin typeface="+mj-lt"/>
                <a:sym typeface="Wingdings" panose="05000000000000000000" pitchFamily="2" charset="2"/>
              </a:rPr>
              <a:t> 7 (4+3)</a:t>
            </a:r>
          </a:p>
          <a:p>
            <a:pPr marL="285750" indent="-285750">
              <a:buClr>
                <a:schemeClr val="accent1"/>
              </a:buClr>
              <a:buFont typeface="Arial" panose="020B0604020202020204" pitchFamily="34" charset="0"/>
              <a:buChar char="•"/>
            </a:pPr>
            <a:r>
              <a:rPr lang="fr-FR" sz="1400" b="0" dirty="0">
                <a:latin typeface="+mj-lt"/>
                <a:sym typeface="Wingdings" panose="05000000000000000000" pitchFamily="2" charset="2"/>
              </a:rPr>
              <a:t>Scanner test pour vérifier le niveau de réplétion de la vessie et du rectum</a:t>
            </a:r>
          </a:p>
          <a:p>
            <a:pPr marL="285750" indent="-285750">
              <a:buClr>
                <a:schemeClr val="accent1"/>
              </a:buClr>
              <a:buFont typeface="Arial" panose="020B0604020202020204" pitchFamily="34" charset="0"/>
              <a:buChar char="•"/>
            </a:pPr>
            <a:r>
              <a:rPr lang="fr-FR" sz="1400" b="0" dirty="0">
                <a:latin typeface="+mj-lt"/>
                <a:sym typeface="Wingdings" panose="05000000000000000000" pitchFamily="2" charset="2"/>
              </a:rPr>
              <a:t>Scanner dosimétrique (120 kV)</a:t>
            </a:r>
          </a:p>
          <a:p>
            <a:pPr marL="285750" indent="-285750">
              <a:buClr>
                <a:schemeClr val="accent1"/>
              </a:buClr>
              <a:buFont typeface="Arial" panose="020B0604020202020204" pitchFamily="34" charset="0"/>
              <a:buChar char="•"/>
            </a:pPr>
            <a:r>
              <a:rPr lang="fr-FR" sz="1400" b="0" dirty="0">
                <a:latin typeface="+mj-lt"/>
                <a:sym typeface="Wingdings" panose="05000000000000000000" pitchFamily="2" charset="2"/>
              </a:rPr>
              <a:t>Contours automatiques « </a:t>
            </a:r>
            <a:r>
              <a:rPr lang="fr-FR" sz="1400" b="0" dirty="0" err="1">
                <a:latin typeface="+mj-lt"/>
                <a:sym typeface="Wingdings" panose="05000000000000000000" pitchFamily="2" charset="2"/>
              </a:rPr>
              <a:t>Olligopelvis</a:t>
            </a:r>
            <a:r>
              <a:rPr lang="fr-FR" sz="1400" b="0" dirty="0">
                <a:latin typeface="+mj-lt"/>
                <a:sym typeface="Wingdings" panose="05000000000000000000" pitchFamily="2" charset="2"/>
              </a:rPr>
              <a:t> 2 »</a:t>
            </a:r>
          </a:p>
          <a:p>
            <a:pPr marL="285750" indent="-285750">
              <a:buClr>
                <a:schemeClr val="accent1"/>
              </a:buClr>
              <a:buFont typeface="Arial" panose="020B0604020202020204" pitchFamily="34" charset="0"/>
              <a:buChar char="•"/>
            </a:pPr>
            <a:r>
              <a:rPr lang="fr-FR" sz="1400" b="0" dirty="0">
                <a:latin typeface="+mj-lt"/>
                <a:sym typeface="Wingdings" panose="05000000000000000000" pitchFamily="2" charset="2"/>
              </a:rPr>
              <a:t>Traitement sur la loge prostatique et </a:t>
            </a:r>
            <a:r>
              <a:rPr lang="fr-FR" sz="1400" b="0" dirty="0" smtClean="0">
                <a:latin typeface="+mj-lt"/>
                <a:sym typeface="Wingdings" panose="05000000000000000000" pitchFamily="2" charset="2"/>
              </a:rPr>
              <a:t>les ganglions </a:t>
            </a:r>
            <a:r>
              <a:rPr lang="fr-FR" sz="1400" b="0" dirty="0" err="1" smtClean="0">
                <a:latin typeface="+mj-lt"/>
                <a:sym typeface="Wingdings" panose="05000000000000000000" pitchFamily="2" charset="2"/>
              </a:rPr>
              <a:t>normofractionné</a:t>
            </a:r>
            <a:r>
              <a:rPr lang="fr-FR" sz="1400" b="0" dirty="0" smtClean="0">
                <a:latin typeface="+mj-lt"/>
                <a:sym typeface="Wingdings" panose="05000000000000000000" pitchFamily="2" charset="2"/>
              </a:rPr>
              <a:t> avec des </a:t>
            </a:r>
            <a:r>
              <a:rPr lang="fr-FR" sz="1400" b="0" dirty="0" err="1" smtClean="0">
                <a:latin typeface="+mj-lt"/>
                <a:sym typeface="Wingdings" panose="05000000000000000000" pitchFamily="2" charset="2"/>
              </a:rPr>
              <a:t>boosts</a:t>
            </a:r>
            <a:r>
              <a:rPr lang="fr-FR" sz="1400" b="0" dirty="0" smtClean="0">
                <a:latin typeface="+mj-lt"/>
                <a:sym typeface="Wingdings" panose="05000000000000000000" pitchFamily="2" charset="2"/>
              </a:rPr>
              <a:t> intégrés sur les ganglions malades et sur la loge</a:t>
            </a:r>
            <a:endParaRPr lang="fr-FR" sz="1400" b="0" dirty="0">
              <a:latin typeface="+mj-lt"/>
              <a:sym typeface="Wingdings" panose="05000000000000000000" pitchFamily="2" charset="2"/>
            </a:endParaRPr>
          </a:p>
          <a:p>
            <a:pPr marL="285750" indent="-285750">
              <a:buClr>
                <a:schemeClr val="accent1"/>
              </a:buClr>
              <a:buFont typeface="Arial" panose="020B0604020202020204" pitchFamily="34" charset="0"/>
              <a:buChar char="•"/>
            </a:pPr>
            <a:r>
              <a:rPr lang="fr-FR" sz="1400" b="0" dirty="0">
                <a:latin typeface="+mj-lt"/>
                <a:sym typeface="Wingdings" panose="05000000000000000000" pitchFamily="2" charset="2"/>
              </a:rPr>
              <a:t>Prescription : 30 séances </a:t>
            </a:r>
            <a:r>
              <a:rPr lang="fr-FR" sz="1400" b="0" dirty="0" smtClean="0">
                <a:latin typeface="+mj-lt"/>
                <a:sym typeface="Wingdings" panose="05000000000000000000" pitchFamily="2" charset="2"/>
              </a:rPr>
              <a:t>pour 63 Gy sur la loge et 66 Gy sur les ganglions malades avec </a:t>
            </a:r>
            <a:r>
              <a:rPr lang="fr-FR" sz="1400" b="0" dirty="0">
                <a:latin typeface="+mj-lt"/>
                <a:sym typeface="Wingdings" panose="05000000000000000000" pitchFamily="2" charset="2"/>
              </a:rPr>
              <a:t>hormonothérapie pendant 6 </a:t>
            </a:r>
            <a:r>
              <a:rPr lang="fr-FR" sz="1400" b="0" dirty="0" smtClean="0">
                <a:latin typeface="+mj-lt"/>
                <a:sym typeface="Wingdings" panose="05000000000000000000" pitchFamily="2" charset="2"/>
              </a:rPr>
              <a:t>mois</a:t>
            </a:r>
          </a:p>
          <a:p>
            <a:pPr marL="285750" indent="-285750">
              <a:buClr>
                <a:schemeClr val="accent1"/>
              </a:buClr>
              <a:buFont typeface="Arial" panose="020B0604020202020204" pitchFamily="34" charset="0"/>
              <a:buChar char="•"/>
            </a:pPr>
            <a:r>
              <a:rPr lang="fr-FR" sz="1400" b="0" dirty="0" smtClean="0">
                <a:latin typeface="+mj-lt"/>
                <a:sym typeface="Wingdings" panose="05000000000000000000" pitchFamily="2" charset="2"/>
              </a:rPr>
              <a:t>Contraintes sur les PTV : V95% &gt; 95 % de la dose prescrite, V2% &lt; 105 % de la dose prescrite, aucun point &gt; 107 % de la dose prescrite</a:t>
            </a:r>
            <a:endParaRPr lang="fr-FR" sz="1400" b="0" dirty="0">
              <a:latin typeface="+mj-lt"/>
              <a:sym typeface="Wingdings" panose="05000000000000000000" pitchFamily="2" charset="2"/>
            </a:endParaRPr>
          </a:p>
          <a:p>
            <a:pPr marL="285750" indent="-285750">
              <a:buClr>
                <a:schemeClr val="accent1"/>
              </a:buClr>
              <a:buFont typeface="Arial" panose="020B0604020202020204" pitchFamily="34" charset="0"/>
              <a:buChar char="•"/>
            </a:pPr>
            <a:r>
              <a:rPr lang="fr-FR" sz="1400" b="0" dirty="0">
                <a:latin typeface="+mj-lt"/>
                <a:sym typeface="Wingdings" panose="05000000000000000000" pitchFamily="2" charset="2"/>
              </a:rPr>
              <a:t>Contraintes sur les OAR </a:t>
            </a:r>
            <a:r>
              <a:rPr lang="fr-FR" sz="1400" b="0" dirty="0" smtClean="0">
                <a:latin typeface="+mj-lt"/>
                <a:sym typeface="Wingdings" panose="05000000000000000000" pitchFamily="2" charset="2"/>
              </a:rPr>
              <a:t>:</a:t>
            </a:r>
          </a:p>
          <a:p>
            <a:pPr marL="465138" lvl="1" indent="-285750">
              <a:buClr>
                <a:schemeClr val="accent1"/>
              </a:buClr>
              <a:buFont typeface="Arial" panose="020B0604020202020204" pitchFamily="34" charset="0"/>
              <a:buChar char="•"/>
            </a:pPr>
            <a:r>
              <a:rPr lang="fr-FR" sz="1400" dirty="0" smtClean="0">
                <a:latin typeface="+mj-lt"/>
                <a:sym typeface="Wingdings" panose="05000000000000000000" pitchFamily="2" charset="2"/>
              </a:rPr>
              <a:t>Vessie : </a:t>
            </a:r>
            <a:r>
              <a:rPr lang="fr-FR" sz="1400" dirty="0">
                <a:sym typeface="Wingdings" panose="05000000000000000000" pitchFamily="2" charset="2"/>
              </a:rPr>
              <a:t>D</a:t>
            </a:r>
            <a:r>
              <a:rPr lang="fr-FR" sz="1400" baseline="-25000" dirty="0" smtClean="0">
                <a:sym typeface="Wingdings" panose="05000000000000000000" pitchFamily="2" charset="2"/>
              </a:rPr>
              <a:t>50</a:t>
            </a:r>
            <a:r>
              <a:rPr lang="fr-FR" sz="1400" baseline="-25000" dirty="0">
                <a:sym typeface="Wingdings" panose="05000000000000000000" pitchFamily="2" charset="2"/>
              </a:rPr>
              <a:t>%</a:t>
            </a:r>
            <a:r>
              <a:rPr lang="fr-FR" sz="1400" dirty="0">
                <a:sym typeface="Wingdings" panose="05000000000000000000" pitchFamily="2" charset="2"/>
              </a:rPr>
              <a:t> &lt; </a:t>
            </a:r>
            <a:r>
              <a:rPr lang="fr-FR" sz="1400" dirty="0" smtClean="0">
                <a:sym typeface="Wingdings" panose="05000000000000000000" pitchFamily="2" charset="2"/>
              </a:rPr>
              <a:t>60 Gy</a:t>
            </a:r>
          </a:p>
          <a:p>
            <a:pPr marL="465138" lvl="1" indent="-285750">
              <a:buClr>
                <a:schemeClr val="accent1"/>
              </a:buClr>
              <a:buFont typeface="Arial" panose="020B0604020202020204" pitchFamily="34" charset="0"/>
              <a:buChar char="•"/>
            </a:pPr>
            <a:r>
              <a:rPr lang="fr-FR" sz="1400" dirty="0" smtClean="0">
                <a:latin typeface="+mj-lt"/>
                <a:sym typeface="Wingdings" panose="05000000000000000000" pitchFamily="2" charset="2"/>
              </a:rPr>
              <a:t>Tête </a:t>
            </a:r>
            <a:r>
              <a:rPr lang="fr-FR" sz="1400" dirty="0">
                <a:latin typeface="+mj-lt"/>
                <a:sym typeface="Wingdings" panose="05000000000000000000" pitchFamily="2" charset="2"/>
              </a:rPr>
              <a:t>fémorale D &amp; G </a:t>
            </a:r>
            <a:r>
              <a:rPr lang="fr-FR" sz="1400" dirty="0" smtClean="0">
                <a:latin typeface="+mj-lt"/>
                <a:sym typeface="Wingdings" panose="05000000000000000000" pitchFamily="2" charset="2"/>
              </a:rPr>
              <a:t>: D</a:t>
            </a:r>
            <a:r>
              <a:rPr lang="fr-FR" sz="1400" baseline="-25000" dirty="0" smtClean="0">
                <a:latin typeface="+mj-lt"/>
                <a:sym typeface="Wingdings" panose="05000000000000000000" pitchFamily="2" charset="2"/>
              </a:rPr>
              <a:t>5%</a:t>
            </a:r>
            <a:r>
              <a:rPr lang="fr-FR" sz="1400" dirty="0" smtClean="0">
                <a:latin typeface="+mj-lt"/>
                <a:sym typeface="Wingdings" panose="05000000000000000000" pitchFamily="2" charset="2"/>
              </a:rPr>
              <a:t> &lt; 50 Gy</a:t>
            </a:r>
            <a:endParaRPr lang="fr-FR" sz="2100" b="0" dirty="0">
              <a:latin typeface="+mj-lt"/>
              <a:sym typeface="Wingdings" panose="05000000000000000000" pitchFamily="2" charset="2"/>
            </a:endParaRPr>
          </a:p>
          <a:p>
            <a:pPr marL="465138" lvl="1" indent="-285750">
              <a:buClr>
                <a:schemeClr val="accent1"/>
              </a:buClr>
              <a:buFont typeface="Arial" panose="020B0604020202020204" pitchFamily="34" charset="0"/>
              <a:buChar char="•"/>
            </a:pPr>
            <a:r>
              <a:rPr lang="fr-FR" sz="1400" dirty="0" smtClean="0">
                <a:latin typeface="+mj-lt"/>
                <a:sym typeface="Wingdings" panose="05000000000000000000" pitchFamily="2" charset="2"/>
              </a:rPr>
              <a:t>Paroi </a:t>
            </a:r>
            <a:r>
              <a:rPr lang="fr-FR" sz="1400" dirty="0">
                <a:latin typeface="+mj-lt"/>
                <a:sym typeface="Wingdings" panose="05000000000000000000" pitchFamily="2" charset="2"/>
              </a:rPr>
              <a:t>rectale : </a:t>
            </a:r>
            <a:r>
              <a:rPr lang="fr-FR" sz="1400" dirty="0" smtClean="0">
                <a:latin typeface="+mj-lt"/>
                <a:sym typeface="Wingdings" panose="05000000000000000000" pitchFamily="2" charset="2"/>
              </a:rPr>
              <a:t>D</a:t>
            </a:r>
            <a:r>
              <a:rPr lang="fr-FR" sz="1400" baseline="-25000" dirty="0" smtClean="0">
                <a:latin typeface="+mj-lt"/>
                <a:sym typeface="Wingdings" panose="05000000000000000000" pitchFamily="2" charset="2"/>
              </a:rPr>
              <a:t>25%</a:t>
            </a:r>
            <a:r>
              <a:rPr lang="fr-FR" sz="1400" dirty="0" smtClean="0">
                <a:latin typeface="+mj-lt"/>
                <a:sym typeface="Wingdings" panose="05000000000000000000" pitchFamily="2" charset="2"/>
              </a:rPr>
              <a:t> &lt; 65 Gy, D</a:t>
            </a:r>
            <a:r>
              <a:rPr lang="fr-FR" sz="1400" baseline="-25000" dirty="0" smtClean="0">
                <a:latin typeface="+mj-lt"/>
                <a:sym typeface="Wingdings" panose="05000000000000000000" pitchFamily="2" charset="2"/>
              </a:rPr>
              <a:t>35%</a:t>
            </a:r>
            <a:r>
              <a:rPr lang="fr-FR" sz="1400" dirty="0" smtClean="0">
                <a:latin typeface="+mj-lt"/>
                <a:sym typeface="Wingdings" panose="05000000000000000000" pitchFamily="2" charset="2"/>
              </a:rPr>
              <a:t> &lt; 60 Gy, D</a:t>
            </a:r>
            <a:r>
              <a:rPr lang="fr-FR" sz="1400" baseline="-25000" dirty="0" smtClean="0">
                <a:latin typeface="+mj-lt"/>
                <a:sym typeface="Wingdings" panose="05000000000000000000" pitchFamily="2" charset="2"/>
              </a:rPr>
              <a:t>50%</a:t>
            </a:r>
            <a:r>
              <a:rPr lang="fr-FR" sz="1400" dirty="0" smtClean="0">
                <a:latin typeface="+mj-lt"/>
                <a:sym typeface="Wingdings" panose="05000000000000000000" pitchFamily="2" charset="2"/>
              </a:rPr>
              <a:t> &lt; 50 Gy</a:t>
            </a:r>
          </a:p>
          <a:p>
            <a:pPr marL="465138" lvl="1" indent="-285750">
              <a:buClr>
                <a:schemeClr val="accent1"/>
              </a:buClr>
              <a:buFont typeface="Arial" panose="020B0604020202020204" pitchFamily="34" charset="0"/>
              <a:buChar char="•"/>
            </a:pPr>
            <a:r>
              <a:rPr lang="fr-FR" sz="1400" dirty="0" smtClean="0">
                <a:latin typeface="+mj-lt"/>
                <a:sym typeface="Wingdings" panose="05000000000000000000" pitchFamily="2" charset="2"/>
              </a:rPr>
              <a:t>Cavité péritonéale : V</a:t>
            </a:r>
            <a:r>
              <a:rPr lang="fr-FR" sz="1400" baseline="-25000" dirty="0" smtClean="0">
                <a:latin typeface="+mj-lt"/>
                <a:sym typeface="Wingdings" panose="05000000000000000000" pitchFamily="2" charset="2"/>
              </a:rPr>
              <a:t>50 Gy</a:t>
            </a:r>
            <a:r>
              <a:rPr lang="fr-FR" sz="1400" dirty="0" smtClean="0">
                <a:latin typeface="+mj-lt"/>
                <a:sym typeface="Wingdings" panose="05000000000000000000" pitchFamily="2" charset="2"/>
              </a:rPr>
              <a:t> &lt; 100 cc, V</a:t>
            </a:r>
            <a:r>
              <a:rPr lang="fr-FR" sz="1400" baseline="-25000" dirty="0" smtClean="0">
                <a:latin typeface="+mj-lt"/>
                <a:sym typeface="Wingdings" panose="05000000000000000000" pitchFamily="2" charset="2"/>
              </a:rPr>
              <a:t>45 Gy</a:t>
            </a:r>
            <a:r>
              <a:rPr lang="fr-FR" sz="1400" dirty="0" smtClean="0">
                <a:latin typeface="+mj-lt"/>
                <a:sym typeface="Wingdings" panose="05000000000000000000" pitchFamily="2" charset="2"/>
              </a:rPr>
              <a:t> &lt; 195 cc, V</a:t>
            </a:r>
            <a:r>
              <a:rPr lang="fr-FR" sz="1400" baseline="-25000" dirty="0" smtClean="0">
                <a:latin typeface="+mj-lt"/>
                <a:sym typeface="Wingdings" panose="05000000000000000000" pitchFamily="2" charset="2"/>
              </a:rPr>
              <a:t>20 Gy</a:t>
            </a:r>
            <a:r>
              <a:rPr lang="fr-FR" sz="1400" dirty="0" smtClean="0">
                <a:latin typeface="+mj-lt"/>
                <a:sym typeface="Wingdings" panose="05000000000000000000" pitchFamily="2" charset="2"/>
              </a:rPr>
              <a:t> &lt; 500 cc</a:t>
            </a:r>
          </a:p>
          <a:p>
            <a:pPr marL="465138" lvl="1" indent="-285750">
              <a:buClr>
                <a:schemeClr val="accent1"/>
              </a:buClr>
              <a:buFont typeface="Arial" panose="020B0604020202020204" pitchFamily="34" charset="0"/>
              <a:buChar char="•"/>
            </a:pPr>
            <a:r>
              <a:rPr lang="fr-FR" sz="1400" dirty="0" smtClean="0">
                <a:latin typeface="+mj-lt"/>
                <a:sym typeface="Wingdings" panose="05000000000000000000" pitchFamily="2" charset="2"/>
              </a:rPr>
              <a:t>Intestins : V</a:t>
            </a:r>
            <a:r>
              <a:rPr lang="fr-FR" sz="1400" baseline="-25000" dirty="0" smtClean="0">
                <a:latin typeface="+mj-lt"/>
                <a:sym typeface="Wingdings" panose="05000000000000000000" pitchFamily="2" charset="2"/>
              </a:rPr>
              <a:t>45 Gy</a:t>
            </a:r>
            <a:r>
              <a:rPr lang="fr-FR" sz="1400" dirty="0" smtClean="0">
                <a:latin typeface="+mj-lt"/>
                <a:sym typeface="Wingdings" panose="05000000000000000000" pitchFamily="2" charset="2"/>
              </a:rPr>
              <a:t> &lt; 195 cc, V</a:t>
            </a:r>
            <a:r>
              <a:rPr lang="fr-FR" sz="1400" baseline="-25000" dirty="0" smtClean="0">
                <a:latin typeface="+mj-lt"/>
                <a:sym typeface="Wingdings" panose="05000000000000000000" pitchFamily="2" charset="2"/>
              </a:rPr>
              <a:t>60 Gy</a:t>
            </a:r>
            <a:r>
              <a:rPr lang="fr-FR" sz="1400" dirty="0" smtClean="0">
                <a:latin typeface="+mj-lt"/>
                <a:sym typeface="Wingdings" panose="05000000000000000000" pitchFamily="2" charset="2"/>
              </a:rPr>
              <a:t> &lt; 50 cc</a:t>
            </a:r>
            <a:endParaRPr lang="fr-FR" sz="1400" b="0" dirty="0">
              <a:latin typeface="+mj-lt"/>
              <a:sym typeface="Wingdings" panose="05000000000000000000" pitchFamily="2" charset="2"/>
            </a:endParaRPr>
          </a:p>
        </p:txBody>
      </p:sp>
      <p:sp>
        <p:nvSpPr>
          <p:cNvPr id="3" name="Titre 2"/>
          <p:cNvSpPr>
            <a:spLocks noGrp="1"/>
          </p:cNvSpPr>
          <p:nvPr>
            <p:ph type="title"/>
          </p:nvPr>
        </p:nvSpPr>
        <p:spPr/>
        <p:txBody>
          <a:bodyPr/>
          <a:lstStyle/>
          <a:p>
            <a:r>
              <a:rPr lang="fr-FR" dirty="0" smtClean="0">
                <a:solidFill>
                  <a:schemeClr val="accent6">
                    <a:lumMod val="50000"/>
                  </a:schemeClr>
                </a:solidFill>
                <a:latin typeface="+mj-lt"/>
              </a:rPr>
              <a:t>II. </a:t>
            </a:r>
            <a:r>
              <a:rPr lang="fr-FR" dirty="0">
                <a:solidFill>
                  <a:schemeClr val="accent6">
                    <a:lumMod val="50000"/>
                  </a:schemeClr>
                </a:solidFill>
                <a:latin typeface="+mj-lt"/>
              </a:rPr>
              <a:t>Prise en charge d’un cancer </a:t>
            </a:r>
            <a:r>
              <a:rPr lang="fr-FR" dirty="0" smtClean="0">
                <a:solidFill>
                  <a:schemeClr val="accent6">
                    <a:lumMod val="50000"/>
                  </a:schemeClr>
                </a:solidFill>
                <a:latin typeface="+mj-lt"/>
              </a:rPr>
              <a:t>prostatique</a:t>
            </a:r>
            <a:endParaRPr lang="fr-FR" dirty="0">
              <a:solidFill>
                <a:schemeClr val="accent6">
                  <a:lumMod val="50000"/>
                </a:schemeClr>
              </a:solidFill>
              <a:latin typeface="+mj-lt"/>
            </a:endParaRPr>
          </a:p>
        </p:txBody>
      </p:sp>
      <p:sp>
        <p:nvSpPr>
          <p:cNvPr id="4" name="Espace réservé du texte 3"/>
          <p:cNvSpPr>
            <a:spLocks noGrp="1"/>
          </p:cNvSpPr>
          <p:nvPr>
            <p:ph type="body" sz="quarter" idx="10"/>
          </p:nvPr>
        </p:nvSpPr>
        <p:spPr/>
        <p:txBody>
          <a:bodyPr/>
          <a:lstStyle/>
          <a:p>
            <a:endParaRPr lang="fr-FR" dirty="0">
              <a:latin typeface="+mj-lt"/>
            </a:endParaRPr>
          </a:p>
          <a:p>
            <a:endParaRPr lang="fr-FR" dirty="0">
              <a:latin typeface="+mj-lt"/>
            </a:endParaRPr>
          </a:p>
        </p:txBody>
      </p:sp>
    </p:spTree>
    <p:extLst>
      <p:ext uri="{BB962C8B-B14F-4D97-AF65-F5344CB8AC3E}">
        <p14:creationId xmlns:p14="http://schemas.microsoft.com/office/powerpoint/2010/main" val="183289164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marL="285750" indent="-285750">
              <a:buClr>
                <a:schemeClr val="accent1"/>
              </a:buClr>
              <a:buFont typeface="Arial" panose="020B0604020202020204" pitchFamily="34" charset="0"/>
              <a:buChar char="•"/>
            </a:pPr>
            <a:r>
              <a:rPr lang="fr-FR" sz="1400" b="0" dirty="0" smtClean="0">
                <a:latin typeface="+mj-lt"/>
              </a:rPr>
              <a:t>Les toxicités suite à une irradiation pelvienne :</a:t>
            </a:r>
            <a:endParaRPr lang="fr-FR" sz="1400" b="0" dirty="0">
              <a:latin typeface="+mj-lt"/>
            </a:endParaRPr>
          </a:p>
          <a:p>
            <a:pPr marL="465138" lvl="1" indent="-285750">
              <a:buClr>
                <a:schemeClr val="accent1"/>
              </a:buClr>
              <a:buFont typeface="Arial" panose="020B0604020202020204" pitchFamily="34" charset="0"/>
              <a:buChar char="•"/>
            </a:pPr>
            <a:r>
              <a:rPr lang="fr-FR" sz="1400" dirty="0">
                <a:latin typeface="+mj-lt"/>
              </a:rPr>
              <a:t>Digestives : </a:t>
            </a:r>
          </a:p>
          <a:p>
            <a:pPr marL="1171575" lvl="2" indent="-285750">
              <a:buClr>
                <a:schemeClr val="accent1"/>
              </a:buClr>
              <a:buFont typeface="Arial" panose="020B0604020202020204" pitchFamily="34" charset="0"/>
              <a:buChar char="•"/>
            </a:pPr>
            <a:r>
              <a:rPr lang="fr-FR" sz="1200" dirty="0">
                <a:latin typeface="+mj-lt"/>
              </a:rPr>
              <a:t>Rectites aigues </a:t>
            </a:r>
            <a:r>
              <a:rPr lang="fr-FR" sz="1200" dirty="0">
                <a:latin typeface="+mj-lt"/>
                <a:sym typeface="Wingdings" panose="05000000000000000000" pitchFamily="2" charset="2"/>
              </a:rPr>
              <a:t> Syndrome rectal, </a:t>
            </a:r>
            <a:r>
              <a:rPr lang="fr-FR" sz="1200" dirty="0">
                <a:latin typeface="+mj-lt"/>
              </a:rPr>
              <a:t>faux besoins, accélération du transit, douleurs, </a:t>
            </a:r>
            <a:r>
              <a:rPr lang="fr-FR" sz="1200" dirty="0" smtClean="0">
                <a:latin typeface="+mj-lt"/>
              </a:rPr>
              <a:t>rectorragies, </a:t>
            </a:r>
            <a:r>
              <a:rPr lang="fr-FR" sz="1200" dirty="0">
                <a:latin typeface="+mj-lt"/>
              </a:rPr>
              <a:t>ténesmes ou crises hémorroïdaires</a:t>
            </a:r>
          </a:p>
          <a:p>
            <a:pPr marL="1171575" lvl="2" indent="-285750">
              <a:buClr>
                <a:schemeClr val="accent1"/>
              </a:buClr>
              <a:buFont typeface="Arial" panose="020B0604020202020204" pitchFamily="34" charset="0"/>
              <a:buChar char="•"/>
            </a:pPr>
            <a:r>
              <a:rPr lang="fr-FR" sz="1200" b="0" dirty="0">
                <a:latin typeface="+mj-lt"/>
              </a:rPr>
              <a:t>Rectite chronique </a:t>
            </a:r>
            <a:r>
              <a:rPr lang="fr-FR" sz="1200" b="0" dirty="0">
                <a:latin typeface="+mj-lt"/>
                <a:sym typeface="Wingdings" panose="05000000000000000000" pitchFamily="2" charset="2"/>
              </a:rPr>
              <a:t> Syndrome rectal, saignements, ulcérations, fistules, ténesme, incontinence</a:t>
            </a:r>
          </a:p>
          <a:p>
            <a:pPr marL="465138" lvl="1" indent="-285750">
              <a:buClr>
                <a:schemeClr val="accent1"/>
              </a:buClr>
              <a:buFont typeface="Arial" panose="020B0604020202020204" pitchFamily="34" charset="0"/>
              <a:buChar char="•"/>
            </a:pPr>
            <a:r>
              <a:rPr lang="fr-FR" sz="1400" dirty="0">
                <a:latin typeface="+mj-lt"/>
                <a:sym typeface="Wingdings" panose="05000000000000000000" pitchFamily="2" charset="2"/>
              </a:rPr>
              <a:t>Urinaires :</a:t>
            </a:r>
          </a:p>
          <a:p>
            <a:pPr marL="1171575" lvl="2" indent="-285750">
              <a:buClr>
                <a:schemeClr val="accent1"/>
              </a:buClr>
              <a:buFont typeface="Arial" panose="020B0604020202020204" pitchFamily="34" charset="0"/>
              <a:buChar char="•"/>
            </a:pPr>
            <a:r>
              <a:rPr lang="fr-FR" sz="1200" b="0" dirty="0">
                <a:latin typeface="+mj-lt"/>
                <a:sym typeface="Wingdings" panose="05000000000000000000" pitchFamily="2" charset="2"/>
              </a:rPr>
              <a:t>Effets aigus  pollakiurie diurne ou nocturne, dysurie, cystalgies, impériosités mictionnelles, hématuries</a:t>
            </a:r>
          </a:p>
          <a:p>
            <a:pPr marL="1171575" lvl="2" indent="-285750">
              <a:buClr>
                <a:schemeClr val="accent1"/>
              </a:buClr>
              <a:buFont typeface="Arial" panose="020B0604020202020204" pitchFamily="34" charset="0"/>
              <a:buChar char="•"/>
            </a:pPr>
            <a:r>
              <a:rPr lang="fr-FR" sz="1200" dirty="0">
                <a:latin typeface="+mj-lt"/>
                <a:sym typeface="Wingdings" panose="05000000000000000000" pitchFamily="2" charset="2"/>
              </a:rPr>
              <a:t>Effets tardifs  hématurie, fistule, pollakiurie, brûlures </a:t>
            </a:r>
            <a:r>
              <a:rPr lang="fr-FR" sz="1200" dirty="0" smtClean="0">
                <a:latin typeface="+mj-lt"/>
                <a:sym typeface="Wingdings" panose="05000000000000000000" pitchFamily="2" charset="2"/>
              </a:rPr>
              <a:t>mictionnelles, </a:t>
            </a:r>
            <a:r>
              <a:rPr lang="fr-FR" sz="1200" dirty="0">
                <a:latin typeface="+mj-lt"/>
                <a:sym typeface="Wingdings" panose="05000000000000000000" pitchFamily="2" charset="2"/>
              </a:rPr>
              <a:t>douleurs péritonéales</a:t>
            </a:r>
          </a:p>
          <a:p>
            <a:pPr marL="465138" lvl="1" indent="-285750">
              <a:buClr>
                <a:schemeClr val="accent1"/>
              </a:buClr>
              <a:buFont typeface="Arial" panose="020B0604020202020204" pitchFamily="34" charset="0"/>
              <a:buChar char="•"/>
            </a:pPr>
            <a:r>
              <a:rPr lang="fr-FR" sz="1400" b="0" dirty="0">
                <a:latin typeface="+mj-lt"/>
                <a:sym typeface="Wingdings" panose="05000000000000000000" pitchFamily="2" charset="2"/>
              </a:rPr>
              <a:t>Sexuelles :</a:t>
            </a:r>
          </a:p>
          <a:p>
            <a:pPr marL="1171575" lvl="2" indent="-285750">
              <a:buClr>
                <a:schemeClr val="accent1"/>
              </a:buClr>
              <a:buFont typeface="Arial" panose="020B0604020202020204" pitchFamily="34" charset="0"/>
              <a:buChar char="•"/>
            </a:pPr>
            <a:r>
              <a:rPr lang="fr-FR" sz="1200" dirty="0">
                <a:latin typeface="+mj-lt"/>
                <a:sym typeface="Wingdings" panose="05000000000000000000" pitchFamily="2" charset="2"/>
              </a:rPr>
              <a:t>Dysfonction érectile, </a:t>
            </a:r>
            <a:r>
              <a:rPr lang="fr-FR" sz="1200" dirty="0" err="1">
                <a:latin typeface="+mj-lt"/>
                <a:sym typeface="Wingdings" panose="05000000000000000000" pitchFamily="2" charset="2"/>
              </a:rPr>
              <a:t>hypospermie</a:t>
            </a:r>
            <a:r>
              <a:rPr lang="fr-FR" sz="1200" dirty="0">
                <a:latin typeface="+mj-lt"/>
                <a:sym typeface="Wingdings" panose="05000000000000000000" pitchFamily="2" charset="2"/>
              </a:rPr>
              <a:t>, anorgasmie, troubles de la libido</a:t>
            </a:r>
          </a:p>
          <a:p>
            <a:pPr marL="285750" indent="-285750">
              <a:buClr>
                <a:schemeClr val="accent1"/>
              </a:buClr>
              <a:buFont typeface="Arial" panose="020B0604020202020204" pitchFamily="34" charset="0"/>
              <a:buChar char="•"/>
            </a:pPr>
            <a:r>
              <a:rPr lang="fr-FR" sz="1400" b="0" dirty="0">
                <a:latin typeface="+mj-lt"/>
                <a:sym typeface="Wingdings" panose="05000000000000000000" pitchFamily="2" charset="2"/>
              </a:rPr>
              <a:t>Suivi :</a:t>
            </a:r>
          </a:p>
          <a:p>
            <a:pPr marL="465138" lvl="1" indent="-285750">
              <a:buClr>
                <a:schemeClr val="accent1"/>
              </a:buClr>
              <a:buFont typeface="Arial" panose="020B0604020202020204" pitchFamily="34" charset="0"/>
              <a:buChar char="•"/>
            </a:pPr>
            <a:r>
              <a:rPr lang="fr-FR" dirty="0">
                <a:latin typeface="+mj-lt"/>
                <a:sym typeface="Wingdings" panose="05000000000000000000" pitchFamily="2" charset="2"/>
              </a:rPr>
              <a:t>Dosage de l’antigène spécifique de la prostate (PSA), une récidive est détectée si le taux de PSA est supérieur à nadir + </a:t>
            </a:r>
            <a:r>
              <a:rPr lang="fr-FR" dirty="0" smtClean="0">
                <a:latin typeface="+mj-lt"/>
                <a:sym typeface="Wingdings" panose="05000000000000000000" pitchFamily="2" charset="2"/>
              </a:rPr>
              <a:t>2ng/</a:t>
            </a:r>
            <a:r>
              <a:rPr lang="fr-FR" dirty="0" err="1" smtClean="0">
                <a:latin typeface="+mj-lt"/>
                <a:sym typeface="Wingdings" panose="05000000000000000000" pitchFamily="2" charset="2"/>
              </a:rPr>
              <a:t>mL</a:t>
            </a:r>
            <a:r>
              <a:rPr lang="fr-FR" dirty="0" smtClean="0">
                <a:latin typeface="+mj-lt"/>
                <a:sym typeface="Wingdings" panose="05000000000000000000" pitchFamily="2" charset="2"/>
              </a:rPr>
              <a:t> (nadir est le plus petit dosage enregistré chez le patient)</a:t>
            </a:r>
            <a:endParaRPr lang="fr-FR" dirty="0">
              <a:latin typeface="+mj-lt"/>
              <a:sym typeface="Wingdings" panose="05000000000000000000" pitchFamily="2" charset="2"/>
            </a:endParaRPr>
          </a:p>
          <a:p>
            <a:pPr marL="465138" lvl="1" indent="-285750">
              <a:buClr>
                <a:schemeClr val="accent1"/>
              </a:buClr>
              <a:buFont typeface="Arial" panose="020B0604020202020204" pitchFamily="34" charset="0"/>
              <a:buChar char="•"/>
            </a:pPr>
            <a:r>
              <a:rPr lang="fr-FR" b="0" dirty="0">
                <a:latin typeface="+mj-lt"/>
                <a:sym typeface="Wingdings" panose="05000000000000000000" pitchFamily="2" charset="2"/>
              </a:rPr>
              <a:t>Toucher rectal</a:t>
            </a:r>
          </a:p>
          <a:p>
            <a:pPr marL="465138" lvl="1" indent="-285750">
              <a:buClr>
                <a:schemeClr val="accent1"/>
              </a:buClr>
              <a:buFont typeface="Arial" panose="020B0604020202020204" pitchFamily="34" charset="0"/>
              <a:buChar char="•"/>
            </a:pPr>
            <a:r>
              <a:rPr lang="fr-FR" dirty="0">
                <a:latin typeface="+mj-lt"/>
                <a:sym typeface="Wingdings" panose="05000000000000000000" pitchFamily="2" charset="2"/>
              </a:rPr>
              <a:t>Imagerie : TEP F18-choline, TEP C11-choline ou IRM</a:t>
            </a:r>
            <a:endParaRPr lang="fr-FR" b="0" dirty="0">
              <a:latin typeface="+mj-lt"/>
              <a:sym typeface="Wingdings" panose="05000000000000000000" pitchFamily="2" charset="2"/>
            </a:endParaRPr>
          </a:p>
        </p:txBody>
      </p:sp>
      <p:sp>
        <p:nvSpPr>
          <p:cNvPr id="3" name="Titre 2"/>
          <p:cNvSpPr>
            <a:spLocks noGrp="1"/>
          </p:cNvSpPr>
          <p:nvPr>
            <p:ph type="title"/>
          </p:nvPr>
        </p:nvSpPr>
        <p:spPr/>
        <p:txBody>
          <a:bodyPr/>
          <a:lstStyle/>
          <a:p>
            <a:r>
              <a:rPr lang="fr-FR" dirty="0" smtClean="0">
                <a:solidFill>
                  <a:schemeClr val="accent6">
                    <a:lumMod val="50000"/>
                  </a:schemeClr>
                </a:solidFill>
                <a:latin typeface="+mj-lt"/>
              </a:rPr>
              <a:t>II. </a:t>
            </a:r>
            <a:r>
              <a:rPr lang="fr-FR" dirty="0">
                <a:solidFill>
                  <a:schemeClr val="accent6">
                    <a:lumMod val="50000"/>
                  </a:schemeClr>
                </a:solidFill>
                <a:latin typeface="+mj-lt"/>
              </a:rPr>
              <a:t>Prise en charge d’un cancer prostatique</a:t>
            </a:r>
          </a:p>
        </p:txBody>
      </p:sp>
      <p:sp>
        <p:nvSpPr>
          <p:cNvPr id="4" name="Espace réservé du texte 3"/>
          <p:cNvSpPr>
            <a:spLocks noGrp="1"/>
          </p:cNvSpPr>
          <p:nvPr>
            <p:ph type="body" sz="quarter" idx="10"/>
          </p:nvPr>
        </p:nvSpPr>
        <p:spPr/>
        <p:txBody>
          <a:bodyPr/>
          <a:lstStyle/>
          <a:p>
            <a:endParaRPr lang="fr-FR" dirty="0">
              <a:latin typeface="+mj-lt"/>
            </a:endParaRPr>
          </a:p>
          <a:p>
            <a:endParaRPr lang="fr-FR" dirty="0">
              <a:latin typeface="+mj-lt"/>
            </a:endParaRPr>
          </a:p>
        </p:txBody>
      </p:sp>
    </p:spTree>
    <p:extLst>
      <p:ext uri="{BB962C8B-B14F-4D97-AF65-F5344CB8AC3E}">
        <p14:creationId xmlns:p14="http://schemas.microsoft.com/office/powerpoint/2010/main" val="305227910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400" b="0" dirty="0">
                <a:latin typeface="+mj-lt"/>
              </a:rPr>
              <a:t>Le SIH (Système d’Information Hospitalier) permet la mise en relation des données médicales des patients entre centres hospitaliers. Il s’agit ici du logiciel </a:t>
            </a:r>
            <a:r>
              <a:rPr lang="fr-FR" sz="1400" b="0" dirty="0" err="1">
                <a:latin typeface="+mj-lt"/>
              </a:rPr>
              <a:t>DxCare</a:t>
            </a:r>
            <a:r>
              <a:rPr lang="fr-FR" sz="1400" b="0" dirty="0">
                <a:latin typeface="+mj-lt"/>
              </a:rPr>
              <a:t>. Le rôle d’un SIH :</a:t>
            </a:r>
          </a:p>
          <a:p>
            <a:pPr marL="465138" lvl="1" indent="-285750">
              <a:buFont typeface="Arial" panose="020B0604020202020204" pitchFamily="34" charset="0"/>
              <a:buChar char="•"/>
            </a:pPr>
            <a:r>
              <a:rPr lang="fr-FR" sz="1100" dirty="0">
                <a:latin typeface="+mj-lt"/>
              </a:rPr>
              <a:t>Gestion des aspects administratifs,</a:t>
            </a:r>
          </a:p>
          <a:p>
            <a:pPr marL="465138" lvl="1" indent="-285750">
              <a:buFont typeface="Arial" panose="020B0604020202020204" pitchFamily="34" charset="0"/>
              <a:buChar char="•"/>
            </a:pPr>
            <a:r>
              <a:rPr lang="fr-FR" sz="1100" b="0" dirty="0">
                <a:latin typeface="+mj-lt"/>
              </a:rPr>
              <a:t>Lien entre les services </a:t>
            </a:r>
            <a:r>
              <a:rPr lang="fr-FR" sz="1100" b="0" dirty="0" err="1" smtClean="0">
                <a:latin typeface="+mj-lt"/>
              </a:rPr>
              <a:t>médico-techniques</a:t>
            </a:r>
            <a:r>
              <a:rPr lang="fr-FR" sz="1100" dirty="0" smtClean="0">
                <a:latin typeface="+mj-lt"/>
              </a:rPr>
              <a:t>.</a:t>
            </a:r>
            <a:endParaRPr lang="fr-FR" sz="1100" b="0" dirty="0">
              <a:latin typeface="+mj-lt"/>
            </a:endParaRPr>
          </a:p>
          <a:p>
            <a:r>
              <a:rPr lang="fr-FR" sz="1400" b="0" dirty="0">
                <a:latin typeface="+mj-lt"/>
              </a:rPr>
              <a:t>Les fonctions principales </a:t>
            </a:r>
            <a:r>
              <a:rPr lang="fr-FR" sz="1400" b="0" dirty="0" smtClean="0">
                <a:latin typeface="+mj-lt"/>
              </a:rPr>
              <a:t>du SIH sont </a:t>
            </a:r>
            <a:r>
              <a:rPr lang="fr-FR" sz="1400" b="0" dirty="0">
                <a:latin typeface="+mj-lt"/>
              </a:rPr>
              <a:t>:</a:t>
            </a:r>
          </a:p>
          <a:p>
            <a:pPr marL="465138" lvl="1" indent="-285750">
              <a:buFont typeface="Arial" panose="020B0604020202020204" pitchFamily="34" charset="0"/>
              <a:buChar char="•"/>
            </a:pPr>
            <a:r>
              <a:rPr lang="fr-FR" sz="1100" dirty="0">
                <a:latin typeface="+mj-lt"/>
              </a:rPr>
              <a:t>Gestion de l’identité et </a:t>
            </a:r>
            <a:r>
              <a:rPr lang="fr-FR" sz="1100" dirty="0" err="1">
                <a:latin typeface="+mj-lt"/>
              </a:rPr>
              <a:t>identito</a:t>
            </a:r>
            <a:r>
              <a:rPr lang="fr-FR" sz="1100" dirty="0">
                <a:latin typeface="+mj-lt"/>
              </a:rPr>
              <a:t>-vigilance,</a:t>
            </a:r>
          </a:p>
          <a:p>
            <a:pPr marL="465138" lvl="1" indent="-285750">
              <a:buFont typeface="Arial" panose="020B0604020202020204" pitchFamily="34" charset="0"/>
              <a:buChar char="•"/>
            </a:pPr>
            <a:r>
              <a:rPr lang="fr-FR" sz="1100" dirty="0">
                <a:latin typeface="+mj-lt"/>
              </a:rPr>
              <a:t>Gestion du dossier médical,</a:t>
            </a:r>
          </a:p>
          <a:p>
            <a:pPr marL="465138" lvl="1" indent="-285750">
              <a:buFont typeface="Arial" panose="020B0604020202020204" pitchFamily="34" charset="0"/>
              <a:buChar char="•"/>
            </a:pPr>
            <a:r>
              <a:rPr lang="fr-FR" sz="1100" b="0" dirty="0">
                <a:latin typeface="+mj-lt"/>
              </a:rPr>
              <a:t>Annuaire, </a:t>
            </a:r>
          </a:p>
          <a:p>
            <a:pPr marL="465138" lvl="1" indent="-285750">
              <a:buFont typeface="Arial" panose="020B0604020202020204" pitchFamily="34" charset="0"/>
              <a:buChar char="•"/>
            </a:pPr>
            <a:r>
              <a:rPr lang="fr-FR" sz="1100" dirty="0">
                <a:latin typeface="+mj-lt"/>
              </a:rPr>
              <a:t>Prescriptions des médicaments,</a:t>
            </a:r>
          </a:p>
          <a:p>
            <a:pPr marL="465138" lvl="1" indent="-285750">
              <a:buFont typeface="Arial" panose="020B0604020202020204" pitchFamily="34" charset="0"/>
              <a:buChar char="•"/>
            </a:pPr>
            <a:r>
              <a:rPr lang="fr-FR" sz="1100" b="0" dirty="0">
                <a:latin typeface="+mj-lt"/>
              </a:rPr>
              <a:t>Gestion des rendez-vous et planification,</a:t>
            </a:r>
          </a:p>
          <a:p>
            <a:pPr marL="465138" lvl="1" indent="-285750">
              <a:buFont typeface="Arial" panose="020B0604020202020204" pitchFamily="34" charset="0"/>
              <a:buChar char="•"/>
            </a:pPr>
            <a:r>
              <a:rPr lang="fr-FR" sz="1100" dirty="0">
                <a:latin typeface="+mj-lt"/>
              </a:rPr>
              <a:t>Résultats d’examens (imagerie, analyse de sang…),</a:t>
            </a:r>
          </a:p>
          <a:p>
            <a:pPr marL="465138" lvl="1" indent="-285750">
              <a:buFont typeface="Arial" panose="020B0604020202020204" pitchFamily="34" charset="0"/>
              <a:buChar char="•"/>
            </a:pPr>
            <a:r>
              <a:rPr lang="fr-FR" sz="1100" b="0" dirty="0">
                <a:latin typeface="+mj-lt"/>
              </a:rPr>
              <a:t>Gestion des </a:t>
            </a:r>
            <a:r>
              <a:rPr lang="fr-FR" sz="1100" b="0" dirty="0" smtClean="0">
                <a:latin typeface="+mj-lt"/>
              </a:rPr>
              <a:t>actes </a:t>
            </a:r>
            <a:r>
              <a:rPr lang="fr-FR" sz="1100" b="0" dirty="0">
                <a:latin typeface="+mj-lt"/>
              </a:rPr>
              <a:t>et </a:t>
            </a:r>
            <a:r>
              <a:rPr lang="fr-FR" sz="1100" b="0" dirty="0" smtClean="0">
                <a:latin typeface="+mj-lt"/>
              </a:rPr>
              <a:t>consultations </a:t>
            </a:r>
            <a:r>
              <a:rPr lang="fr-FR" sz="1100" b="0" dirty="0">
                <a:latin typeface="+mj-lt"/>
              </a:rPr>
              <a:t>externes,</a:t>
            </a:r>
          </a:p>
          <a:p>
            <a:pPr marL="465138" lvl="1" indent="-285750">
              <a:buFont typeface="Arial" panose="020B0604020202020204" pitchFamily="34" charset="0"/>
              <a:buChar char="•"/>
            </a:pPr>
            <a:r>
              <a:rPr lang="fr-FR" sz="1100" dirty="0">
                <a:latin typeface="+mj-lt"/>
              </a:rPr>
              <a:t>Facturation,</a:t>
            </a:r>
          </a:p>
          <a:p>
            <a:pPr marL="465138" lvl="1" indent="-285750">
              <a:buFont typeface="Arial" panose="020B0604020202020204" pitchFamily="34" charset="0"/>
              <a:buChar char="•"/>
            </a:pPr>
            <a:r>
              <a:rPr lang="fr-FR" sz="1100" b="0" dirty="0">
                <a:latin typeface="+mj-lt"/>
              </a:rPr>
              <a:t>Gestion des lits.</a:t>
            </a:r>
          </a:p>
          <a:p>
            <a:r>
              <a:rPr lang="fr-FR" sz="1400" b="0" dirty="0">
                <a:latin typeface="+mj-lt"/>
              </a:rPr>
              <a:t>Le SIH trouve son intérêt à différents niveaux (patient, unité </a:t>
            </a:r>
            <a:r>
              <a:rPr lang="fr-FR" sz="1400" b="0" dirty="0" err="1">
                <a:latin typeface="+mj-lt"/>
              </a:rPr>
              <a:t>médico-technique</a:t>
            </a:r>
            <a:r>
              <a:rPr lang="fr-FR" sz="1400" b="0" dirty="0">
                <a:latin typeface="+mj-lt"/>
              </a:rPr>
              <a:t>, hôpital, national et international).</a:t>
            </a:r>
          </a:p>
        </p:txBody>
      </p:sp>
      <p:sp>
        <p:nvSpPr>
          <p:cNvPr id="3" name="Titre 2"/>
          <p:cNvSpPr>
            <a:spLocks noGrp="1"/>
          </p:cNvSpPr>
          <p:nvPr>
            <p:ph type="title"/>
          </p:nvPr>
        </p:nvSpPr>
        <p:spPr/>
        <p:txBody>
          <a:bodyPr/>
          <a:lstStyle/>
          <a:p>
            <a:r>
              <a:rPr lang="fr-FR" dirty="0">
                <a:solidFill>
                  <a:schemeClr val="accent6">
                    <a:lumMod val="50000"/>
                  </a:schemeClr>
                </a:solidFill>
                <a:latin typeface="+mj-lt"/>
              </a:rPr>
              <a:t>III. Organisation en réseau des données</a:t>
            </a:r>
          </a:p>
        </p:txBody>
      </p:sp>
      <p:sp>
        <p:nvSpPr>
          <p:cNvPr id="4" name="Espace réservé du texte 3"/>
          <p:cNvSpPr>
            <a:spLocks noGrp="1"/>
          </p:cNvSpPr>
          <p:nvPr>
            <p:ph type="body" sz="quarter" idx="10"/>
          </p:nvPr>
        </p:nvSpPr>
        <p:spPr/>
        <p:txBody>
          <a:bodyPr/>
          <a:lstStyle/>
          <a:p>
            <a:endParaRPr lang="fr-FR" dirty="0">
              <a:latin typeface="+mj-lt"/>
            </a:endParaRPr>
          </a:p>
          <a:p>
            <a:endParaRPr lang="fr-FR" dirty="0">
              <a:latin typeface="+mj-lt"/>
            </a:endParaRPr>
          </a:p>
        </p:txBody>
      </p:sp>
    </p:spTree>
    <p:extLst>
      <p:ext uri="{BB962C8B-B14F-4D97-AF65-F5344CB8AC3E}">
        <p14:creationId xmlns:p14="http://schemas.microsoft.com/office/powerpoint/2010/main" val="322373642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400" b="0" dirty="0">
                <a:latin typeface="+mj-lt"/>
              </a:rPr>
              <a:t>Le SIRT (Système d’Information de la </a:t>
            </a:r>
            <a:r>
              <a:rPr lang="fr-FR" sz="1400" b="0" dirty="0" err="1">
                <a:latin typeface="+mj-lt"/>
              </a:rPr>
              <a:t>RadioThérapie</a:t>
            </a:r>
            <a:r>
              <a:rPr lang="fr-FR" sz="1400" b="0" dirty="0">
                <a:latin typeface="+mj-lt"/>
              </a:rPr>
              <a:t>) permet un accès rapide et centralisé aux données de prise en charge des patients. Il permet de gérer les rendez-vous, d’accéder aux fiches de traitement, il a le rôle de R&amp;V (lien entre l’appareil de traitement et le TPS) et la mise en lien avec le SIH. Le logiciel correspondant au SIRT est Aria </a:t>
            </a:r>
            <a:r>
              <a:rPr lang="fr-FR" sz="1400" b="0" dirty="0" smtClean="0">
                <a:latin typeface="+mj-lt"/>
              </a:rPr>
              <a:t>à </a:t>
            </a:r>
            <a:r>
              <a:rPr lang="fr-FR" sz="1400" b="0" dirty="0">
                <a:latin typeface="+mj-lt"/>
              </a:rPr>
              <a:t>l’ICO. Les objectifs du SIRT sont :</a:t>
            </a:r>
          </a:p>
          <a:p>
            <a:pPr marL="465138" lvl="1" indent="-285750">
              <a:buFont typeface="Arial" panose="020B0604020202020204" pitchFamily="34" charset="0"/>
              <a:buChar char="•"/>
            </a:pPr>
            <a:r>
              <a:rPr lang="fr-FR" sz="1400" dirty="0">
                <a:latin typeface="+mj-lt"/>
              </a:rPr>
              <a:t>La gestion des renseignements administratifs, cliniques et thérapeutiques,</a:t>
            </a:r>
          </a:p>
          <a:p>
            <a:pPr marL="465138" lvl="1" indent="-285750">
              <a:buFont typeface="Arial" panose="020B0604020202020204" pitchFamily="34" charset="0"/>
              <a:buChar char="•"/>
            </a:pPr>
            <a:r>
              <a:rPr lang="fr-FR" sz="1400" b="0" dirty="0">
                <a:latin typeface="+mj-lt"/>
              </a:rPr>
              <a:t>La gestion des rendez-vous,</a:t>
            </a:r>
          </a:p>
          <a:p>
            <a:pPr marL="465138" lvl="1" indent="-285750">
              <a:buFont typeface="Arial" panose="020B0604020202020204" pitchFamily="34" charset="0"/>
              <a:buChar char="•"/>
            </a:pPr>
            <a:r>
              <a:rPr lang="fr-FR" sz="1400" dirty="0">
                <a:latin typeface="+mj-lt"/>
              </a:rPr>
              <a:t>La gestion de la fiche de traitement de RT (prescription médicale, gestion des paramètres machine, gestion des séances, gestion des doses délivrées…),</a:t>
            </a:r>
          </a:p>
          <a:p>
            <a:pPr marL="465138" lvl="1" indent="-285750">
              <a:buFont typeface="Arial" panose="020B0604020202020204" pitchFamily="34" charset="0"/>
              <a:buChar char="•"/>
            </a:pPr>
            <a:r>
              <a:rPr lang="fr-FR" sz="1400" b="0" dirty="0">
                <a:latin typeface="+mj-lt"/>
              </a:rPr>
              <a:t>Compte-rendu de consultation,</a:t>
            </a:r>
          </a:p>
          <a:p>
            <a:pPr marL="465138" lvl="1" indent="-285750">
              <a:buFont typeface="Arial" panose="020B0604020202020204" pitchFamily="34" charset="0"/>
              <a:buChar char="•"/>
            </a:pPr>
            <a:r>
              <a:rPr lang="fr-FR" sz="1400" b="0" dirty="0">
                <a:latin typeface="+mj-lt"/>
              </a:rPr>
              <a:t>Lien avec les autres services et avec le SIH,</a:t>
            </a:r>
          </a:p>
          <a:p>
            <a:pPr marL="465138" lvl="1" indent="-285750">
              <a:buFont typeface="Arial" panose="020B0604020202020204" pitchFamily="34" charset="0"/>
              <a:buChar char="•"/>
            </a:pPr>
            <a:r>
              <a:rPr lang="fr-FR" sz="1400" dirty="0">
                <a:latin typeface="+mj-lt"/>
              </a:rPr>
              <a:t>Contrôle des paramètres de traitement sur les LINAC (fonction R&amp;V).</a:t>
            </a:r>
          </a:p>
          <a:p>
            <a:r>
              <a:rPr lang="fr-FR" sz="1400" b="0" dirty="0">
                <a:latin typeface="+mj-lt"/>
              </a:rPr>
              <a:t>Trois systèmes sont disponibles sur le marché à l’heure actuelle : Aria (</a:t>
            </a:r>
            <a:r>
              <a:rPr lang="fr-FR" sz="1400" b="0" dirty="0" err="1">
                <a:latin typeface="+mj-lt"/>
              </a:rPr>
              <a:t>Varian</a:t>
            </a:r>
            <a:r>
              <a:rPr lang="fr-FR" sz="1400" b="0" dirty="0">
                <a:latin typeface="+mj-lt"/>
              </a:rPr>
              <a:t>), </a:t>
            </a:r>
            <a:r>
              <a:rPr lang="fr-FR" sz="1400" b="0" dirty="0" err="1">
                <a:latin typeface="+mj-lt"/>
              </a:rPr>
              <a:t>Mosaiq</a:t>
            </a:r>
            <a:r>
              <a:rPr lang="fr-FR" sz="1400" b="0" dirty="0">
                <a:latin typeface="+mj-lt"/>
              </a:rPr>
              <a:t> (</a:t>
            </a:r>
            <a:r>
              <a:rPr lang="fr-FR" sz="1400" b="0" dirty="0" err="1">
                <a:latin typeface="+mj-lt"/>
              </a:rPr>
              <a:t>Elekta</a:t>
            </a:r>
            <a:r>
              <a:rPr lang="fr-FR" sz="1400" b="0" dirty="0">
                <a:latin typeface="+mj-lt"/>
              </a:rPr>
              <a:t>), </a:t>
            </a:r>
            <a:r>
              <a:rPr lang="fr-FR" sz="1400" b="0" dirty="0" err="1">
                <a:latin typeface="+mj-lt"/>
              </a:rPr>
              <a:t>Raycare</a:t>
            </a:r>
            <a:r>
              <a:rPr lang="fr-FR" sz="1400" b="0" dirty="0">
                <a:latin typeface="+mj-lt"/>
              </a:rPr>
              <a:t> (</a:t>
            </a:r>
            <a:r>
              <a:rPr lang="fr-FR" sz="1400" b="0" dirty="0" err="1">
                <a:latin typeface="+mj-lt"/>
              </a:rPr>
              <a:t>Raysearch</a:t>
            </a:r>
            <a:r>
              <a:rPr lang="fr-FR" sz="1400" b="0" dirty="0">
                <a:latin typeface="+mj-lt"/>
              </a:rPr>
              <a:t>).</a:t>
            </a:r>
          </a:p>
        </p:txBody>
      </p:sp>
      <p:sp>
        <p:nvSpPr>
          <p:cNvPr id="3" name="Titre 2"/>
          <p:cNvSpPr>
            <a:spLocks noGrp="1"/>
          </p:cNvSpPr>
          <p:nvPr>
            <p:ph type="title"/>
          </p:nvPr>
        </p:nvSpPr>
        <p:spPr/>
        <p:txBody>
          <a:bodyPr/>
          <a:lstStyle/>
          <a:p>
            <a:r>
              <a:rPr lang="fr-FR" dirty="0">
                <a:solidFill>
                  <a:schemeClr val="accent6">
                    <a:lumMod val="50000"/>
                  </a:schemeClr>
                </a:solidFill>
                <a:latin typeface="+mj-lt"/>
              </a:rPr>
              <a:t>III. Organisation en réseau des données</a:t>
            </a:r>
            <a:endParaRPr lang="fr-FR" dirty="0">
              <a:latin typeface="+mj-lt"/>
            </a:endParaRPr>
          </a:p>
        </p:txBody>
      </p:sp>
      <p:sp>
        <p:nvSpPr>
          <p:cNvPr id="4" name="Espace réservé du texte 3"/>
          <p:cNvSpPr>
            <a:spLocks noGrp="1"/>
          </p:cNvSpPr>
          <p:nvPr>
            <p:ph type="body" sz="quarter" idx="10"/>
          </p:nvPr>
        </p:nvSpPr>
        <p:spPr/>
        <p:txBody>
          <a:bodyPr/>
          <a:lstStyle/>
          <a:p>
            <a:endParaRPr lang="fr-FR" dirty="0">
              <a:latin typeface="+mj-lt"/>
            </a:endParaRPr>
          </a:p>
          <a:p>
            <a:endParaRPr lang="fr-FR" dirty="0">
              <a:latin typeface="+mj-lt"/>
            </a:endParaRPr>
          </a:p>
        </p:txBody>
      </p:sp>
    </p:spTree>
    <p:extLst>
      <p:ext uri="{BB962C8B-B14F-4D97-AF65-F5344CB8AC3E}">
        <p14:creationId xmlns:p14="http://schemas.microsoft.com/office/powerpoint/2010/main" val="54441871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8D5FD76-2758-83B0-60D5-6B0CC23676B8}"/>
              </a:ext>
            </a:extLst>
          </p:cNvPr>
          <p:cNvSpPr>
            <a:spLocks noGrp="1"/>
          </p:cNvSpPr>
          <p:nvPr>
            <p:ph idx="1"/>
          </p:nvPr>
        </p:nvSpPr>
        <p:spPr/>
        <p:txBody>
          <a:bodyPr>
            <a:normAutofit lnSpcReduction="10000"/>
          </a:bodyPr>
          <a:lstStyle/>
          <a:p>
            <a:pPr algn="just"/>
            <a:r>
              <a:rPr lang="fr-FR" b="0" dirty="0">
                <a:latin typeface="+mj-lt"/>
              </a:rPr>
              <a:t>Echange des données : DICOM RT = extension de la norme DICOM pour la radiothérapie </a:t>
            </a:r>
          </a:p>
          <a:p>
            <a:pPr algn="just"/>
            <a:r>
              <a:rPr lang="fr-FR" b="0" dirty="0">
                <a:latin typeface="+mj-lt"/>
              </a:rPr>
              <a:t>DICOM RT définit les IOD (objets d’information) utilisés pour la radiothérapie</a:t>
            </a:r>
          </a:p>
          <a:p>
            <a:pPr marL="285750" indent="-285750" algn="just">
              <a:buFont typeface="Wingdings" panose="05000000000000000000" pitchFamily="2" charset="2"/>
              <a:buChar char="à"/>
            </a:pPr>
            <a:r>
              <a:rPr lang="fr-FR" b="0" dirty="0">
                <a:latin typeface="+mj-lt"/>
                <a:sym typeface="Wingdings" panose="05000000000000000000" pitchFamily="2" charset="2"/>
              </a:rPr>
              <a:t>Objets principaux :</a:t>
            </a:r>
          </a:p>
          <a:p>
            <a:pPr algn="just"/>
            <a:r>
              <a:rPr lang="fr-FR" b="0" dirty="0">
                <a:latin typeface="+mj-lt"/>
                <a:sym typeface="Wingdings" panose="05000000000000000000" pitchFamily="2" charset="2"/>
              </a:rPr>
              <a:t>	- RT Image IOD  </a:t>
            </a:r>
            <a:r>
              <a:rPr lang="fr-FR" b="0" dirty="0" smtClean="0">
                <a:latin typeface="+mj-lt"/>
                <a:sym typeface="Wingdings" panose="05000000000000000000" pitchFamily="2" charset="2"/>
              </a:rPr>
              <a:t>Image scanner transférée de la console scanner au TPS puis </a:t>
            </a:r>
            <a:r>
              <a:rPr lang="fr-FR" b="0" dirty="0">
                <a:latin typeface="+mj-lt"/>
                <a:sym typeface="Wingdings" panose="05000000000000000000" pitchFamily="2" charset="2"/>
              </a:rPr>
              <a:t>d</a:t>
            </a:r>
            <a:r>
              <a:rPr lang="fr-FR" b="0" dirty="0" smtClean="0">
                <a:latin typeface="+mj-lt"/>
                <a:sym typeface="Wingdings" panose="05000000000000000000" pitchFamily="2" charset="2"/>
              </a:rPr>
              <a:t>u TPS 	vers le SIRT vers la console de traitement</a:t>
            </a:r>
            <a:endParaRPr lang="fr-FR" b="0" dirty="0">
              <a:latin typeface="+mj-lt"/>
              <a:sym typeface="Wingdings" panose="05000000000000000000" pitchFamily="2" charset="2"/>
            </a:endParaRPr>
          </a:p>
          <a:p>
            <a:pPr algn="just"/>
            <a:r>
              <a:rPr lang="fr-FR" b="0" dirty="0">
                <a:latin typeface="+mj-lt"/>
                <a:sym typeface="Wingdings" panose="05000000000000000000" pitchFamily="2" charset="2"/>
              </a:rPr>
              <a:t>	- RT Dose IOD  Distribution de la dose calculée par le </a:t>
            </a:r>
            <a:r>
              <a:rPr lang="fr-FR" b="0" dirty="0" smtClean="0">
                <a:latin typeface="+mj-lt"/>
                <a:sym typeface="Wingdings" panose="05000000000000000000" pitchFamily="2" charset="2"/>
              </a:rPr>
              <a:t>TPS transférée du TPS vers le 	SIRT</a:t>
            </a:r>
            <a:endParaRPr lang="fr-FR" b="0" dirty="0">
              <a:latin typeface="+mj-lt"/>
              <a:sym typeface="Wingdings" panose="05000000000000000000" pitchFamily="2" charset="2"/>
            </a:endParaRPr>
          </a:p>
          <a:p>
            <a:pPr algn="just"/>
            <a:r>
              <a:rPr lang="fr-FR" b="0" dirty="0">
                <a:latin typeface="+mj-lt"/>
                <a:sym typeface="Wingdings" panose="05000000000000000000" pitchFamily="2" charset="2"/>
              </a:rPr>
              <a:t>	- RT Structure IOD  Contours des volumes cibles et </a:t>
            </a:r>
            <a:r>
              <a:rPr lang="fr-FR" b="0" dirty="0" smtClean="0">
                <a:latin typeface="+mj-lt"/>
                <a:sym typeface="Wingdings" panose="05000000000000000000" pitchFamily="2" charset="2"/>
              </a:rPr>
              <a:t>OAR transférés du TPS vers le 	SIRT puis vers la console de traitement</a:t>
            </a:r>
            <a:endParaRPr lang="fr-FR" b="0" dirty="0">
              <a:latin typeface="+mj-lt"/>
              <a:sym typeface="Wingdings" panose="05000000000000000000" pitchFamily="2" charset="2"/>
            </a:endParaRPr>
          </a:p>
          <a:p>
            <a:pPr algn="just"/>
            <a:r>
              <a:rPr lang="fr-FR" b="0" dirty="0">
                <a:latin typeface="+mj-lt"/>
                <a:sym typeface="Wingdings" panose="05000000000000000000" pitchFamily="2" charset="2"/>
              </a:rPr>
              <a:t>	- RT Plan IOD  Géométrie de l’irradiation, données </a:t>
            </a:r>
            <a:r>
              <a:rPr lang="fr-FR" b="0" dirty="0" smtClean="0">
                <a:latin typeface="+mj-lt"/>
                <a:sym typeface="Wingdings" panose="05000000000000000000" pitchFamily="2" charset="2"/>
              </a:rPr>
              <a:t>dosimétriques transférées du 	TPS vers le SIRT puis vers la console de traitement</a:t>
            </a:r>
            <a:endParaRPr lang="fr-FR" b="0" dirty="0">
              <a:latin typeface="+mj-lt"/>
              <a:sym typeface="Wingdings" panose="05000000000000000000" pitchFamily="2" charset="2"/>
            </a:endParaRPr>
          </a:p>
          <a:p>
            <a:pPr algn="just"/>
            <a:r>
              <a:rPr lang="fr-FR" b="0" dirty="0">
                <a:latin typeface="+mj-lt"/>
                <a:sym typeface="Wingdings" panose="05000000000000000000" pitchFamily="2" charset="2"/>
              </a:rPr>
              <a:t>	- RT </a:t>
            </a:r>
            <a:r>
              <a:rPr lang="fr-FR" b="0" dirty="0" err="1">
                <a:latin typeface="+mj-lt"/>
                <a:sym typeface="Wingdings" panose="05000000000000000000" pitchFamily="2" charset="2"/>
              </a:rPr>
              <a:t>Treatment</a:t>
            </a:r>
            <a:r>
              <a:rPr lang="fr-FR" b="0" dirty="0">
                <a:latin typeface="+mj-lt"/>
                <a:sym typeface="Wingdings" panose="05000000000000000000" pitchFamily="2" charset="2"/>
              </a:rPr>
              <a:t> Record IOD  Enregistrement de la séance par </a:t>
            </a:r>
            <a:r>
              <a:rPr lang="fr-FR" b="0" dirty="0" smtClean="0">
                <a:latin typeface="+mj-lt"/>
                <a:sym typeface="Wingdings" panose="05000000000000000000" pitchFamily="2" charset="2"/>
              </a:rPr>
              <a:t>l’accélérateur 	transféré de la console de traitement vers le SIRT</a:t>
            </a:r>
            <a:endParaRPr lang="fr-FR" b="0" dirty="0">
              <a:latin typeface="+mj-lt"/>
            </a:endParaRPr>
          </a:p>
        </p:txBody>
      </p:sp>
      <p:sp>
        <p:nvSpPr>
          <p:cNvPr id="3" name="Titre 2">
            <a:extLst>
              <a:ext uri="{FF2B5EF4-FFF2-40B4-BE49-F238E27FC236}">
                <a16:creationId xmlns:a16="http://schemas.microsoft.com/office/drawing/2014/main" id="{F488C2B2-25F8-06B4-EC54-7E240087D2ED}"/>
              </a:ext>
            </a:extLst>
          </p:cNvPr>
          <p:cNvSpPr>
            <a:spLocks noGrp="1"/>
          </p:cNvSpPr>
          <p:nvPr>
            <p:ph type="title"/>
          </p:nvPr>
        </p:nvSpPr>
        <p:spPr/>
        <p:txBody>
          <a:bodyPr/>
          <a:lstStyle/>
          <a:p>
            <a:r>
              <a:rPr lang="fr-FR" dirty="0">
                <a:solidFill>
                  <a:schemeClr val="accent6">
                    <a:lumMod val="50000"/>
                  </a:schemeClr>
                </a:solidFill>
                <a:latin typeface="+mj-lt"/>
              </a:rPr>
              <a:t>III. Organisation en réseau des données</a:t>
            </a:r>
            <a:endParaRPr lang="fr-FR" dirty="0"/>
          </a:p>
        </p:txBody>
      </p:sp>
      <p:sp>
        <p:nvSpPr>
          <p:cNvPr id="4" name="Espace réservé du texte 3">
            <a:extLst>
              <a:ext uri="{FF2B5EF4-FFF2-40B4-BE49-F238E27FC236}">
                <a16:creationId xmlns:a16="http://schemas.microsoft.com/office/drawing/2014/main" id="{6236C850-EA94-3D55-E28A-7EE7016EF71C}"/>
              </a:ext>
            </a:extLst>
          </p:cNvPr>
          <p:cNvSpPr>
            <a:spLocks noGrp="1"/>
          </p:cNvSpPr>
          <p:nvPr>
            <p:ph type="body" sz="quarter" idx="10"/>
          </p:nvPr>
        </p:nvSpPr>
        <p:spPr/>
        <p:txBody>
          <a:bodyPr/>
          <a:lstStyle/>
          <a:p>
            <a:endParaRPr lang="fr-FR" dirty="0" smtClean="0"/>
          </a:p>
          <a:p>
            <a:endParaRPr lang="fr-FR" dirty="0"/>
          </a:p>
        </p:txBody>
      </p:sp>
    </p:spTree>
    <p:extLst>
      <p:ext uri="{BB962C8B-B14F-4D97-AF65-F5344CB8AC3E}">
        <p14:creationId xmlns:p14="http://schemas.microsoft.com/office/powerpoint/2010/main" val="379356958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5EF1B53-4D40-4FF2-E56B-CECE19514A06}"/>
              </a:ext>
            </a:extLst>
          </p:cNvPr>
          <p:cNvSpPr>
            <a:spLocks noGrp="1"/>
          </p:cNvSpPr>
          <p:nvPr>
            <p:ph idx="1"/>
          </p:nvPr>
        </p:nvSpPr>
        <p:spPr>
          <a:xfrm>
            <a:off x="628650" y="643125"/>
            <a:ext cx="7886700" cy="4039122"/>
          </a:xfrm>
        </p:spPr>
        <p:txBody>
          <a:bodyPr>
            <a:noAutofit/>
          </a:bodyPr>
          <a:lstStyle/>
          <a:p>
            <a:r>
              <a:rPr lang="fr-FR" sz="1200" b="0" dirty="0">
                <a:latin typeface="+mj-lt"/>
              </a:rPr>
              <a:t>Parcours patient au sein du réseau informatique :</a:t>
            </a:r>
          </a:p>
          <a:p>
            <a:pPr marL="171450" indent="-171450">
              <a:buClr>
                <a:schemeClr val="accent1"/>
              </a:buClr>
              <a:buFont typeface="Arial" panose="020B0604020202020204" pitchFamily="34" charset="0"/>
              <a:buChar char="•"/>
            </a:pPr>
            <a:r>
              <a:rPr lang="fr-FR" sz="1200" b="0" dirty="0">
                <a:latin typeface="+mj-lt"/>
              </a:rPr>
              <a:t>Création du patient dans le SIH (IPP, dossier administratif) et transfert au SIRT (pas de données DICOM</a:t>
            </a:r>
            <a:r>
              <a:rPr lang="fr-FR" sz="1200" b="0" dirty="0" smtClean="0">
                <a:latin typeface="+mj-lt"/>
              </a:rPr>
              <a:t>),</a:t>
            </a:r>
            <a:endParaRPr lang="fr-FR" sz="1200" b="0" dirty="0">
              <a:latin typeface="+mj-lt"/>
            </a:endParaRPr>
          </a:p>
          <a:p>
            <a:pPr marL="171450" indent="-171450">
              <a:buClr>
                <a:schemeClr val="accent1"/>
              </a:buClr>
              <a:buFont typeface="Arial" panose="020B0604020202020204" pitchFamily="34" charset="0"/>
              <a:buChar char="•"/>
            </a:pPr>
            <a:r>
              <a:rPr lang="fr-FR" sz="1200" b="0" dirty="0" err="1" smtClean="0">
                <a:latin typeface="+mj-lt"/>
              </a:rPr>
              <a:t>Comptes-rendus</a:t>
            </a:r>
            <a:r>
              <a:rPr lang="fr-FR" sz="1200" b="0" dirty="0" smtClean="0">
                <a:latin typeface="+mj-lt"/>
              </a:rPr>
              <a:t> de consultation </a:t>
            </a:r>
            <a:r>
              <a:rPr lang="fr-FR" sz="1200" b="0" dirty="0">
                <a:latin typeface="+mj-lt"/>
              </a:rPr>
              <a:t>(diagnostic, prescription et rendez-vous du scanner) dans le SIRT (pas de données DICOM</a:t>
            </a:r>
            <a:r>
              <a:rPr lang="fr-FR" sz="1200" b="0" dirty="0" smtClean="0">
                <a:latin typeface="+mj-lt"/>
              </a:rPr>
              <a:t>),</a:t>
            </a:r>
            <a:endParaRPr lang="fr-FR" sz="1200" b="0" dirty="0">
              <a:latin typeface="+mj-lt"/>
            </a:endParaRPr>
          </a:p>
          <a:p>
            <a:pPr marL="171450" indent="-171450">
              <a:buClr>
                <a:schemeClr val="accent1"/>
              </a:buClr>
              <a:buFont typeface="Arial" panose="020B0604020202020204" pitchFamily="34" charset="0"/>
              <a:buChar char="•"/>
            </a:pPr>
            <a:r>
              <a:rPr lang="fr-FR" sz="1200" b="0" dirty="0">
                <a:latin typeface="+mj-lt"/>
              </a:rPr>
              <a:t>Scanner dosimétrique : création d’une image DICOM exporté dans le </a:t>
            </a:r>
            <a:r>
              <a:rPr lang="fr-FR" sz="1200" b="0" dirty="0" smtClean="0">
                <a:latin typeface="+mj-lt"/>
              </a:rPr>
              <a:t>TPS (transfert </a:t>
            </a:r>
            <a:r>
              <a:rPr lang="fr-FR" sz="1200" dirty="0" smtClean="0">
                <a:latin typeface="+mj-lt"/>
              </a:rPr>
              <a:t>RT Image</a:t>
            </a:r>
            <a:r>
              <a:rPr lang="fr-FR" sz="1200" b="0" dirty="0" smtClean="0">
                <a:latin typeface="+mj-lt"/>
              </a:rPr>
              <a:t>), </a:t>
            </a:r>
          </a:p>
          <a:p>
            <a:pPr marL="171450" indent="-171450">
              <a:buClr>
                <a:schemeClr val="accent1"/>
              </a:buClr>
              <a:buFont typeface="Arial" panose="020B0604020202020204" pitchFamily="34" charset="0"/>
              <a:buChar char="•"/>
            </a:pPr>
            <a:r>
              <a:rPr lang="fr-FR" sz="1200" b="0" dirty="0">
                <a:latin typeface="+mj-lt"/>
              </a:rPr>
              <a:t>Envoie des commentaires de </a:t>
            </a:r>
            <a:r>
              <a:rPr lang="fr-FR" sz="1200" b="0" dirty="0" smtClean="0">
                <a:latin typeface="+mj-lt"/>
              </a:rPr>
              <a:t>positionnement et </a:t>
            </a:r>
            <a:r>
              <a:rPr lang="fr-FR" sz="1200" b="0" dirty="0">
                <a:latin typeface="+mj-lt"/>
              </a:rPr>
              <a:t>photo d’identité au </a:t>
            </a:r>
            <a:r>
              <a:rPr lang="fr-FR" sz="1200" b="0" dirty="0" smtClean="0">
                <a:latin typeface="+mj-lt"/>
              </a:rPr>
              <a:t>SIRT (pas de données DICOM),</a:t>
            </a:r>
            <a:endParaRPr lang="fr-FR" sz="1200" b="0" dirty="0">
              <a:latin typeface="+mj-lt"/>
            </a:endParaRPr>
          </a:p>
          <a:p>
            <a:pPr marL="171450" indent="-171450">
              <a:buClr>
                <a:schemeClr val="accent1"/>
              </a:buClr>
              <a:buFont typeface="Arial" panose="020B0604020202020204" pitchFamily="34" charset="0"/>
              <a:buChar char="•"/>
            </a:pPr>
            <a:r>
              <a:rPr lang="fr-FR" sz="1200" b="0" dirty="0">
                <a:latin typeface="+mj-lt"/>
              </a:rPr>
              <a:t>Délinéation </a:t>
            </a:r>
            <a:r>
              <a:rPr lang="fr-FR" sz="1200" b="0" dirty="0" smtClean="0">
                <a:latin typeface="+mj-lt"/>
              </a:rPr>
              <a:t>des contours et placement de l’isocentre (création </a:t>
            </a:r>
            <a:r>
              <a:rPr lang="fr-FR" sz="1200" b="0" dirty="0">
                <a:latin typeface="+mj-lt"/>
              </a:rPr>
              <a:t>d’un fichier </a:t>
            </a:r>
            <a:r>
              <a:rPr lang="fr-FR" sz="1200" dirty="0" smtClean="0">
                <a:latin typeface="+mj-lt"/>
              </a:rPr>
              <a:t>RT </a:t>
            </a:r>
            <a:r>
              <a:rPr lang="fr-FR" sz="1200" dirty="0" err="1" smtClean="0">
                <a:latin typeface="+mj-lt"/>
              </a:rPr>
              <a:t>Struct</a:t>
            </a:r>
            <a:r>
              <a:rPr lang="fr-FR" sz="1200" dirty="0" smtClean="0">
                <a:latin typeface="+mj-lt"/>
              </a:rPr>
              <a:t> </a:t>
            </a:r>
            <a:r>
              <a:rPr lang="fr-FR" sz="1200" b="0" dirty="0" smtClean="0">
                <a:latin typeface="+mj-lt"/>
              </a:rPr>
              <a:t>et envoie de l’isocentre à la station laser),</a:t>
            </a:r>
          </a:p>
          <a:p>
            <a:pPr marL="171450" indent="-171450">
              <a:buClr>
                <a:schemeClr val="accent1"/>
              </a:buClr>
              <a:buFont typeface="Arial" panose="020B0604020202020204" pitchFamily="34" charset="0"/>
              <a:buChar char="•"/>
            </a:pPr>
            <a:r>
              <a:rPr lang="fr-FR" sz="1200" b="0" dirty="0" smtClean="0">
                <a:latin typeface="+mj-lt"/>
              </a:rPr>
              <a:t>Fusion des images dans le TPS,</a:t>
            </a:r>
            <a:endParaRPr lang="fr-FR" sz="1200" b="0" dirty="0">
              <a:latin typeface="+mj-lt"/>
            </a:endParaRPr>
          </a:p>
          <a:p>
            <a:pPr marL="171450" indent="-171450">
              <a:buClr>
                <a:schemeClr val="accent1"/>
              </a:buClr>
              <a:buFont typeface="Arial" panose="020B0604020202020204" pitchFamily="34" charset="0"/>
              <a:buChar char="•"/>
            </a:pPr>
            <a:r>
              <a:rPr lang="fr-FR" sz="1200" b="0" dirty="0" smtClean="0">
                <a:latin typeface="+mj-lt"/>
              </a:rPr>
              <a:t>Création du plan de traitement : Création des fichiers </a:t>
            </a:r>
            <a:r>
              <a:rPr lang="fr-FR" sz="1200" dirty="0" smtClean="0">
                <a:latin typeface="+mj-lt"/>
              </a:rPr>
              <a:t>RT Plan</a:t>
            </a:r>
            <a:r>
              <a:rPr lang="fr-FR" sz="1200" b="0" dirty="0" smtClean="0">
                <a:latin typeface="+mj-lt"/>
              </a:rPr>
              <a:t>, </a:t>
            </a:r>
            <a:r>
              <a:rPr lang="fr-FR" sz="1200" dirty="0" smtClean="0">
                <a:latin typeface="+mj-lt"/>
              </a:rPr>
              <a:t>RT Dose </a:t>
            </a:r>
            <a:r>
              <a:rPr lang="fr-FR" sz="1200" b="0" dirty="0" smtClean="0">
                <a:latin typeface="+mj-lt"/>
              </a:rPr>
              <a:t>et export du </a:t>
            </a:r>
            <a:r>
              <a:rPr lang="fr-FR" sz="1200" dirty="0" smtClean="0">
                <a:latin typeface="+mj-lt"/>
              </a:rPr>
              <a:t>RT Plan</a:t>
            </a:r>
            <a:r>
              <a:rPr lang="fr-FR" sz="1200" b="0" dirty="0" smtClean="0">
                <a:latin typeface="+mj-lt"/>
              </a:rPr>
              <a:t>, </a:t>
            </a:r>
            <a:r>
              <a:rPr lang="fr-FR" sz="1200" dirty="0" smtClean="0">
                <a:latin typeface="+mj-lt"/>
              </a:rPr>
              <a:t>RT </a:t>
            </a:r>
            <a:r>
              <a:rPr lang="fr-FR" sz="1200" dirty="0" err="1" smtClean="0">
                <a:latin typeface="+mj-lt"/>
              </a:rPr>
              <a:t>Struct</a:t>
            </a:r>
            <a:r>
              <a:rPr lang="fr-FR" sz="1200" b="0" dirty="0" smtClean="0">
                <a:latin typeface="+mj-lt"/>
              </a:rPr>
              <a:t>, </a:t>
            </a:r>
            <a:r>
              <a:rPr lang="fr-FR" sz="1200" dirty="0" smtClean="0">
                <a:latin typeface="+mj-lt"/>
              </a:rPr>
              <a:t>image DICOM </a:t>
            </a:r>
            <a:r>
              <a:rPr lang="fr-FR" sz="1200" b="0" dirty="0" smtClean="0">
                <a:latin typeface="+mj-lt"/>
              </a:rPr>
              <a:t>et </a:t>
            </a:r>
            <a:r>
              <a:rPr lang="fr-FR" sz="1200" dirty="0" smtClean="0">
                <a:latin typeface="+mj-lt"/>
              </a:rPr>
              <a:t>RT Image</a:t>
            </a:r>
            <a:r>
              <a:rPr lang="fr-FR" sz="1200" b="0" dirty="0" smtClean="0">
                <a:latin typeface="+mj-lt"/>
              </a:rPr>
              <a:t> vers le R&amp;V,</a:t>
            </a:r>
          </a:p>
          <a:p>
            <a:pPr marL="171450" indent="-171450">
              <a:buClr>
                <a:schemeClr val="accent1"/>
              </a:buClr>
              <a:buFont typeface="Arial" panose="020B0604020202020204" pitchFamily="34" charset="0"/>
              <a:buChar char="•"/>
            </a:pPr>
            <a:r>
              <a:rPr lang="fr-FR" sz="1200" b="0" dirty="0">
                <a:latin typeface="+mj-lt"/>
              </a:rPr>
              <a:t>Contrôle du plan : </a:t>
            </a:r>
            <a:r>
              <a:rPr lang="fr-FR" sz="1200" dirty="0">
                <a:latin typeface="+mj-lt"/>
              </a:rPr>
              <a:t>RT </a:t>
            </a:r>
            <a:r>
              <a:rPr lang="fr-FR" sz="1200" dirty="0" smtClean="0">
                <a:latin typeface="+mj-lt"/>
              </a:rPr>
              <a:t>Plan</a:t>
            </a:r>
            <a:r>
              <a:rPr lang="fr-FR" sz="1200" b="0" dirty="0" smtClean="0">
                <a:latin typeface="+mj-lt"/>
              </a:rPr>
              <a:t> et </a:t>
            </a:r>
            <a:r>
              <a:rPr lang="fr-FR" sz="1200" dirty="0" smtClean="0">
                <a:latin typeface="+mj-lt"/>
              </a:rPr>
              <a:t>RT Dose </a:t>
            </a:r>
            <a:r>
              <a:rPr lang="fr-FR" sz="1200" b="0" dirty="0" smtClean="0">
                <a:latin typeface="+mj-lt"/>
              </a:rPr>
              <a:t>transférés </a:t>
            </a:r>
            <a:r>
              <a:rPr lang="fr-FR" sz="1200" b="0" dirty="0">
                <a:latin typeface="+mj-lt"/>
              </a:rPr>
              <a:t>du TPS au logiciel de CQ</a:t>
            </a:r>
            <a:r>
              <a:rPr lang="fr-FR" sz="1200" b="0" dirty="0" smtClean="0">
                <a:latin typeface="+mj-lt"/>
              </a:rPr>
              <a:t>,</a:t>
            </a:r>
          </a:p>
          <a:p>
            <a:pPr marL="171450" indent="-171450">
              <a:buClr>
                <a:schemeClr val="accent1"/>
              </a:buClr>
              <a:buFont typeface="Arial" panose="020B0604020202020204" pitchFamily="34" charset="0"/>
              <a:buChar char="•"/>
            </a:pPr>
            <a:r>
              <a:rPr lang="fr-FR" sz="1200" b="0" dirty="0" smtClean="0">
                <a:latin typeface="+mj-lt"/>
              </a:rPr>
              <a:t>Double calcul : Transfert du </a:t>
            </a:r>
            <a:r>
              <a:rPr lang="fr-FR" sz="1200" dirty="0" smtClean="0">
                <a:latin typeface="+mj-lt"/>
              </a:rPr>
              <a:t>RT Plan </a:t>
            </a:r>
            <a:r>
              <a:rPr lang="fr-FR" sz="1200" b="0" dirty="0" smtClean="0">
                <a:latin typeface="+mj-lt"/>
              </a:rPr>
              <a:t>du TPS au logiciel de double-calcul et transfert du compte-rendu vers le SIRT,</a:t>
            </a:r>
          </a:p>
          <a:p>
            <a:pPr marL="171450" indent="-171450">
              <a:buClr>
                <a:schemeClr val="accent1"/>
              </a:buClr>
              <a:buFont typeface="Arial" panose="020B0604020202020204" pitchFamily="34" charset="0"/>
              <a:buChar char="•"/>
            </a:pPr>
            <a:r>
              <a:rPr lang="fr-FR" sz="1200" b="0" dirty="0" smtClean="0">
                <a:latin typeface="+mj-lt"/>
              </a:rPr>
              <a:t>Traitement : Transfert du </a:t>
            </a:r>
            <a:r>
              <a:rPr lang="fr-FR" sz="1200" dirty="0" smtClean="0">
                <a:latin typeface="+mj-lt"/>
              </a:rPr>
              <a:t>RT Plan </a:t>
            </a:r>
            <a:r>
              <a:rPr lang="fr-FR" sz="1200" b="0" dirty="0" smtClean="0">
                <a:latin typeface="+mj-lt"/>
              </a:rPr>
              <a:t>du SIRT à l’accélérateur, images de repositionnement transférées vers le SIRT, création du fichier </a:t>
            </a:r>
            <a:r>
              <a:rPr lang="fr-FR" sz="1200" dirty="0" smtClean="0">
                <a:latin typeface="+mj-lt"/>
              </a:rPr>
              <a:t>RT </a:t>
            </a:r>
            <a:r>
              <a:rPr lang="fr-FR" sz="1200" dirty="0" err="1" smtClean="0">
                <a:latin typeface="+mj-lt"/>
              </a:rPr>
              <a:t>Treatment</a:t>
            </a:r>
            <a:r>
              <a:rPr lang="fr-FR" sz="1200" dirty="0" smtClean="0">
                <a:latin typeface="+mj-lt"/>
              </a:rPr>
              <a:t> Record </a:t>
            </a:r>
            <a:r>
              <a:rPr lang="fr-FR" sz="1200" b="0" dirty="0" smtClean="0">
                <a:latin typeface="+mj-lt"/>
              </a:rPr>
              <a:t>et transfert vers le SIRT</a:t>
            </a:r>
            <a:endParaRPr lang="fr-FR" sz="1200" b="0" dirty="0">
              <a:latin typeface="+mj-lt"/>
            </a:endParaRPr>
          </a:p>
          <a:p>
            <a:pPr marL="285750" indent="-285750">
              <a:buFontTx/>
              <a:buChar char="-"/>
            </a:pPr>
            <a:endParaRPr lang="fr-FR" sz="1200" dirty="0">
              <a:latin typeface="+mj-lt"/>
            </a:endParaRPr>
          </a:p>
        </p:txBody>
      </p:sp>
      <p:sp>
        <p:nvSpPr>
          <p:cNvPr id="3" name="Titre 2">
            <a:extLst>
              <a:ext uri="{FF2B5EF4-FFF2-40B4-BE49-F238E27FC236}">
                <a16:creationId xmlns:a16="http://schemas.microsoft.com/office/drawing/2014/main" id="{12C14C09-10D7-16F6-0722-CF66FECDD1E8}"/>
              </a:ext>
            </a:extLst>
          </p:cNvPr>
          <p:cNvSpPr>
            <a:spLocks noGrp="1"/>
          </p:cNvSpPr>
          <p:nvPr>
            <p:ph type="title"/>
          </p:nvPr>
        </p:nvSpPr>
        <p:spPr/>
        <p:txBody>
          <a:bodyPr/>
          <a:lstStyle/>
          <a:p>
            <a:r>
              <a:rPr lang="fr-FR" dirty="0">
                <a:solidFill>
                  <a:schemeClr val="accent6">
                    <a:lumMod val="50000"/>
                  </a:schemeClr>
                </a:solidFill>
                <a:latin typeface="+mj-lt"/>
              </a:rPr>
              <a:t>III. Organisation en réseau des données</a:t>
            </a:r>
            <a:endParaRPr lang="fr-FR" dirty="0"/>
          </a:p>
        </p:txBody>
      </p:sp>
      <p:sp>
        <p:nvSpPr>
          <p:cNvPr id="4" name="Espace réservé du texte 3">
            <a:extLst>
              <a:ext uri="{FF2B5EF4-FFF2-40B4-BE49-F238E27FC236}">
                <a16:creationId xmlns:a16="http://schemas.microsoft.com/office/drawing/2014/main" id="{12949A26-6E70-ADCA-63E1-3393A98590F9}"/>
              </a:ext>
            </a:extLst>
          </p:cNvPr>
          <p:cNvSpPr>
            <a:spLocks noGrp="1"/>
          </p:cNvSpPr>
          <p:nvPr>
            <p:ph type="body" sz="quarter" idx="10"/>
          </p:nvPr>
        </p:nvSpPr>
        <p:spPr/>
        <p:txBody>
          <a:bodyPr/>
          <a:lstStyle/>
          <a:p>
            <a:endParaRPr lang="fr-FR" dirty="0" smtClean="0"/>
          </a:p>
          <a:p>
            <a:endParaRPr lang="fr-FR" dirty="0"/>
          </a:p>
        </p:txBody>
      </p:sp>
    </p:spTree>
    <p:extLst>
      <p:ext uri="{BB962C8B-B14F-4D97-AF65-F5344CB8AC3E}">
        <p14:creationId xmlns:p14="http://schemas.microsoft.com/office/powerpoint/2010/main" val="90449877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a16="http://schemas.microsoft.com/office/drawing/2014/main" id="{B04571E0-4269-83DF-99FD-FD0D17522A7C}"/>
              </a:ext>
            </a:extLst>
          </p:cNvPr>
          <p:cNvGraphicFramePr/>
          <p:nvPr>
            <p:extLst>
              <p:ext uri="{D42A27DB-BD31-4B8C-83A1-F6EECF244321}">
                <p14:modId xmlns:p14="http://schemas.microsoft.com/office/powerpoint/2010/main" val="157603654"/>
              </p:ext>
            </p:extLst>
          </p:nvPr>
        </p:nvGraphicFramePr>
        <p:xfrm>
          <a:off x="730204" y="1072282"/>
          <a:ext cx="7473082" cy="3682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re 2">
            <a:extLst>
              <a:ext uri="{FF2B5EF4-FFF2-40B4-BE49-F238E27FC236}">
                <a16:creationId xmlns:a16="http://schemas.microsoft.com/office/drawing/2014/main" id="{2C90B4A0-8675-EEBC-4DDF-12C0F6BB4132}"/>
              </a:ext>
            </a:extLst>
          </p:cNvPr>
          <p:cNvSpPr txBox="1">
            <a:spLocks/>
          </p:cNvSpPr>
          <p:nvPr/>
        </p:nvSpPr>
        <p:spPr>
          <a:xfrm>
            <a:off x="628650" y="338932"/>
            <a:ext cx="7886700" cy="491655"/>
          </a:xfrm>
          <a:prstGeom prst="rect">
            <a:avLst/>
          </a:prstGeom>
        </p:spPr>
        <p:txBody>
          <a:bodyPr/>
          <a:lstStyle>
            <a:lvl1pPr algn="l" defTabSz="685800" rtl="0" eaLnBrk="1" latinLnBrk="0" hangingPunct="1">
              <a:lnSpc>
                <a:spcPct val="85000"/>
              </a:lnSpc>
              <a:spcBef>
                <a:spcPct val="0"/>
              </a:spcBef>
              <a:buNone/>
              <a:defRPr sz="3300" b="1" kern="1200">
                <a:solidFill>
                  <a:schemeClr val="tx1"/>
                </a:solidFill>
                <a:latin typeface="+mj-lt"/>
                <a:ea typeface="+mj-ea"/>
                <a:cs typeface="+mj-cs"/>
              </a:defRPr>
            </a:lvl1pPr>
          </a:lstStyle>
          <a:p>
            <a:r>
              <a:rPr lang="fr-FR" sz="2000" cap="all" dirty="0">
                <a:solidFill>
                  <a:srgbClr val="878787"/>
                </a:solidFill>
                <a:ea typeface="+mn-ea"/>
                <a:cs typeface="Arial" panose="020B0604020202020204" pitchFamily="34" charset="0"/>
              </a:rPr>
              <a:t>SOMMAIRE</a:t>
            </a:r>
          </a:p>
        </p:txBody>
      </p:sp>
    </p:spTree>
    <p:extLst>
      <p:ext uri="{BB962C8B-B14F-4D97-AF65-F5344CB8AC3E}">
        <p14:creationId xmlns:p14="http://schemas.microsoft.com/office/powerpoint/2010/main" val="397229350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2C14C09-10D7-16F6-0722-CF66FECDD1E8}"/>
              </a:ext>
            </a:extLst>
          </p:cNvPr>
          <p:cNvSpPr>
            <a:spLocks noGrp="1"/>
          </p:cNvSpPr>
          <p:nvPr>
            <p:ph type="title"/>
          </p:nvPr>
        </p:nvSpPr>
        <p:spPr/>
        <p:txBody>
          <a:bodyPr/>
          <a:lstStyle/>
          <a:p>
            <a:r>
              <a:rPr lang="fr-FR" dirty="0">
                <a:solidFill>
                  <a:schemeClr val="accent6">
                    <a:lumMod val="50000"/>
                  </a:schemeClr>
                </a:solidFill>
                <a:latin typeface="+mj-lt"/>
              </a:rPr>
              <a:t>III. Organisation en réseau des données</a:t>
            </a:r>
            <a:endParaRPr lang="fr-FR" dirty="0"/>
          </a:p>
        </p:txBody>
      </p:sp>
      <p:sp>
        <p:nvSpPr>
          <p:cNvPr id="4" name="Espace réservé du texte 3">
            <a:extLst>
              <a:ext uri="{FF2B5EF4-FFF2-40B4-BE49-F238E27FC236}">
                <a16:creationId xmlns:a16="http://schemas.microsoft.com/office/drawing/2014/main" id="{12949A26-6E70-ADCA-63E1-3393A98590F9}"/>
              </a:ext>
            </a:extLst>
          </p:cNvPr>
          <p:cNvSpPr>
            <a:spLocks noGrp="1"/>
          </p:cNvSpPr>
          <p:nvPr>
            <p:ph type="body" sz="quarter" idx="10"/>
          </p:nvPr>
        </p:nvSpPr>
        <p:spPr/>
        <p:txBody>
          <a:bodyPr/>
          <a:lstStyle/>
          <a:p>
            <a:endParaRPr lang="fr-FR" dirty="0" smtClean="0"/>
          </a:p>
          <a:p>
            <a:endParaRPr lang="fr-FR" dirty="0"/>
          </a:p>
        </p:txBody>
      </p:sp>
      <p:sp>
        <p:nvSpPr>
          <p:cNvPr id="18" name="Rectangle à coins arrondis 17"/>
          <p:cNvSpPr/>
          <p:nvPr/>
        </p:nvSpPr>
        <p:spPr>
          <a:xfrm>
            <a:off x="513471" y="830587"/>
            <a:ext cx="1280160" cy="1793343"/>
          </a:xfrm>
          <a:prstGeom prst="round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à coins arrondis 18"/>
          <p:cNvSpPr/>
          <p:nvPr/>
        </p:nvSpPr>
        <p:spPr>
          <a:xfrm>
            <a:off x="513471" y="2726633"/>
            <a:ext cx="1280160" cy="1043509"/>
          </a:xfrm>
          <a:prstGeom prst="round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à coins arrondis 19"/>
          <p:cNvSpPr/>
          <p:nvPr/>
        </p:nvSpPr>
        <p:spPr>
          <a:xfrm>
            <a:off x="2243797" y="830587"/>
            <a:ext cx="2968283" cy="2412016"/>
          </a:xfrm>
          <a:prstGeom prst="round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à coins arrondis 20"/>
          <p:cNvSpPr/>
          <p:nvPr/>
        </p:nvSpPr>
        <p:spPr>
          <a:xfrm>
            <a:off x="2194560" y="3411416"/>
            <a:ext cx="3411415" cy="629392"/>
          </a:xfrm>
          <a:prstGeom prst="round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à coins arrondis 21"/>
          <p:cNvSpPr/>
          <p:nvPr/>
        </p:nvSpPr>
        <p:spPr>
          <a:xfrm>
            <a:off x="5500468" y="830587"/>
            <a:ext cx="1244990" cy="2412016"/>
          </a:xfrm>
          <a:prstGeom prst="round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à coins arrondis 22"/>
          <p:cNvSpPr/>
          <p:nvPr/>
        </p:nvSpPr>
        <p:spPr>
          <a:xfrm>
            <a:off x="6935371" y="530310"/>
            <a:ext cx="1948375" cy="2580828"/>
          </a:xfrm>
          <a:prstGeom prst="round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à coins arrondis 23"/>
          <p:cNvSpPr/>
          <p:nvPr/>
        </p:nvSpPr>
        <p:spPr>
          <a:xfrm>
            <a:off x="6965800" y="3207611"/>
            <a:ext cx="1840572" cy="594360"/>
          </a:xfrm>
          <a:prstGeom prst="round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à coins arrondis 24"/>
          <p:cNvSpPr/>
          <p:nvPr/>
        </p:nvSpPr>
        <p:spPr>
          <a:xfrm>
            <a:off x="4353951" y="4111061"/>
            <a:ext cx="3936658" cy="829443"/>
          </a:xfrm>
          <a:prstGeom prst="round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a:off x="513471" y="830587"/>
            <a:ext cx="1280160" cy="261610"/>
          </a:xfrm>
          <a:prstGeom prst="rect">
            <a:avLst/>
          </a:prstGeom>
          <a:noFill/>
        </p:spPr>
        <p:txBody>
          <a:bodyPr wrap="square" rtlCol="0">
            <a:spAutoFit/>
          </a:bodyPr>
          <a:lstStyle/>
          <a:p>
            <a:pPr algn="ctr"/>
            <a:r>
              <a:rPr lang="fr-FR" sz="1100" b="1" dirty="0" smtClean="0"/>
              <a:t>1</a:t>
            </a:r>
            <a:r>
              <a:rPr lang="fr-FR" sz="1100" b="1" dirty="0"/>
              <a:t>.</a:t>
            </a:r>
            <a:r>
              <a:rPr lang="fr-FR" sz="1100" b="1" dirty="0" smtClean="0"/>
              <a:t> Accueil</a:t>
            </a:r>
            <a:endParaRPr lang="fr-FR" sz="1100" b="1" dirty="0"/>
          </a:p>
        </p:txBody>
      </p:sp>
      <p:sp>
        <p:nvSpPr>
          <p:cNvPr id="27" name="ZoneTexte 26"/>
          <p:cNvSpPr txBox="1"/>
          <p:nvPr/>
        </p:nvSpPr>
        <p:spPr>
          <a:xfrm>
            <a:off x="564466" y="1373315"/>
            <a:ext cx="1178170" cy="707886"/>
          </a:xfrm>
          <a:prstGeom prst="rect">
            <a:avLst/>
          </a:prstGeom>
          <a:solidFill>
            <a:schemeClr val="accent3">
              <a:lumMod val="40000"/>
              <a:lumOff val="60000"/>
            </a:schemeClr>
          </a:solidFill>
          <a:ln w="28575">
            <a:solidFill>
              <a:schemeClr val="accent6"/>
            </a:solidFill>
          </a:ln>
        </p:spPr>
        <p:txBody>
          <a:bodyPr wrap="square" rtlCol="0">
            <a:spAutoFit/>
          </a:bodyPr>
          <a:lstStyle/>
          <a:p>
            <a:pPr algn="ctr"/>
            <a:r>
              <a:rPr lang="fr-FR" sz="1000" dirty="0" smtClean="0"/>
              <a:t>SIH (</a:t>
            </a:r>
            <a:r>
              <a:rPr lang="fr-FR" sz="1000" dirty="0" err="1" smtClean="0"/>
              <a:t>DxCare</a:t>
            </a:r>
            <a:r>
              <a:rPr lang="fr-FR" sz="1000" dirty="0" smtClean="0"/>
              <a:t>)</a:t>
            </a:r>
          </a:p>
          <a:p>
            <a:pPr algn="ctr"/>
            <a:r>
              <a:rPr lang="fr-FR" sz="1000" dirty="0" smtClean="0"/>
              <a:t>Saisie des données patient (administratif)</a:t>
            </a:r>
            <a:endParaRPr lang="fr-FR" sz="1000" dirty="0"/>
          </a:p>
        </p:txBody>
      </p:sp>
      <p:sp>
        <p:nvSpPr>
          <p:cNvPr id="28" name="ZoneTexte 27"/>
          <p:cNvSpPr txBox="1"/>
          <p:nvPr/>
        </p:nvSpPr>
        <p:spPr>
          <a:xfrm>
            <a:off x="513471" y="2726633"/>
            <a:ext cx="1280160" cy="261610"/>
          </a:xfrm>
          <a:prstGeom prst="rect">
            <a:avLst/>
          </a:prstGeom>
          <a:noFill/>
        </p:spPr>
        <p:txBody>
          <a:bodyPr wrap="square" rtlCol="0">
            <a:spAutoFit/>
          </a:bodyPr>
          <a:lstStyle/>
          <a:p>
            <a:pPr algn="ctr"/>
            <a:r>
              <a:rPr lang="fr-FR" sz="1100" b="1" dirty="0" smtClean="0"/>
              <a:t>2. Consultation</a:t>
            </a:r>
            <a:endParaRPr lang="fr-FR" sz="1100" b="1" dirty="0"/>
          </a:p>
        </p:txBody>
      </p:sp>
      <p:sp>
        <p:nvSpPr>
          <p:cNvPr id="29" name="ZoneTexte 28"/>
          <p:cNvSpPr txBox="1"/>
          <p:nvPr/>
        </p:nvSpPr>
        <p:spPr>
          <a:xfrm>
            <a:off x="564465" y="3010034"/>
            <a:ext cx="1178171" cy="553998"/>
          </a:xfrm>
          <a:prstGeom prst="rect">
            <a:avLst/>
          </a:prstGeom>
          <a:noFill/>
          <a:ln w="28575">
            <a:solidFill>
              <a:schemeClr val="accent6"/>
            </a:solidFill>
          </a:ln>
        </p:spPr>
        <p:txBody>
          <a:bodyPr wrap="square" rtlCol="0">
            <a:spAutoFit/>
          </a:bodyPr>
          <a:lstStyle/>
          <a:p>
            <a:pPr algn="ctr"/>
            <a:r>
              <a:rPr lang="fr-FR" sz="1000" dirty="0" smtClean="0"/>
              <a:t>SIRT (Aria)</a:t>
            </a:r>
          </a:p>
          <a:p>
            <a:pPr algn="ctr"/>
            <a:r>
              <a:rPr lang="fr-FR" sz="1000" dirty="0" smtClean="0"/>
              <a:t>Diagnostic et prescriptio</a:t>
            </a:r>
            <a:r>
              <a:rPr lang="fr-FR" sz="1000" dirty="0"/>
              <a:t>n</a:t>
            </a:r>
          </a:p>
        </p:txBody>
      </p:sp>
      <p:sp>
        <p:nvSpPr>
          <p:cNvPr id="30" name="ZoneTexte 29"/>
          <p:cNvSpPr txBox="1"/>
          <p:nvPr/>
        </p:nvSpPr>
        <p:spPr>
          <a:xfrm>
            <a:off x="2243796" y="830587"/>
            <a:ext cx="2968283" cy="261610"/>
          </a:xfrm>
          <a:prstGeom prst="rect">
            <a:avLst/>
          </a:prstGeom>
          <a:noFill/>
        </p:spPr>
        <p:txBody>
          <a:bodyPr wrap="square" rtlCol="0">
            <a:spAutoFit/>
          </a:bodyPr>
          <a:lstStyle/>
          <a:p>
            <a:pPr algn="ctr"/>
            <a:r>
              <a:rPr lang="fr-FR" sz="1100" b="1" dirty="0" smtClean="0"/>
              <a:t>3. Simulation virtuelle</a:t>
            </a:r>
            <a:endParaRPr lang="fr-FR" sz="1100" b="1" dirty="0"/>
          </a:p>
        </p:txBody>
      </p:sp>
      <p:sp>
        <p:nvSpPr>
          <p:cNvPr id="31" name="ZoneTexte 30"/>
          <p:cNvSpPr txBox="1"/>
          <p:nvPr/>
        </p:nvSpPr>
        <p:spPr>
          <a:xfrm>
            <a:off x="2317652" y="1258492"/>
            <a:ext cx="527539" cy="400110"/>
          </a:xfrm>
          <a:prstGeom prst="rect">
            <a:avLst/>
          </a:prstGeom>
          <a:noFill/>
          <a:ln w="28575">
            <a:solidFill>
              <a:schemeClr val="accent6"/>
            </a:solidFill>
          </a:ln>
        </p:spPr>
        <p:txBody>
          <a:bodyPr wrap="square" rtlCol="0">
            <a:spAutoFit/>
          </a:bodyPr>
          <a:lstStyle/>
          <a:p>
            <a:pPr algn="ctr"/>
            <a:r>
              <a:rPr lang="fr-FR" sz="1000" dirty="0" smtClean="0"/>
              <a:t>Laser</a:t>
            </a:r>
          </a:p>
          <a:p>
            <a:pPr algn="ctr"/>
            <a:r>
              <a:rPr lang="fr-FR" sz="1000" dirty="0" smtClean="0"/>
              <a:t>Lap</a:t>
            </a:r>
            <a:endParaRPr lang="fr-FR" sz="1000" dirty="0"/>
          </a:p>
        </p:txBody>
      </p:sp>
      <p:sp>
        <p:nvSpPr>
          <p:cNvPr id="32" name="ZoneTexte 31"/>
          <p:cNvSpPr txBox="1"/>
          <p:nvPr/>
        </p:nvSpPr>
        <p:spPr>
          <a:xfrm>
            <a:off x="3474720" y="1173260"/>
            <a:ext cx="1371600" cy="553998"/>
          </a:xfrm>
          <a:prstGeom prst="rect">
            <a:avLst/>
          </a:prstGeom>
          <a:noFill/>
          <a:ln w="28575">
            <a:solidFill>
              <a:schemeClr val="accent6"/>
            </a:solidFill>
          </a:ln>
        </p:spPr>
        <p:txBody>
          <a:bodyPr wrap="square" rtlCol="0">
            <a:spAutoFit/>
          </a:bodyPr>
          <a:lstStyle/>
          <a:p>
            <a:pPr algn="ctr"/>
            <a:r>
              <a:rPr lang="fr-FR" sz="1000" dirty="0" smtClean="0"/>
              <a:t>TPS (</a:t>
            </a:r>
            <a:r>
              <a:rPr lang="fr-FR" sz="1000" dirty="0" err="1" smtClean="0"/>
              <a:t>Raystation</a:t>
            </a:r>
            <a:r>
              <a:rPr lang="fr-FR" sz="1000" dirty="0" smtClean="0"/>
              <a:t>)</a:t>
            </a:r>
          </a:p>
          <a:p>
            <a:pPr algn="ctr"/>
            <a:r>
              <a:rPr lang="fr-FR" sz="1000" dirty="0" smtClean="0"/>
              <a:t>Contourage et création de l’isocentre</a:t>
            </a:r>
            <a:endParaRPr lang="fr-FR" sz="1000" dirty="0"/>
          </a:p>
        </p:txBody>
      </p:sp>
      <p:sp>
        <p:nvSpPr>
          <p:cNvPr id="33" name="ZoneTexte 32"/>
          <p:cNvSpPr txBox="1"/>
          <p:nvPr/>
        </p:nvSpPr>
        <p:spPr>
          <a:xfrm>
            <a:off x="2507565" y="1920212"/>
            <a:ext cx="2451297" cy="400110"/>
          </a:xfrm>
          <a:prstGeom prst="rect">
            <a:avLst/>
          </a:prstGeom>
          <a:noFill/>
          <a:ln w="28575">
            <a:solidFill>
              <a:schemeClr val="accent6"/>
            </a:solidFill>
          </a:ln>
        </p:spPr>
        <p:txBody>
          <a:bodyPr wrap="square" rtlCol="0">
            <a:spAutoFit/>
          </a:bodyPr>
          <a:lstStyle/>
          <a:p>
            <a:pPr algn="ctr"/>
            <a:r>
              <a:rPr lang="fr-FR" sz="1000" dirty="0" smtClean="0"/>
              <a:t>Station scanner dosimétrique (Philips)</a:t>
            </a:r>
          </a:p>
          <a:p>
            <a:pPr algn="ctr"/>
            <a:r>
              <a:rPr lang="fr-FR" sz="1000" dirty="0" smtClean="0"/>
              <a:t>Acquisition des données anatomiques</a:t>
            </a:r>
            <a:endParaRPr lang="fr-FR" sz="1000" dirty="0"/>
          </a:p>
        </p:txBody>
      </p:sp>
      <p:sp>
        <p:nvSpPr>
          <p:cNvPr id="34" name="ZoneTexte 33"/>
          <p:cNvSpPr txBox="1"/>
          <p:nvPr/>
        </p:nvSpPr>
        <p:spPr>
          <a:xfrm>
            <a:off x="2602523" y="2477589"/>
            <a:ext cx="2194560" cy="400110"/>
          </a:xfrm>
          <a:prstGeom prst="rect">
            <a:avLst/>
          </a:prstGeom>
          <a:noFill/>
          <a:ln w="28575">
            <a:solidFill>
              <a:schemeClr val="accent6"/>
            </a:solidFill>
          </a:ln>
        </p:spPr>
        <p:txBody>
          <a:bodyPr wrap="square" rtlCol="0">
            <a:spAutoFit/>
          </a:bodyPr>
          <a:lstStyle/>
          <a:p>
            <a:pPr algn="ctr"/>
            <a:r>
              <a:rPr lang="fr-FR" sz="1000" dirty="0" smtClean="0"/>
              <a:t>Station SIRT (Aria)</a:t>
            </a:r>
          </a:p>
          <a:p>
            <a:pPr algn="ctr"/>
            <a:r>
              <a:rPr lang="fr-FR" sz="1000" dirty="0" smtClean="0"/>
              <a:t>Positionnement patient, photo, </a:t>
            </a:r>
            <a:r>
              <a:rPr lang="fr-FR" sz="1000" dirty="0" err="1" smtClean="0"/>
              <a:t>CTDI</a:t>
            </a:r>
            <a:r>
              <a:rPr lang="fr-FR" sz="1000" baseline="-25000" dirty="0" err="1" smtClean="0"/>
              <a:t>vol</a:t>
            </a:r>
            <a:endParaRPr lang="fr-FR" sz="1000" baseline="-25000" dirty="0"/>
          </a:p>
        </p:txBody>
      </p:sp>
      <p:sp>
        <p:nvSpPr>
          <p:cNvPr id="35" name="ZoneTexte 34"/>
          <p:cNvSpPr txBox="1"/>
          <p:nvPr/>
        </p:nvSpPr>
        <p:spPr>
          <a:xfrm>
            <a:off x="5500468" y="1821744"/>
            <a:ext cx="1244990" cy="430887"/>
          </a:xfrm>
          <a:prstGeom prst="rect">
            <a:avLst/>
          </a:prstGeom>
          <a:noFill/>
        </p:spPr>
        <p:txBody>
          <a:bodyPr wrap="square" rtlCol="0">
            <a:spAutoFit/>
          </a:bodyPr>
          <a:lstStyle/>
          <a:p>
            <a:pPr algn="ctr"/>
            <a:r>
              <a:rPr lang="fr-FR" sz="1100" b="1" dirty="0" smtClean="0"/>
              <a:t>Serveur TPS (</a:t>
            </a:r>
            <a:r>
              <a:rPr lang="fr-FR" sz="1100" b="1" dirty="0" err="1" smtClean="0"/>
              <a:t>Raystation</a:t>
            </a:r>
            <a:r>
              <a:rPr lang="fr-FR" sz="1100" b="1" dirty="0" smtClean="0"/>
              <a:t>)</a:t>
            </a:r>
            <a:endParaRPr lang="fr-FR" sz="1100" b="1" dirty="0"/>
          </a:p>
        </p:txBody>
      </p:sp>
      <p:sp>
        <p:nvSpPr>
          <p:cNvPr id="37" name="ZoneTexte 36"/>
          <p:cNvSpPr txBox="1"/>
          <p:nvPr/>
        </p:nvSpPr>
        <p:spPr>
          <a:xfrm>
            <a:off x="6935371" y="530310"/>
            <a:ext cx="1962443" cy="261610"/>
          </a:xfrm>
          <a:prstGeom prst="rect">
            <a:avLst/>
          </a:prstGeom>
          <a:noFill/>
        </p:spPr>
        <p:txBody>
          <a:bodyPr wrap="square" rtlCol="0">
            <a:spAutoFit/>
          </a:bodyPr>
          <a:lstStyle/>
          <a:p>
            <a:pPr algn="ctr"/>
            <a:r>
              <a:rPr lang="fr-FR" sz="1100" b="1" dirty="0" smtClean="0"/>
              <a:t>4. Planification dosimétrique</a:t>
            </a:r>
            <a:endParaRPr lang="fr-FR" sz="1100" b="1" dirty="0"/>
          </a:p>
        </p:txBody>
      </p:sp>
      <p:sp>
        <p:nvSpPr>
          <p:cNvPr id="38" name="ZoneTexte 37"/>
          <p:cNvSpPr txBox="1"/>
          <p:nvPr/>
        </p:nvSpPr>
        <p:spPr>
          <a:xfrm>
            <a:off x="7019776" y="817544"/>
            <a:ext cx="1793631" cy="553998"/>
          </a:xfrm>
          <a:prstGeom prst="rect">
            <a:avLst/>
          </a:prstGeom>
          <a:noFill/>
          <a:ln w="28575">
            <a:solidFill>
              <a:schemeClr val="accent6"/>
            </a:solidFill>
          </a:ln>
        </p:spPr>
        <p:txBody>
          <a:bodyPr wrap="square" rtlCol="0">
            <a:spAutoFit/>
          </a:bodyPr>
          <a:lstStyle/>
          <a:p>
            <a:pPr algn="ctr"/>
            <a:r>
              <a:rPr lang="fr-FR" sz="1000" dirty="0" smtClean="0"/>
              <a:t>Station SIRT (Aria)</a:t>
            </a:r>
          </a:p>
          <a:p>
            <a:pPr algn="ctr"/>
            <a:r>
              <a:rPr lang="fr-FR" sz="1000" dirty="0" smtClean="0"/>
              <a:t>Calendrier de traitement, DRR, prescription…</a:t>
            </a:r>
            <a:endParaRPr lang="fr-FR" sz="1000" dirty="0"/>
          </a:p>
        </p:txBody>
      </p:sp>
      <p:sp>
        <p:nvSpPr>
          <p:cNvPr id="39" name="ZoneTexte 38"/>
          <p:cNvSpPr txBox="1"/>
          <p:nvPr/>
        </p:nvSpPr>
        <p:spPr>
          <a:xfrm>
            <a:off x="7012742" y="1428858"/>
            <a:ext cx="1793631" cy="553998"/>
          </a:xfrm>
          <a:prstGeom prst="rect">
            <a:avLst/>
          </a:prstGeom>
          <a:noFill/>
          <a:ln w="28575">
            <a:solidFill>
              <a:schemeClr val="accent6"/>
            </a:solidFill>
          </a:ln>
        </p:spPr>
        <p:txBody>
          <a:bodyPr wrap="square" rtlCol="0">
            <a:spAutoFit/>
          </a:bodyPr>
          <a:lstStyle/>
          <a:p>
            <a:pPr algn="ctr"/>
            <a:r>
              <a:rPr lang="fr-FR" sz="1000" dirty="0" smtClean="0"/>
              <a:t>Station TPS (</a:t>
            </a:r>
            <a:r>
              <a:rPr lang="fr-FR" sz="1000" dirty="0" err="1" smtClean="0"/>
              <a:t>Raystation</a:t>
            </a:r>
            <a:r>
              <a:rPr lang="fr-FR" sz="1000" dirty="0" smtClean="0"/>
              <a:t>)</a:t>
            </a:r>
          </a:p>
          <a:p>
            <a:pPr algn="ctr"/>
            <a:r>
              <a:rPr lang="fr-FR" sz="1000" dirty="0" smtClean="0"/>
              <a:t>Balistique des faisceaux, calcul de la dose</a:t>
            </a:r>
            <a:endParaRPr lang="fr-FR" sz="1000" dirty="0"/>
          </a:p>
        </p:txBody>
      </p:sp>
      <p:sp>
        <p:nvSpPr>
          <p:cNvPr id="40" name="ZoneTexte 39"/>
          <p:cNvSpPr txBox="1"/>
          <p:nvPr/>
        </p:nvSpPr>
        <p:spPr>
          <a:xfrm>
            <a:off x="7012741" y="2060139"/>
            <a:ext cx="1793632" cy="400110"/>
          </a:xfrm>
          <a:prstGeom prst="rect">
            <a:avLst/>
          </a:prstGeom>
          <a:noFill/>
          <a:ln w="28575">
            <a:solidFill>
              <a:schemeClr val="accent6"/>
            </a:solidFill>
          </a:ln>
        </p:spPr>
        <p:txBody>
          <a:bodyPr wrap="square" rtlCol="0">
            <a:spAutoFit/>
          </a:bodyPr>
          <a:lstStyle/>
          <a:p>
            <a:pPr algn="ctr"/>
            <a:r>
              <a:rPr lang="fr-FR" sz="1000" dirty="0" smtClean="0"/>
              <a:t>Logiciel de double-calcul des UM (</a:t>
            </a:r>
            <a:r>
              <a:rPr lang="fr-FR" sz="1000" dirty="0" err="1" smtClean="0"/>
              <a:t>Radcalc</a:t>
            </a:r>
            <a:r>
              <a:rPr lang="fr-FR" sz="1000" dirty="0" smtClean="0"/>
              <a:t> et </a:t>
            </a:r>
            <a:r>
              <a:rPr lang="fr-FR" sz="1000" dirty="0" err="1" smtClean="0"/>
              <a:t>Mobius</a:t>
            </a:r>
            <a:r>
              <a:rPr lang="fr-FR" sz="1000" dirty="0" smtClean="0"/>
              <a:t>)</a:t>
            </a:r>
            <a:endParaRPr lang="fr-FR" sz="1000" dirty="0"/>
          </a:p>
        </p:txBody>
      </p:sp>
      <p:sp>
        <p:nvSpPr>
          <p:cNvPr id="41" name="ZoneTexte 40"/>
          <p:cNvSpPr txBox="1"/>
          <p:nvPr/>
        </p:nvSpPr>
        <p:spPr>
          <a:xfrm>
            <a:off x="7012741" y="2521804"/>
            <a:ext cx="1793631" cy="400110"/>
          </a:xfrm>
          <a:prstGeom prst="rect">
            <a:avLst/>
          </a:prstGeom>
          <a:noFill/>
          <a:ln w="28575">
            <a:solidFill>
              <a:schemeClr val="accent6"/>
            </a:solidFill>
          </a:ln>
        </p:spPr>
        <p:txBody>
          <a:bodyPr wrap="square" rtlCol="0">
            <a:spAutoFit/>
          </a:bodyPr>
          <a:lstStyle/>
          <a:p>
            <a:pPr algn="ctr"/>
            <a:r>
              <a:rPr lang="fr-FR" sz="1000" dirty="0" smtClean="0"/>
              <a:t>Logiciel de mesure de la dose in vivo (</a:t>
            </a:r>
            <a:r>
              <a:rPr lang="fr-FR" sz="1000" dirty="0" err="1" smtClean="0"/>
              <a:t>Radcalc</a:t>
            </a:r>
            <a:r>
              <a:rPr lang="fr-FR" sz="1000" dirty="0" smtClean="0"/>
              <a:t> et </a:t>
            </a:r>
            <a:r>
              <a:rPr lang="fr-FR" sz="1000" dirty="0" err="1" smtClean="0"/>
              <a:t>Invidos</a:t>
            </a:r>
            <a:r>
              <a:rPr lang="fr-FR" sz="1000" dirty="0" smtClean="0"/>
              <a:t>)</a:t>
            </a:r>
            <a:endParaRPr lang="fr-FR" sz="1000" dirty="0"/>
          </a:p>
        </p:txBody>
      </p:sp>
      <p:sp>
        <p:nvSpPr>
          <p:cNvPr id="42" name="ZoneTexte 41"/>
          <p:cNvSpPr txBox="1"/>
          <p:nvPr/>
        </p:nvSpPr>
        <p:spPr>
          <a:xfrm>
            <a:off x="2194560" y="3395397"/>
            <a:ext cx="1695157" cy="430887"/>
          </a:xfrm>
          <a:prstGeom prst="rect">
            <a:avLst/>
          </a:prstGeom>
          <a:noFill/>
        </p:spPr>
        <p:txBody>
          <a:bodyPr wrap="square" rtlCol="0">
            <a:spAutoFit/>
          </a:bodyPr>
          <a:lstStyle/>
          <a:p>
            <a:pPr algn="ctr"/>
            <a:endParaRPr lang="fr-FR" sz="1100" b="1" dirty="0" smtClean="0"/>
          </a:p>
          <a:p>
            <a:pPr algn="ctr"/>
            <a:r>
              <a:rPr lang="fr-FR" sz="1100" b="1" dirty="0" smtClean="0"/>
              <a:t>SIRT (Aria)</a:t>
            </a:r>
            <a:endParaRPr lang="fr-FR" sz="1100" b="1" dirty="0"/>
          </a:p>
        </p:txBody>
      </p:sp>
      <p:sp>
        <p:nvSpPr>
          <p:cNvPr id="43" name="ZoneTexte 42"/>
          <p:cNvSpPr txBox="1"/>
          <p:nvPr/>
        </p:nvSpPr>
        <p:spPr>
          <a:xfrm>
            <a:off x="4536831" y="3574869"/>
            <a:ext cx="963637" cy="246221"/>
          </a:xfrm>
          <a:prstGeom prst="rect">
            <a:avLst/>
          </a:prstGeom>
          <a:noFill/>
          <a:ln w="28575">
            <a:solidFill>
              <a:schemeClr val="accent6"/>
            </a:solidFill>
          </a:ln>
        </p:spPr>
        <p:txBody>
          <a:bodyPr wrap="square" rtlCol="0">
            <a:spAutoFit/>
          </a:bodyPr>
          <a:lstStyle/>
          <a:p>
            <a:r>
              <a:rPr lang="fr-FR" sz="1000" dirty="0" smtClean="0"/>
              <a:t>Fonction R&amp;V</a:t>
            </a:r>
            <a:endParaRPr lang="fr-FR" sz="1000" dirty="0"/>
          </a:p>
        </p:txBody>
      </p:sp>
      <p:sp>
        <p:nvSpPr>
          <p:cNvPr id="44" name="ZoneTexte 43"/>
          <p:cNvSpPr txBox="1"/>
          <p:nvPr/>
        </p:nvSpPr>
        <p:spPr>
          <a:xfrm>
            <a:off x="7078341" y="3315545"/>
            <a:ext cx="1650661" cy="400110"/>
          </a:xfrm>
          <a:prstGeom prst="rect">
            <a:avLst/>
          </a:prstGeom>
          <a:noFill/>
          <a:ln w="28575">
            <a:solidFill>
              <a:schemeClr val="accent6"/>
            </a:solidFill>
          </a:ln>
        </p:spPr>
        <p:txBody>
          <a:bodyPr wrap="square" rtlCol="0">
            <a:spAutoFit/>
          </a:bodyPr>
          <a:lstStyle/>
          <a:p>
            <a:pPr algn="ctr"/>
            <a:r>
              <a:rPr lang="fr-FR" sz="1000" dirty="0" smtClean="0"/>
              <a:t>Fonction de recalage</a:t>
            </a:r>
          </a:p>
          <a:p>
            <a:pPr algn="ctr"/>
            <a:r>
              <a:rPr lang="fr-FR" sz="1000" dirty="0" smtClean="0"/>
              <a:t>DRR, décalages</a:t>
            </a:r>
            <a:endParaRPr lang="fr-FR" sz="1000" dirty="0"/>
          </a:p>
        </p:txBody>
      </p:sp>
      <p:sp>
        <p:nvSpPr>
          <p:cNvPr id="45" name="ZoneTexte 44"/>
          <p:cNvSpPr txBox="1"/>
          <p:nvPr/>
        </p:nvSpPr>
        <p:spPr>
          <a:xfrm>
            <a:off x="4455942" y="4336618"/>
            <a:ext cx="1709224" cy="569387"/>
          </a:xfrm>
          <a:prstGeom prst="rect">
            <a:avLst/>
          </a:prstGeom>
          <a:noFill/>
          <a:ln w="28575">
            <a:solidFill>
              <a:schemeClr val="accent6"/>
            </a:solidFill>
          </a:ln>
        </p:spPr>
        <p:txBody>
          <a:bodyPr wrap="square" rtlCol="0">
            <a:spAutoFit/>
          </a:bodyPr>
          <a:lstStyle/>
          <a:p>
            <a:pPr algn="ctr"/>
            <a:r>
              <a:rPr lang="fr-FR" sz="1100" b="1" dirty="0" smtClean="0"/>
              <a:t>Accélérateur et table</a:t>
            </a:r>
          </a:p>
          <a:p>
            <a:pPr algn="ctr"/>
            <a:r>
              <a:rPr lang="fr-FR" sz="1000" dirty="0" smtClean="0"/>
              <a:t>Placement de la table et délivrance des faisceaux</a:t>
            </a:r>
            <a:endParaRPr lang="fr-FR" sz="1000" dirty="0"/>
          </a:p>
        </p:txBody>
      </p:sp>
      <p:sp>
        <p:nvSpPr>
          <p:cNvPr id="46" name="ZoneTexte 45"/>
          <p:cNvSpPr txBox="1"/>
          <p:nvPr/>
        </p:nvSpPr>
        <p:spPr>
          <a:xfrm>
            <a:off x="6573128" y="4332074"/>
            <a:ext cx="1615490" cy="569387"/>
          </a:xfrm>
          <a:prstGeom prst="rect">
            <a:avLst/>
          </a:prstGeom>
          <a:noFill/>
          <a:ln w="28575">
            <a:solidFill>
              <a:schemeClr val="accent6"/>
            </a:solidFill>
          </a:ln>
        </p:spPr>
        <p:txBody>
          <a:bodyPr wrap="square" rtlCol="0">
            <a:spAutoFit/>
          </a:bodyPr>
          <a:lstStyle/>
          <a:p>
            <a:pPr algn="ctr"/>
            <a:r>
              <a:rPr lang="fr-FR" sz="1100" b="1" dirty="0" smtClean="0"/>
              <a:t>Imageur embarqué</a:t>
            </a:r>
          </a:p>
          <a:p>
            <a:pPr algn="ctr"/>
            <a:r>
              <a:rPr lang="fr-FR" sz="1000" dirty="0" smtClean="0"/>
              <a:t>MV-CT, kV-CBCT, kV-kV, kV-CT (pour bientôt)</a:t>
            </a:r>
            <a:endParaRPr lang="fr-FR" sz="1000" dirty="0"/>
          </a:p>
        </p:txBody>
      </p:sp>
      <p:sp>
        <p:nvSpPr>
          <p:cNvPr id="47" name="ZoneTexte 46"/>
          <p:cNvSpPr txBox="1"/>
          <p:nvPr/>
        </p:nvSpPr>
        <p:spPr>
          <a:xfrm>
            <a:off x="939778" y="3901841"/>
            <a:ext cx="3414173" cy="861774"/>
          </a:xfrm>
          <a:prstGeom prst="rect">
            <a:avLst/>
          </a:prstGeom>
          <a:noFill/>
        </p:spPr>
        <p:txBody>
          <a:bodyPr wrap="square" rtlCol="0">
            <a:spAutoFit/>
          </a:bodyPr>
          <a:lstStyle/>
          <a:p>
            <a:r>
              <a:rPr lang="fr-FR" sz="1000" dirty="0" smtClean="0"/>
              <a:t>Légende :</a:t>
            </a:r>
          </a:p>
          <a:p>
            <a:r>
              <a:rPr lang="fr-FR" sz="1000" dirty="0"/>
              <a:t>	</a:t>
            </a:r>
            <a:r>
              <a:rPr lang="fr-FR" sz="1000" dirty="0" smtClean="0"/>
              <a:t>DICOM			RT Structure</a:t>
            </a:r>
          </a:p>
          <a:p>
            <a:r>
              <a:rPr lang="fr-FR" sz="1000" dirty="0"/>
              <a:t>	</a:t>
            </a:r>
            <a:r>
              <a:rPr lang="fr-FR" sz="1000" dirty="0" smtClean="0"/>
              <a:t>RT Image		RT </a:t>
            </a:r>
            <a:r>
              <a:rPr lang="fr-FR" sz="1000" dirty="0" err="1" smtClean="0"/>
              <a:t>Treatment</a:t>
            </a:r>
            <a:r>
              <a:rPr lang="fr-FR" sz="1000" dirty="0" smtClean="0"/>
              <a:t> Record</a:t>
            </a:r>
          </a:p>
          <a:p>
            <a:r>
              <a:rPr lang="fr-FR" sz="1000" dirty="0"/>
              <a:t>	</a:t>
            </a:r>
            <a:r>
              <a:rPr lang="fr-FR" sz="1000" dirty="0" smtClean="0"/>
              <a:t>RT Plan			Non DICOM</a:t>
            </a:r>
          </a:p>
          <a:p>
            <a:r>
              <a:rPr lang="fr-FR" sz="1000" dirty="0"/>
              <a:t>	</a:t>
            </a:r>
            <a:r>
              <a:rPr lang="fr-FR" sz="1000" dirty="0" smtClean="0"/>
              <a:t>RT Dose			Correction positionnement</a:t>
            </a:r>
            <a:endParaRPr lang="fr-FR" sz="1000" dirty="0"/>
          </a:p>
        </p:txBody>
      </p:sp>
      <p:cxnSp>
        <p:nvCxnSpPr>
          <p:cNvPr id="49" name="Connecteur droit avec flèche 48"/>
          <p:cNvCxnSpPr/>
          <p:nvPr/>
        </p:nvCxnSpPr>
        <p:spPr>
          <a:xfrm>
            <a:off x="1069145" y="4201924"/>
            <a:ext cx="330590"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p:cNvCxnSpPr/>
          <p:nvPr/>
        </p:nvCxnSpPr>
        <p:spPr>
          <a:xfrm>
            <a:off x="1069145" y="4333223"/>
            <a:ext cx="330590" cy="0"/>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p:nvPr/>
        </p:nvCxnSpPr>
        <p:spPr>
          <a:xfrm>
            <a:off x="1069145" y="4495001"/>
            <a:ext cx="330590" cy="0"/>
          </a:xfrm>
          <a:prstGeom prst="straightConnector1">
            <a:avLst/>
          </a:prstGeom>
          <a:ln w="12700">
            <a:solidFill>
              <a:srgbClr val="24B9C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p:nvPr/>
        </p:nvCxnSpPr>
        <p:spPr>
          <a:xfrm>
            <a:off x="1069145" y="4649745"/>
            <a:ext cx="330590" cy="0"/>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p:cNvCxnSpPr/>
          <p:nvPr/>
        </p:nvCxnSpPr>
        <p:spPr>
          <a:xfrm>
            <a:off x="2438400" y="4201924"/>
            <a:ext cx="330590"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eur droit avec flèche 53"/>
          <p:cNvCxnSpPr/>
          <p:nvPr/>
        </p:nvCxnSpPr>
        <p:spPr>
          <a:xfrm>
            <a:off x="2438400" y="4333223"/>
            <a:ext cx="330590" cy="0"/>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avec flèche 54"/>
          <p:cNvCxnSpPr/>
          <p:nvPr/>
        </p:nvCxnSpPr>
        <p:spPr>
          <a:xfrm>
            <a:off x="2438400" y="4495001"/>
            <a:ext cx="33059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55"/>
          <p:cNvCxnSpPr/>
          <p:nvPr/>
        </p:nvCxnSpPr>
        <p:spPr>
          <a:xfrm>
            <a:off x="2438400" y="4636051"/>
            <a:ext cx="330590" cy="0"/>
          </a:xfrm>
          <a:prstGeom prst="straightConnector1">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a:stCxn id="18" idx="3"/>
            <a:endCxn id="20" idx="1"/>
          </p:cNvCxnSpPr>
          <p:nvPr/>
        </p:nvCxnSpPr>
        <p:spPr>
          <a:xfrm>
            <a:off x="1793631" y="1727259"/>
            <a:ext cx="450166" cy="30933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eur en angle 59"/>
          <p:cNvCxnSpPr>
            <a:endCxn id="42" idx="1"/>
          </p:cNvCxnSpPr>
          <p:nvPr/>
        </p:nvCxnSpPr>
        <p:spPr>
          <a:xfrm rot="16200000" flipH="1">
            <a:off x="1261323" y="2677603"/>
            <a:ext cx="1690629" cy="17584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eur en angle 61"/>
          <p:cNvCxnSpPr>
            <a:stCxn id="29" idx="3"/>
            <a:endCxn id="42" idx="1"/>
          </p:cNvCxnSpPr>
          <p:nvPr/>
        </p:nvCxnSpPr>
        <p:spPr>
          <a:xfrm>
            <a:off x="1742636" y="3287033"/>
            <a:ext cx="451924" cy="323808"/>
          </a:xfrm>
          <a:prstGeom prst="bentConnector3">
            <a:avLst>
              <a:gd name="adj1" fmla="val 3599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droit avec flèche 64"/>
          <p:cNvCxnSpPr/>
          <p:nvPr/>
        </p:nvCxnSpPr>
        <p:spPr>
          <a:xfrm>
            <a:off x="3727937" y="2893718"/>
            <a:ext cx="7035" cy="67031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Connecteur droit avec flèche 67"/>
          <p:cNvCxnSpPr/>
          <p:nvPr/>
        </p:nvCxnSpPr>
        <p:spPr>
          <a:xfrm>
            <a:off x="4876750" y="1456006"/>
            <a:ext cx="623718" cy="0"/>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Connecteur droit avec flèche 71"/>
          <p:cNvCxnSpPr/>
          <p:nvPr/>
        </p:nvCxnSpPr>
        <p:spPr>
          <a:xfrm flipV="1">
            <a:off x="4876750" y="1582615"/>
            <a:ext cx="623718" cy="703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eur droit avec flèche 79"/>
          <p:cNvCxnSpPr/>
          <p:nvPr/>
        </p:nvCxnSpPr>
        <p:spPr>
          <a:xfrm>
            <a:off x="4972930" y="2095420"/>
            <a:ext cx="5275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p:cNvCxnSpPr/>
          <p:nvPr/>
        </p:nvCxnSpPr>
        <p:spPr>
          <a:xfrm flipH="1">
            <a:off x="5605975" y="3242603"/>
            <a:ext cx="218048" cy="22025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necteur droit avec flèche 87"/>
          <p:cNvCxnSpPr/>
          <p:nvPr/>
        </p:nvCxnSpPr>
        <p:spPr>
          <a:xfrm flipH="1">
            <a:off x="5598329" y="3258622"/>
            <a:ext cx="398023" cy="40126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cteur droit avec flèche 93"/>
          <p:cNvCxnSpPr/>
          <p:nvPr/>
        </p:nvCxnSpPr>
        <p:spPr>
          <a:xfrm flipH="1">
            <a:off x="5486402" y="3233955"/>
            <a:ext cx="446648" cy="455377"/>
          </a:xfrm>
          <a:prstGeom prst="straightConnector1">
            <a:avLst/>
          </a:prstGeom>
          <a:ln>
            <a:solidFill>
              <a:srgbClr val="24B9C9"/>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p:cNvCxnSpPr>
            <a:stCxn id="32" idx="1"/>
          </p:cNvCxnSpPr>
          <p:nvPr/>
        </p:nvCxnSpPr>
        <p:spPr>
          <a:xfrm flipH="1">
            <a:off x="2845191" y="1450259"/>
            <a:ext cx="6295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eur droit avec flèche 97"/>
          <p:cNvCxnSpPr/>
          <p:nvPr/>
        </p:nvCxnSpPr>
        <p:spPr>
          <a:xfrm>
            <a:off x="6745458" y="1588036"/>
            <a:ext cx="246183" cy="0"/>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droit avec flèche 99"/>
          <p:cNvCxnSpPr/>
          <p:nvPr/>
        </p:nvCxnSpPr>
        <p:spPr>
          <a:xfrm>
            <a:off x="6731390" y="1691314"/>
            <a:ext cx="254365" cy="1124"/>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Connecteur droit avec flèche 103"/>
          <p:cNvCxnSpPr/>
          <p:nvPr/>
        </p:nvCxnSpPr>
        <p:spPr>
          <a:xfrm flipH="1">
            <a:off x="6745458" y="1802887"/>
            <a:ext cx="240297"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Connecteur droit avec flèche 112"/>
          <p:cNvCxnSpPr/>
          <p:nvPr/>
        </p:nvCxnSpPr>
        <p:spPr>
          <a:xfrm flipH="1" flipV="1">
            <a:off x="6742513" y="1920125"/>
            <a:ext cx="232117" cy="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Connecteur droit avec flèche 119"/>
          <p:cNvCxnSpPr/>
          <p:nvPr/>
        </p:nvCxnSpPr>
        <p:spPr>
          <a:xfrm>
            <a:off x="6769499" y="2137810"/>
            <a:ext cx="243242"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Connecteur en angle 132"/>
          <p:cNvCxnSpPr/>
          <p:nvPr/>
        </p:nvCxnSpPr>
        <p:spPr>
          <a:xfrm rot="10800000" flipV="1">
            <a:off x="5605975" y="2365498"/>
            <a:ext cx="1406766" cy="1465918"/>
          </a:xfrm>
          <a:prstGeom prst="bentConnector3">
            <a:avLst>
              <a:gd name="adj1" fmla="val 14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6" name="Connecteur en angle 135"/>
          <p:cNvCxnSpPr/>
          <p:nvPr/>
        </p:nvCxnSpPr>
        <p:spPr>
          <a:xfrm rot="10800000" flipV="1">
            <a:off x="5655211" y="1600484"/>
            <a:ext cx="3137096" cy="2297961"/>
          </a:xfrm>
          <a:prstGeom prst="bentConnector3">
            <a:avLst>
              <a:gd name="adj1" fmla="val -695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necteur en angle 149"/>
          <p:cNvCxnSpPr>
            <a:endCxn id="21" idx="3"/>
          </p:cNvCxnSpPr>
          <p:nvPr/>
        </p:nvCxnSpPr>
        <p:spPr>
          <a:xfrm rot="10800000" flipV="1">
            <a:off x="5605975" y="2742298"/>
            <a:ext cx="1406766" cy="983813"/>
          </a:xfrm>
          <a:prstGeom prst="bentConnector3">
            <a:avLst>
              <a:gd name="adj1" fmla="val 1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Connecteur droit avec flèche 158"/>
          <p:cNvCxnSpPr/>
          <p:nvPr/>
        </p:nvCxnSpPr>
        <p:spPr>
          <a:xfrm flipV="1">
            <a:off x="7772400" y="3723409"/>
            <a:ext cx="7034" cy="45708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Connecteur en angle 162"/>
          <p:cNvCxnSpPr/>
          <p:nvPr/>
        </p:nvCxnSpPr>
        <p:spPr>
          <a:xfrm rot="10800000" flipV="1">
            <a:off x="5591911" y="3723408"/>
            <a:ext cx="1702189" cy="252322"/>
          </a:xfrm>
          <a:prstGeom prst="bentConnector3">
            <a:avLst>
              <a:gd name="adj1" fmla="val 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7" name="Connecteur droit avec flèche 166"/>
          <p:cNvCxnSpPr/>
          <p:nvPr/>
        </p:nvCxnSpPr>
        <p:spPr>
          <a:xfrm>
            <a:off x="5125915" y="3859734"/>
            <a:ext cx="10550" cy="45807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9" name="Connecteur droit avec flèche 168"/>
          <p:cNvCxnSpPr>
            <a:stCxn id="43" idx="2"/>
          </p:cNvCxnSpPr>
          <p:nvPr/>
        </p:nvCxnSpPr>
        <p:spPr>
          <a:xfrm flipH="1">
            <a:off x="5011617" y="3821090"/>
            <a:ext cx="7033" cy="51098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Connecteur droit avec flèche 170"/>
          <p:cNvCxnSpPr/>
          <p:nvPr/>
        </p:nvCxnSpPr>
        <p:spPr>
          <a:xfrm flipV="1">
            <a:off x="4604263" y="3831416"/>
            <a:ext cx="6425" cy="470703"/>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Connecteur en angle 173"/>
          <p:cNvCxnSpPr/>
          <p:nvPr/>
        </p:nvCxnSpPr>
        <p:spPr>
          <a:xfrm flipV="1">
            <a:off x="5591910" y="3723407"/>
            <a:ext cx="2039813" cy="317401"/>
          </a:xfrm>
          <a:prstGeom prst="bentConnector3">
            <a:avLst>
              <a:gd name="adj1" fmla="val 100000"/>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80" name="ZoneTexte 179"/>
          <p:cNvSpPr txBox="1"/>
          <p:nvPr/>
        </p:nvSpPr>
        <p:spPr>
          <a:xfrm>
            <a:off x="4604263" y="4091399"/>
            <a:ext cx="3175171" cy="261610"/>
          </a:xfrm>
          <a:prstGeom prst="rect">
            <a:avLst/>
          </a:prstGeom>
          <a:noFill/>
        </p:spPr>
        <p:txBody>
          <a:bodyPr wrap="square" rtlCol="0">
            <a:spAutoFit/>
          </a:bodyPr>
          <a:lstStyle/>
          <a:p>
            <a:pPr algn="ctr"/>
            <a:r>
              <a:rPr lang="fr-FR" sz="1100" b="1" dirty="0" smtClean="0"/>
              <a:t>11. Traitement</a:t>
            </a:r>
            <a:endParaRPr lang="fr-FR" sz="1100" b="1" dirty="0"/>
          </a:p>
        </p:txBody>
      </p:sp>
    </p:spTree>
    <p:extLst>
      <p:ext uri="{BB962C8B-B14F-4D97-AF65-F5344CB8AC3E}">
        <p14:creationId xmlns:p14="http://schemas.microsoft.com/office/powerpoint/2010/main" val="146697604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marL="285750" indent="-285750" algn="just">
              <a:buClr>
                <a:schemeClr val="accent1"/>
              </a:buClr>
              <a:buFont typeface="Arial" panose="020B0604020202020204" pitchFamily="34" charset="0"/>
              <a:buChar char="•"/>
            </a:pPr>
            <a:r>
              <a:rPr lang="fr-FR" sz="1400" b="0" dirty="0"/>
              <a:t>Support de cours DQPRM « L’échange des données et des images dans les services </a:t>
            </a:r>
            <a:r>
              <a:rPr lang="fr-FR" sz="1400" b="0" dirty="0" err="1"/>
              <a:t>médico-techniques</a:t>
            </a:r>
            <a:r>
              <a:rPr lang="fr-FR" sz="1400" b="0" dirty="0"/>
              <a:t> de l’hôpital : besoins et rôle du physicien » de N. </a:t>
            </a:r>
            <a:r>
              <a:rPr lang="fr-FR" sz="1400" b="0" dirty="0" err="1"/>
              <a:t>Perichon</a:t>
            </a:r>
            <a:r>
              <a:rPr lang="fr-FR" sz="1400" b="0" dirty="0"/>
              <a:t>, 2020</a:t>
            </a:r>
          </a:p>
          <a:p>
            <a:pPr marL="285750" indent="-285750" algn="just">
              <a:buClr>
                <a:schemeClr val="accent1"/>
              </a:buClr>
              <a:buFont typeface="Arial" panose="020B0604020202020204" pitchFamily="34" charset="0"/>
              <a:buChar char="•"/>
            </a:pPr>
            <a:r>
              <a:rPr lang="fr-FR" sz="1400" b="0" dirty="0"/>
              <a:t>Support de cours DQPRM « Contrôle de Qualité TPS et R&amp;V » de A. </a:t>
            </a:r>
            <a:r>
              <a:rPr lang="fr-FR" sz="1400" b="0" dirty="0" err="1"/>
              <a:t>Moignier</a:t>
            </a:r>
            <a:r>
              <a:rPr lang="fr-FR" sz="1400" b="0" dirty="0"/>
              <a:t>, 2021</a:t>
            </a:r>
          </a:p>
          <a:p>
            <a:pPr marL="285750" indent="-285750" algn="just">
              <a:buClr>
                <a:schemeClr val="accent1"/>
              </a:buClr>
              <a:buFont typeface="Arial" panose="020B0604020202020204" pitchFamily="34" charset="0"/>
              <a:buChar char="•"/>
            </a:pPr>
            <a:r>
              <a:rPr lang="fr-FR" sz="1400" b="0" dirty="0"/>
              <a:t>« Suivi après radiothérapie des cancers de prostate : évaluation et prise en charge de la toxicité et de la récidive » de G. </a:t>
            </a:r>
            <a:r>
              <a:rPr lang="fr-FR" sz="1400" b="0" dirty="0" err="1"/>
              <a:t>Dupic</a:t>
            </a:r>
            <a:r>
              <a:rPr lang="fr-FR" sz="1400" b="0" dirty="0"/>
              <a:t> et C. </a:t>
            </a:r>
            <a:r>
              <a:rPr lang="fr-FR" sz="1400" b="0" dirty="0" err="1"/>
              <a:t>Hennequin</a:t>
            </a:r>
            <a:r>
              <a:rPr lang="fr-FR" sz="1400" b="0" dirty="0"/>
              <a:t>, 2015 - SFRO</a:t>
            </a:r>
          </a:p>
        </p:txBody>
      </p:sp>
      <p:sp>
        <p:nvSpPr>
          <p:cNvPr id="3" name="Titre 2"/>
          <p:cNvSpPr>
            <a:spLocks noGrp="1"/>
          </p:cNvSpPr>
          <p:nvPr>
            <p:ph type="title"/>
          </p:nvPr>
        </p:nvSpPr>
        <p:spPr/>
        <p:txBody>
          <a:bodyPr/>
          <a:lstStyle/>
          <a:p>
            <a:pPr algn="ctr"/>
            <a:r>
              <a:rPr lang="fr-FR" dirty="0">
                <a:latin typeface="+mn-lt"/>
              </a:rPr>
              <a:t>Bibliographie</a:t>
            </a:r>
          </a:p>
        </p:txBody>
      </p:sp>
      <p:sp>
        <p:nvSpPr>
          <p:cNvPr id="4" name="Espace réservé du texte 3"/>
          <p:cNvSpPr>
            <a:spLocks noGrp="1"/>
          </p:cNvSpPr>
          <p:nvPr>
            <p:ph type="body" sz="quarter" idx="10"/>
          </p:nvPr>
        </p:nvSpPr>
        <p:spPr/>
        <p:txBody>
          <a:bodyPr/>
          <a:lstStyle/>
          <a:p>
            <a:endParaRPr lang="fr-FR" dirty="0" smtClean="0"/>
          </a:p>
          <a:p>
            <a:endParaRPr lang="fr-FR" dirty="0"/>
          </a:p>
        </p:txBody>
      </p:sp>
    </p:spTree>
    <p:extLst>
      <p:ext uri="{BB962C8B-B14F-4D97-AF65-F5344CB8AC3E}">
        <p14:creationId xmlns:p14="http://schemas.microsoft.com/office/powerpoint/2010/main" val="379608265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a16="http://schemas.microsoft.com/office/drawing/2014/main" id="{87883253-55BF-89D0-19CD-F64DB38B5680}"/>
              </a:ext>
            </a:extLst>
          </p:cNvPr>
          <p:cNvGraphicFramePr/>
          <p:nvPr>
            <p:extLst>
              <p:ext uri="{D42A27DB-BD31-4B8C-83A1-F6EECF244321}">
                <p14:modId xmlns:p14="http://schemas.microsoft.com/office/powerpoint/2010/main" val="1078670106"/>
              </p:ext>
            </p:extLst>
          </p:nvPr>
        </p:nvGraphicFramePr>
        <p:xfrm>
          <a:off x="335500" y="830587"/>
          <a:ext cx="8473000" cy="3486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itre 2">
            <a:extLst>
              <a:ext uri="{FF2B5EF4-FFF2-40B4-BE49-F238E27FC236}">
                <a16:creationId xmlns:a16="http://schemas.microsoft.com/office/drawing/2014/main" id="{6F685E8D-A578-476A-9CAB-3F48E5D05F49}"/>
              </a:ext>
            </a:extLst>
          </p:cNvPr>
          <p:cNvSpPr txBox="1">
            <a:spLocks/>
          </p:cNvSpPr>
          <p:nvPr/>
        </p:nvSpPr>
        <p:spPr>
          <a:xfrm>
            <a:off x="628650" y="338932"/>
            <a:ext cx="7886700" cy="491655"/>
          </a:xfrm>
          <a:prstGeom prst="rect">
            <a:avLst/>
          </a:prstGeom>
        </p:spPr>
        <p:txBody>
          <a:bodyPr/>
          <a:lstStyle>
            <a:lvl1pPr algn="l" defTabSz="685800" rtl="0" eaLnBrk="1" latinLnBrk="0" hangingPunct="1">
              <a:lnSpc>
                <a:spcPct val="85000"/>
              </a:lnSpc>
              <a:spcBef>
                <a:spcPct val="0"/>
              </a:spcBef>
              <a:buNone/>
              <a:defRPr sz="3300" b="1" kern="1200">
                <a:solidFill>
                  <a:schemeClr val="tx1"/>
                </a:solidFill>
                <a:latin typeface="+mj-lt"/>
                <a:ea typeface="+mj-ea"/>
                <a:cs typeface="+mj-cs"/>
              </a:defRPr>
            </a:lvl1pPr>
          </a:lstStyle>
          <a:p>
            <a:r>
              <a:rPr lang="fr-FR" sz="2000" dirty="0">
                <a:solidFill>
                  <a:schemeClr val="accent6">
                    <a:lumMod val="50000"/>
                  </a:schemeClr>
                </a:solidFill>
              </a:rPr>
              <a:t>I. PARCOURS PATIENT</a:t>
            </a:r>
          </a:p>
        </p:txBody>
      </p:sp>
    </p:spTree>
    <p:extLst>
      <p:ext uri="{BB962C8B-B14F-4D97-AF65-F5344CB8AC3E}">
        <p14:creationId xmlns:p14="http://schemas.microsoft.com/office/powerpoint/2010/main" val="305229096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marL="285750" indent="-285750">
              <a:buClr>
                <a:schemeClr val="accent1"/>
              </a:buClr>
              <a:buFont typeface="Arial" panose="020B0604020202020204" pitchFamily="34" charset="0"/>
              <a:buChar char="•"/>
            </a:pPr>
            <a:r>
              <a:rPr lang="fr-FR" sz="1400" dirty="0">
                <a:latin typeface="+mj-lt"/>
              </a:rPr>
              <a:t>Acteurs : </a:t>
            </a:r>
            <a:r>
              <a:rPr lang="fr-FR" sz="1400" b="0" dirty="0" smtClean="0">
                <a:latin typeface="+mj-lt"/>
              </a:rPr>
              <a:t>Radiothérapeute</a:t>
            </a:r>
            <a:endParaRPr lang="fr-FR" sz="1400" b="0" dirty="0">
              <a:latin typeface="+mj-lt"/>
            </a:endParaRPr>
          </a:p>
          <a:p>
            <a:pPr marL="285750" indent="-285750">
              <a:buClr>
                <a:schemeClr val="accent1"/>
              </a:buClr>
              <a:buFont typeface="Arial" panose="020B0604020202020204" pitchFamily="34" charset="0"/>
              <a:buChar char="•"/>
            </a:pPr>
            <a:r>
              <a:rPr lang="fr-FR" sz="1400" dirty="0">
                <a:latin typeface="+mj-lt"/>
              </a:rPr>
              <a:t>Objectif </a:t>
            </a:r>
            <a:r>
              <a:rPr lang="fr-FR" sz="1400" dirty="0" smtClean="0">
                <a:latin typeface="+mj-lt"/>
              </a:rPr>
              <a:t>: </a:t>
            </a:r>
            <a:r>
              <a:rPr lang="fr-FR" sz="1400" b="0" dirty="0" smtClean="0">
                <a:latin typeface="+mj-lt"/>
              </a:rPr>
              <a:t>Accueillir le patient et lui expliquer les prochaines étapes</a:t>
            </a:r>
            <a:endParaRPr lang="fr-FR" b="0" dirty="0">
              <a:latin typeface="+mj-lt"/>
            </a:endParaRPr>
          </a:p>
          <a:p>
            <a:pPr marL="285750" indent="-285750">
              <a:buClr>
                <a:schemeClr val="accent1"/>
              </a:buClr>
              <a:buFont typeface="Arial" panose="020B0604020202020204" pitchFamily="34" charset="0"/>
              <a:buChar char="•"/>
            </a:pPr>
            <a:r>
              <a:rPr lang="fr-FR" sz="1400" dirty="0">
                <a:latin typeface="+mj-lt"/>
              </a:rPr>
              <a:t>Déroulé/Observation : </a:t>
            </a:r>
            <a:r>
              <a:rPr lang="fr-FR" sz="1400" b="0" dirty="0" smtClean="0">
                <a:latin typeface="+mj-lt"/>
              </a:rPr>
              <a:t>Le radiothérapeute peut parfois (ce n’est pas systématique) réaliser une première consultation avant la RCP. Cette consultation a pour but de faire un bilan sur l’avancée de la maladie.</a:t>
            </a:r>
            <a:endParaRPr lang="fr-FR" dirty="0">
              <a:latin typeface="+mj-lt"/>
            </a:endParaRPr>
          </a:p>
        </p:txBody>
      </p:sp>
      <p:sp>
        <p:nvSpPr>
          <p:cNvPr id="3" name="Titre 2"/>
          <p:cNvSpPr>
            <a:spLocks noGrp="1"/>
          </p:cNvSpPr>
          <p:nvPr>
            <p:ph type="title"/>
          </p:nvPr>
        </p:nvSpPr>
        <p:spPr/>
        <p:txBody>
          <a:bodyPr/>
          <a:lstStyle/>
          <a:p>
            <a:r>
              <a:rPr lang="fr-FR" u="sng">
                <a:solidFill>
                  <a:schemeClr val="accent1"/>
                </a:solidFill>
                <a:latin typeface="+mj-lt"/>
              </a:rPr>
              <a:t>I.1 Première Consultation</a:t>
            </a:r>
            <a:endParaRPr lang="fr-FR" u="sng" dirty="0">
              <a:solidFill>
                <a:schemeClr val="accent1"/>
              </a:solidFill>
              <a:latin typeface="+mj-lt"/>
            </a:endParaRPr>
          </a:p>
        </p:txBody>
      </p:sp>
      <p:sp>
        <p:nvSpPr>
          <p:cNvPr id="4" name="Espace réservé du texte 3"/>
          <p:cNvSpPr>
            <a:spLocks noGrp="1"/>
          </p:cNvSpPr>
          <p:nvPr>
            <p:ph type="body" sz="quarter" idx="10"/>
          </p:nvPr>
        </p:nvSpPr>
        <p:spPr/>
        <p:txBody>
          <a:bodyPr/>
          <a:lstStyle/>
          <a:p>
            <a:endParaRPr lang="fr-FR" dirty="0" smtClean="0">
              <a:latin typeface="+mj-lt"/>
            </a:endParaRPr>
          </a:p>
          <a:p>
            <a:endParaRPr lang="fr-FR" dirty="0">
              <a:latin typeface="+mj-lt"/>
            </a:endParaRPr>
          </a:p>
        </p:txBody>
      </p:sp>
    </p:spTree>
    <p:extLst>
      <p:ext uri="{BB962C8B-B14F-4D97-AF65-F5344CB8AC3E}">
        <p14:creationId xmlns:p14="http://schemas.microsoft.com/office/powerpoint/2010/main" val="217851866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marL="285750" indent="-285750">
              <a:buClr>
                <a:schemeClr val="accent1"/>
              </a:buClr>
              <a:buFont typeface="Arial" panose="020B0604020202020204" pitchFamily="34" charset="0"/>
              <a:buChar char="•"/>
            </a:pPr>
            <a:r>
              <a:rPr lang="fr-FR" sz="1400" dirty="0">
                <a:latin typeface="+mj-lt"/>
              </a:rPr>
              <a:t>Acteurs : </a:t>
            </a:r>
            <a:r>
              <a:rPr lang="fr-FR" sz="1400" b="0" dirty="0" smtClean="0">
                <a:latin typeface="+mj-lt"/>
              </a:rPr>
              <a:t>Médecin spécialisé, oncologue, radiothérapeute, chirurgien</a:t>
            </a:r>
            <a:endParaRPr lang="fr-FR" sz="1400" b="0" dirty="0">
              <a:latin typeface="+mj-lt"/>
            </a:endParaRPr>
          </a:p>
          <a:p>
            <a:pPr marL="285750" indent="-285750">
              <a:buClr>
                <a:schemeClr val="accent1"/>
              </a:buClr>
              <a:buFont typeface="Arial" panose="020B0604020202020204" pitchFamily="34" charset="0"/>
              <a:buChar char="•"/>
            </a:pPr>
            <a:r>
              <a:rPr lang="fr-FR" sz="1400" dirty="0">
                <a:latin typeface="+mj-lt"/>
              </a:rPr>
              <a:t>Objectif : </a:t>
            </a:r>
            <a:r>
              <a:rPr lang="fr-FR" sz="1400" b="0" dirty="0">
                <a:latin typeface="+mj-lt"/>
              </a:rPr>
              <a:t>Définir la meilleure stratégie de traitement pour le patient et le but de ce traitement (curatif/palliatif) en fonction de ses </a:t>
            </a:r>
            <a:r>
              <a:rPr lang="fr-FR" sz="1400" b="0" dirty="0" smtClean="0">
                <a:latin typeface="+mj-lt"/>
              </a:rPr>
              <a:t>caractéristiques</a:t>
            </a:r>
            <a:endParaRPr lang="fr-FR" b="0" dirty="0">
              <a:latin typeface="+mj-lt"/>
            </a:endParaRPr>
          </a:p>
          <a:p>
            <a:pPr marL="285750" indent="-285750">
              <a:buClr>
                <a:schemeClr val="accent1"/>
              </a:buClr>
              <a:buFont typeface="Arial" panose="020B0604020202020204" pitchFamily="34" charset="0"/>
              <a:buChar char="•"/>
            </a:pPr>
            <a:r>
              <a:rPr lang="fr-FR" sz="1400" dirty="0">
                <a:latin typeface="+mj-lt"/>
              </a:rPr>
              <a:t>Déroulé/Observation : </a:t>
            </a:r>
            <a:r>
              <a:rPr lang="fr-FR" sz="1400" b="0" dirty="0" smtClean="0">
                <a:latin typeface="+mj-lt"/>
              </a:rPr>
              <a:t>A l’occasion d’une réunion pluridisciplinaire (RCP), les </a:t>
            </a:r>
            <a:r>
              <a:rPr lang="fr-FR" sz="1400" b="0" dirty="0">
                <a:latin typeface="+mj-lt"/>
              </a:rPr>
              <a:t>médecins se réunissent </a:t>
            </a:r>
            <a:r>
              <a:rPr lang="fr-FR" sz="1400" b="0" dirty="0" smtClean="0">
                <a:latin typeface="+mj-lt"/>
              </a:rPr>
              <a:t>pour échanger </a:t>
            </a:r>
            <a:r>
              <a:rPr lang="fr-FR" sz="1400" b="0" dirty="0">
                <a:latin typeface="+mj-lt"/>
              </a:rPr>
              <a:t>sur plusieurs </a:t>
            </a:r>
            <a:r>
              <a:rPr lang="fr-FR" sz="1400" b="0" dirty="0" smtClean="0">
                <a:latin typeface="+mj-lt"/>
              </a:rPr>
              <a:t>dossiers-patients </a:t>
            </a:r>
            <a:r>
              <a:rPr lang="fr-FR" sz="1400" b="0" dirty="0">
                <a:latin typeface="+mj-lt"/>
              </a:rPr>
              <a:t>d’une même </a:t>
            </a:r>
            <a:r>
              <a:rPr lang="fr-FR" sz="1400" b="0" dirty="0" smtClean="0">
                <a:latin typeface="+mj-lt"/>
              </a:rPr>
              <a:t>localisation </a:t>
            </a:r>
            <a:r>
              <a:rPr lang="fr-FR" sz="1400" b="0" dirty="0">
                <a:latin typeface="+mj-lt"/>
              </a:rPr>
              <a:t>à</a:t>
            </a:r>
            <a:r>
              <a:rPr lang="fr-FR" sz="1400" b="0" dirty="0" smtClean="0">
                <a:latin typeface="+mj-lt"/>
              </a:rPr>
              <a:t> chaque réunion. </a:t>
            </a:r>
            <a:r>
              <a:rPr lang="fr-FR" sz="1400" b="0" dirty="0">
                <a:latin typeface="+mj-lt"/>
              </a:rPr>
              <a:t>Ces réunions ont lieu une fois par </a:t>
            </a:r>
            <a:r>
              <a:rPr lang="fr-FR" sz="1400" b="0" dirty="0" smtClean="0">
                <a:latin typeface="+mj-lt"/>
              </a:rPr>
              <a:t>semaine, </a:t>
            </a:r>
            <a:r>
              <a:rPr lang="fr-FR" sz="1400" b="0" dirty="0">
                <a:latin typeface="+mj-lt"/>
              </a:rPr>
              <a:t>par spécialité</a:t>
            </a:r>
            <a:r>
              <a:rPr lang="fr-FR" sz="1400" b="0" dirty="0" smtClean="0">
                <a:latin typeface="+mj-lt"/>
              </a:rPr>
              <a:t>. Le médecin en charge du dossier présente le patient et son historique afin d’engager la réflexion autour de la stratégie de traitement optimale (retranscrite dans un compte-rendu de RCP).</a:t>
            </a:r>
            <a:endParaRPr lang="fr-FR" dirty="0">
              <a:latin typeface="+mj-lt"/>
            </a:endParaRPr>
          </a:p>
        </p:txBody>
      </p:sp>
      <p:sp>
        <p:nvSpPr>
          <p:cNvPr id="3" name="Titre 2"/>
          <p:cNvSpPr>
            <a:spLocks noGrp="1"/>
          </p:cNvSpPr>
          <p:nvPr>
            <p:ph type="title"/>
          </p:nvPr>
        </p:nvSpPr>
        <p:spPr/>
        <p:txBody>
          <a:bodyPr/>
          <a:lstStyle/>
          <a:p>
            <a:r>
              <a:rPr lang="fr-FR" u="sng" dirty="0" smtClean="0">
                <a:solidFill>
                  <a:schemeClr val="accent1"/>
                </a:solidFill>
                <a:latin typeface="+mj-lt"/>
              </a:rPr>
              <a:t>I.2 </a:t>
            </a:r>
            <a:r>
              <a:rPr lang="fr-FR" u="sng" dirty="0">
                <a:solidFill>
                  <a:schemeClr val="accent1"/>
                </a:solidFill>
                <a:latin typeface="+mj-lt"/>
              </a:rPr>
              <a:t>Réunion de Concertation </a:t>
            </a:r>
            <a:r>
              <a:rPr lang="fr-FR" u="sng" dirty="0" smtClean="0">
                <a:solidFill>
                  <a:schemeClr val="accent1"/>
                </a:solidFill>
                <a:latin typeface="+mj-lt"/>
              </a:rPr>
              <a:t>Pluridisciplinaire</a:t>
            </a:r>
            <a:endParaRPr lang="fr-FR" u="sng" dirty="0">
              <a:solidFill>
                <a:schemeClr val="accent1"/>
              </a:solidFill>
              <a:latin typeface="+mj-lt"/>
            </a:endParaRPr>
          </a:p>
        </p:txBody>
      </p:sp>
      <p:sp>
        <p:nvSpPr>
          <p:cNvPr id="4" name="Espace réservé du texte 3"/>
          <p:cNvSpPr>
            <a:spLocks noGrp="1"/>
          </p:cNvSpPr>
          <p:nvPr>
            <p:ph type="body" sz="quarter" idx="10"/>
          </p:nvPr>
        </p:nvSpPr>
        <p:spPr/>
        <p:txBody>
          <a:bodyPr/>
          <a:lstStyle/>
          <a:p>
            <a:endParaRPr lang="fr-FR" dirty="0" smtClean="0">
              <a:latin typeface="+mj-lt"/>
            </a:endParaRPr>
          </a:p>
          <a:p>
            <a:endParaRPr lang="fr-FR" dirty="0">
              <a:latin typeface="+mj-lt"/>
            </a:endParaRPr>
          </a:p>
        </p:txBody>
      </p:sp>
    </p:spTree>
    <p:extLst>
      <p:ext uri="{BB962C8B-B14F-4D97-AF65-F5344CB8AC3E}">
        <p14:creationId xmlns:p14="http://schemas.microsoft.com/office/powerpoint/2010/main" val="423114831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marL="285750" indent="-285750">
              <a:buClr>
                <a:schemeClr val="accent1"/>
              </a:buClr>
              <a:buFont typeface="Arial" panose="020B0604020202020204" pitchFamily="34" charset="0"/>
              <a:buChar char="•"/>
            </a:pPr>
            <a:r>
              <a:rPr lang="fr-FR" sz="1400" dirty="0">
                <a:latin typeface="+mj-lt"/>
              </a:rPr>
              <a:t>Acteurs : </a:t>
            </a:r>
            <a:r>
              <a:rPr lang="fr-FR" sz="1400" b="0" dirty="0">
                <a:latin typeface="+mj-lt"/>
              </a:rPr>
              <a:t>Oncologue-radiothérapeute</a:t>
            </a:r>
          </a:p>
          <a:p>
            <a:pPr marL="285750" indent="-285750">
              <a:buClr>
                <a:schemeClr val="accent1"/>
              </a:buClr>
              <a:buFont typeface="Arial" panose="020B0604020202020204" pitchFamily="34" charset="0"/>
              <a:buChar char="•"/>
            </a:pPr>
            <a:r>
              <a:rPr lang="fr-FR" sz="1400" dirty="0">
                <a:latin typeface="+mj-lt"/>
              </a:rPr>
              <a:t>Objectif : </a:t>
            </a:r>
            <a:r>
              <a:rPr lang="fr-FR" sz="1400" b="0" dirty="0">
                <a:latin typeface="+mj-lt"/>
              </a:rPr>
              <a:t>Annoncer la stratégie de traitement choisie en RCP au </a:t>
            </a:r>
            <a:r>
              <a:rPr lang="fr-FR" sz="1400" b="0" dirty="0" smtClean="0">
                <a:latin typeface="+mj-lt"/>
              </a:rPr>
              <a:t>patient</a:t>
            </a:r>
            <a:endParaRPr lang="fr-FR" sz="1400" b="0" dirty="0">
              <a:latin typeface="+mj-lt"/>
            </a:endParaRPr>
          </a:p>
          <a:p>
            <a:pPr marL="285750" indent="-285750">
              <a:buClr>
                <a:schemeClr val="accent1"/>
              </a:buClr>
              <a:buFont typeface="Arial" panose="020B0604020202020204" pitchFamily="34" charset="0"/>
              <a:buChar char="•"/>
            </a:pPr>
            <a:r>
              <a:rPr lang="fr-FR" sz="1400" dirty="0">
                <a:latin typeface="+mj-lt"/>
              </a:rPr>
              <a:t>Déroulé/Observation : </a:t>
            </a:r>
            <a:r>
              <a:rPr lang="fr-FR" sz="1400" b="0" dirty="0" smtClean="0">
                <a:latin typeface="+mj-lt"/>
              </a:rPr>
              <a:t>Le</a:t>
            </a:r>
            <a:r>
              <a:rPr lang="fr-FR" sz="1400" dirty="0" smtClean="0">
                <a:latin typeface="+mj-lt"/>
              </a:rPr>
              <a:t> </a:t>
            </a:r>
            <a:r>
              <a:rPr lang="fr-FR" sz="1400" b="0" dirty="0" smtClean="0">
                <a:latin typeface="+mj-lt"/>
              </a:rPr>
              <a:t>radiothérapeute refait le point sur l’état de santé du patient (chirurgies passées, irradiations antérieures pertinentes, antécédents de maladie, traitements médicamenteux, allergies médicamenteuses et troubles actuels dans la zone qui sera traitée). De là, le radiothérapeute annonce la stratégie de traitement choisie en RCP et ses étapes (nombre de séances, étalement, scanner dosimétrique), et les effets indésirables possibles. Le patient est libre de consentir ou non au traitement.</a:t>
            </a:r>
            <a:endParaRPr lang="fr-FR" sz="1400" b="0" dirty="0">
              <a:latin typeface="+mj-lt"/>
            </a:endParaRPr>
          </a:p>
        </p:txBody>
      </p:sp>
      <p:sp>
        <p:nvSpPr>
          <p:cNvPr id="3" name="Titre 2"/>
          <p:cNvSpPr>
            <a:spLocks noGrp="1"/>
          </p:cNvSpPr>
          <p:nvPr>
            <p:ph type="title"/>
          </p:nvPr>
        </p:nvSpPr>
        <p:spPr/>
        <p:txBody>
          <a:bodyPr/>
          <a:lstStyle/>
          <a:p>
            <a:r>
              <a:rPr lang="fr-FR" u="sng" dirty="0" smtClean="0">
                <a:solidFill>
                  <a:schemeClr val="accent1"/>
                </a:solidFill>
                <a:latin typeface="+mj-lt"/>
              </a:rPr>
              <a:t>I.3 </a:t>
            </a:r>
            <a:r>
              <a:rPr lang="fr-FR" u="sng" dirty="0">
                <a:solidFill>
                  <a:schemeClr val="accent1"/>
                </a:solidFill>
                <a:latin typeface="+mj-lt"/>
              </a:rPr>
              <a:t>Consultation d’annonce</a:t>
            </a:r>
          </a:p>
        </p:txBody>
      </p:sp>
      <p:sp>
        <p:nvSpPr>
          <p:cNvPr id="4" name="Espace réservé du texte 3"/>
          <p:cNvSpPr>
            <a:spLocks noGrp="1"/>
          </p:cNvSpPr>
          <p:nvPr>
            <p:ph type="body" sz="quarter" idx="10"/>
          </p:nvPr>
        </p:nvSpPr>
        <p:spPr/>
        <p:txBody>
          <a:bodyPr/>
          <a:lstStyle/>
          <a:p>
            <a:endParaRPr lang="fr-FR" dirty="0" smtClean="0">
              <a:latin typeface="+mj-lt"/>
            </a:endParaRPr>
          </a:p>
          <a:p>
            <a:endParaRPr lang="fr-FR" dirty="0">
              <a:latin typeface="+mj-lt"/>
            </a:endParaRPr>
          </a:p>
        </p:txBody>
      </p:sp>
    </p:spTree>
    <p:extLst>
      <p:ext uri="{BB962C8B-B14F-4D97-AF65-F5344CB8AC3E}">
        <p14:creationId xmlns:p14="http://schemas.microsoft.com/office/powerpoint/2010/main" val="248960079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marL="285750" indent="-285750">
              <a:buClr>
                <a:schemeClr val="accent1"/>
              </a:buClr>
              <a:buFont typeface="Arial" panose="020B0604020202020204" pitchFamily="34" charset="0"/>
              <a:buChar char="•"/>
            </a:pPr>
            <a:r>
              <a:rPr lang="fr-FR" sz="1400" dirty="0">
                <a:latin typeface="+mj-lt"/>
              </a:rPr>
              <a:t>Acteurs : </a:t>
            </a:r>
            <a:r>
              <a:rPr lang="fr-FR" sz="1400" b="0" dirty="0" smtClean="0">
                <a:latin typeface="+mj-lt"/>
              </a:rPr>
              <a:t>MERM</a:t>
            </a:r>
            <a:endParaRPr lang="fr-FR" sz="1400" b="0" dirty="0">
              <a:latin typeface="+mj-lt"/>
            </a:endParaRPr>
          </a:p>
          <a:p>
            <a:pPr marL="285750" indent="-285750">
              <a:buClr>
                <a:schemeClr val="accent1"/>
              </a:buClr>
              <a:buFont typeface="Arial" panose="020B0604020202020204" pitchFamily="34" charset="0"/>
              <a:buChar char="•"/>
            </a:pPr>
            <a:r>
              <a:rPr lang="fr-FR" sz="1400" dirty="0">
                <a:latin typeface="+mj-lt"/>
              </a:rPr>
              <a:t>Objectif : </a:t>
            </a:r>
            <a:r>
              <a:rPr lang="fr-FR" sz="1400" b="0" dirty="0" smtClean="0">
                <a:latin typeface="+mj-lt"/>
              </a:rPr>
              <a:t>Exposer le déroulement des séances, le scanner</a:t>
            </a:r>
            <a:endParaRPr lang="fr-FR" sz="1400" dirty="0">
              <a:latin typeface="+mj-lt"/>
            </a:endParaRPr>
          </a:p>
          <a:p>
            <a:pPr marL="285750" indent="-285750">
              <a:buClr>
                <a:schemeClr val="accent1"/>
              </a:buClr>
              <a:buFont typeface="Arial" panose="020B0604020202020204" pitchFamily="34" charset="0"/>
              <a:buChar char="•"/>
            </a:pPr>
            <a:r>
              <a:rPr lang="fr-FR" sz="1400" dirty="0" smtClean="0">
                <a:latin typeface="+mj-lt"/>
              </a:rPr>
              <a:t>Déroulé/Observation </a:t>
            </a:r>
            <a:r>
              <a:rPr lang="fr-FR" sz="1400" dirty="0">
                <a:latin typeface="+mj-lt"/>
              </a:rPr>
              <a:t>: </a:t>
            </a:r>
            <a:r>
              <a:rPr lang="fr-FR" sz="1400" b="0" dirty="0" smtClean="0">
                <a:latin typeface="+mj-lt"/>
              </a:rPr>
              <a:t>Pour certains patients, une consultation d’accueil où le traitement est réexpliqué peut être planifiée. Les MERM peuvent organiser une visite du service de radiothérapie durant cette consultation. Ces consultations sont d’office organisées pour les patients traités au niveau du pelvis pour expliquer l’importance et la gestion du niveau de réplétion de leur vessie et de leur rectum.</a:t>
            </a:r>
            <a:endParaRPr lang="fr-FR" sz="1400" b="0" dirty="0">
              <a:latin typeface="+mj-lt"/>
            </a:endParaRPr>
          </a:p>
        </p:txBody>
      </p:sp>
      <p:sp>
        <p:nvSpPr>
          <p:cNvPr id="3" name="Titre 2"/>
          <p:cNvSpPr>
            <a:spLocks noGrp="1"/>
          </p:cNvSpPr>
          <p:nvPr>
            <p:ph type="title"/>
          </p:nvPr>
        </p:nvSpPr>
        <p:spPr/>
        <p:txBody>
          <a:bodyPr/>
          <a:lstStyle/>
          <a:p>
            <a:r>
              <a:rPr lang="fr-FR" u="sng" dirty="0" smtClean="0">
                <a:solidFill>
                  <a:schemeClr val="accent1"/>
                </a:solidFill>
                <a:latin typeface="+mj-lt"/>
              </a:rPr>
              <a:t>I.4 </a:t>
            </a:r>
            <a:r>
              <a:rPr lang="fr-FR" u="sng" dirty="0">
                <a:solidFill>
                  <a:schemeClr val="accent1"/>
                </a:solidFill>
                <a:latin typeface="+mj-lt"/>
              </a:rPr>
              <a:t>Consultation </a:t>
            </a:r>
            <a:r>
              <a:rPr lang="fr-FR" u="sng" dirty="0" smtClean="0">
                <a:solidFill>
                  <a:schemeClr val="accent1"/>
                </a:solidFill>
                <a:latin typeface="+mj-lt"/>
              </a:rPr>
              <a:t>d’accueil</a:t>
            </a:r>
            <a:endParaRPr lang="fr-FR" u="sng" dirty="0">
              <a:solidFill>
                <a:schemeClr val="accent1"/>
              </a:solidFill>
              <a:latin typeface="+mj-lt"/>
            </a:endParaRPr>
          </a:p>
        </p:txBody>
      </p:sp>
      <p:sp>
        <p:nvSpPr>
          <p:cNvPr id="4" name="Espace réservé du texte 3"/>
          <p:cNvSpPr>
            <a:spLocks noGrp="1"/>
          </p:cNvSpPr>
          <p:nvPr>
            <p:ph type="body" sz="quarter" idx="10"/>
          </p:nvPr>
        </p:nvSpPr>
        <p:spPr/>
        <p:txBody>
          <a:bodyPr/>
          <a:lstStyle/>
          <a:p>
            <a:endParaRPr lang="fr-FR" dirty="0" smtClean="0">
              <a:latin typeface="+mj-lt"/>
            </a:endParaRPr>
          </a:p>
          <a:p>
            <a:endParaRPr lang="fr-FR" dirty="0">
              <a:latin typeface="+mj-lt"/>
            </a:endParaRPr>
          </a:p>
        </p:txBody>
      </p:sp>
    </p:spTree>
    <p:extLst>
      <p:ext uri="{BB962C8B-B14F-4D97-AF65-F5344CB8AC3E}">
        <p14:creationId xmlns:p14="http://schemas.microsoft.com/office/powerpoint/2010/main" val="261878485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marL="285750" indent="-285750">
              <a:buClr>
                <a:schemeClr val="accent1"/>
              </a:buClr>
              <a:buFont typeface="Arial" panose="020B0604020202020204" pitchFamily="34" charset="0"/>
              <a:buChar char="•"/>
            </a:pPr>
            <a:r>
              <a:rPr lang="fr-FR" sz="1400" dirty="0">
                <a:latin typeface="+mj-lt"/>
              </a:rPr>
              <a:t>Acteurs : </a:t>
            </a:r>
            <a:r>
              <a:rPr lang="fr-FR" sz="1400" b="0" dirty="0">
                <a:latin typeface="+mj-lt"/>
              </a:rPr>
              <a:t>Secrétaire, </a:t>
            </a:r>
            <a:r>
              <a:rPr lang="fr-FR" sz="1400" b="0" dirty="0" smtClean="0">
                <a:latin typeface="+mj-lt"/>
              </a:rPr>
              <a:t>MERM</a:t>
            </a:r>
          </a:p>
          <a:p>
            <a:pPr marL="285750" indent="-285750">
              <a:buClr>
                <a:schemeClr val="accent1"/>
              </a:buClr>
              <a:buFont typeface="Arial" panose="020B0604020202020204" pitchFamily="34" charset="0"/>
              <a:buChar char="•"/>
            </a:pPr>
            <a:r>
              <a:rPr lang="fr-FR" sz="1400" dirty="0" smtClean="0">
                <a:latin typeface="+mj-lt"/>
              </a:rPr>
              <a:t>Objectif </a:t>
            </a:r>
            <a:r>
              <a:rPr lang="fr-FR" sz="1400" dirty="0">
                <a:latin typeface="+mj-lt"/>
              </a:rPr>
              <a:t>: </a:t>
            </a:r>
            <a:r>
              <a:rPr lang="fr-FR" sz="1400" b="0" dirty="0" smtClean="0">
                <a:latin typeface="+mj-lt"/>
              </a:rPr>
              <a:t>Obtenir une </a:t>
            </a:r>
            <a:r>
              <a:rPr lang="fr-FR" sz="1400" b="0" dirty="0">
                <a:latin typeface="+mj-lt"/>
              </a:rPr>
              <a:t>imagerie pour la planification de la </a:t>
            </a:r>
            <a:r>
              <a:rPr lang="fr-FR" sz="1400" b="0" dirty="0" smtClean="0">
                <a:latin typeface="+mj-lt"/>
              </a:rPr>
              <a:t>dose, la </a:t>
            </a:r>
            <a:r>
              <a:rPr lang="fr-FR" sz="1400" b="0" dirty="0">
                <a:latin typeface="+mj-lt"/>
              </a:rPr>
              <a:t>carte des densités électroniques des </a:t>
            </a:r>
            <a:r>
              <a:rPr lang="fr-FR" sz="1400" b="0" dirty="0" smtClean="0">
                <a:latin typeface="+mj-lt"/>
              </a:rPr>
              <a:t>tissus et l’image de référence pour le bon positionnement du patient</a:t>
            </a:r>
            <a:endParaRPr lang="fr-FR" sz="1400" b="0" dirty="0">
              <a:latin typeface="+mj-lt"/>
            </a:endParaRPr>
          </a:p>
          <a:p>
            <a:pPr marL="285750" indent="-285750">
              <a:buClr>
                <a:schemeClr val="accent1"/>
              </a:buClr>
              <a:buFont typeface="Arial" panose="020B0604020202020204" pitchFamily="34" charset="0"/>
              <a:buChar char="•"/>
            </a:pPr>
            <a:r>
              <a:rPr lang="fr-FR" sz="1400" dirty="0">
                <a:latin typeface="+mj-lt"/>
              </a:rPr>
              <a:t>Déroulé/Observation : </a:t>
            </a:r>
          </a:p>
          <a:p>
            <a:pPr marL="465138" lvl="1" indent="-285750">
              <a:buFont typeface="Arial" panose="020B0604020202020204" pitchFamily="34" charset="0"/>
              <a:buChar char="•"/>
            </a:pPr>
            <a:r>
              <a:rPr lang="fr-FR" sz="1100" dirty="0" smtClean="0">
                <a:latin typeface="+mj-lt"/>
              </a:rPr>
              <a:t>Le s</a:t>
            </a:r>
            <a:r>
              <a:rPr lang="fr-FR" sz="1100" b="0" dirty="0" smtClean="0">
                <a:latin typeface="+mj-lt"/>
              </a:rPr>
              <a:t>ecrétaire </a:t>
            </a:r>
            <a:r>
              <a:rPr lang="fr-FR" sz="1100" b="0" dirty="0">
                <a:latin typeface="+mj-lt"/>
              </a:rPr>
              <a:t>prend rendez-vous pour le scanner de simulation. </a:t>
            </a:r>
          </a:p>
          <a:p>
            <a:pPr marL="465138" lvl="1" indent="-285750">
              <a:buFont typeface="Arial" panose="020B0604020202020204" pitchFamily="34" charset="0"/>
              <a:buChar char="•"/>
            </a:pPr>
            <a:r>
              <a:rPr lang="fr-FR" sz="1100" b="0" dirty="0" smtClean="0">
                <a:latin typeface="+mj-lt"/>
              </a:rPr>
              <a:t>Le MERM </a:t>
            </a:r>
            <a:r>
              <a:rPr lang="fr-FR" sz="1100" b="0" dirty="0">
                <a:latin typeface="+mj-lt"/>
              </a:rPr>
              <a:t>accueille et installe le patient, vérifie son identité et réalise le masque thermoformé, soit avant le scanner dans une salle dédiée (masques blancs </a:t>
            </a:r>
            <a:r>
              <a:rPr lang="fr-FR" sz="1100" b="0" dirty="0">
                <a:latin typeface="+mj-lt"/>
                <a:sym typeface="Wingdings" panose="05000000000000000000" pitchFamily="2" charset="2"/>
              </a:rPr>
              <a:t> </a:t>
            </a:r>
            <a:r>
              <a:rPr lang="fr-FR" sz="1100" b="0" dirty="0" smtClean="0">
                <a:latin typeface="+mj-lt"/>
                <a:sym typeface="Wingdings" panose="05000000000000000000" pitchFamily="2" charset="2"/>
              </a:rPr>
              <a:t>séchage plus long</a:t>
            </a:r>
            <a:r>
              <a:rPr lang="fr-FR" sz="1100" b="0" dirty="0" smtClean="0">
                <a:latin typeface="+mj-lt"/>
              </a:rPr>
              <a:t>), </a:t>
            </a:r>
            <a:r>
              <a:rPr lang="fr-FR" sz="1100" b="0" dirty="0">
                <a:latin typeface="+mj-lt"/>
              </a:rPr>
              <a:t>soit pendant le </a:t>
            </a:r>
            <a:r>
              <a:rPr lang="fr-FR" sz="1100" b="0" dirty="0" smtClean="0">
                <a:latin typeface="+mj-lt"/>
              </a:rPr>
              <a:t>scanner si un masque est nécessaire. </a:t>
            </a:r>
            <a:r>
              <a:rPr lang="fr-FR" sz="1100" b="0" dirty="0">
                <a:latin typeface="+mj-lt"/>
              </a:rPr>
              <a:t>Les contentions sont choisies selon la localisation et peuvent être adaptées selon l’état de santé du patient.</a:t>
            </a:r>
          </a:p>
          <a:p>
            <a:pPr marL="465138" lvl="1" indent="-285750">
              <a:buFont typeface="Arial" panose="020B0604020202020204" pitchFamily="34" charset="0"/>
              <a:buChar char="•"/>
            </a:pPr>
            <a:r>
              <a:rPr lang="fr-FR" sz="1100" b="0" dirty="0" smtClean="0">
                <a:latin typeface="+mj-lt"/>
              </a:rPr>
              <a:t>Le MERM </a:t>
            </a:r>
            <a:r>
              <a:rPr lang="fr-FR" sz="1100" b="0" dirty="0">
                <a:latin typeface="+mj-lt"/>
              </a:rPr>
              <a:t>indique la position </a:t>
            </a:r>
            <a:r>
              <a:rPr lang="fr-FR" sz="1100" dirty="0">
                <a:latin typeface="+mj-lt"/>
              </a:rPr>
              <a:t>des billes radio-opaques placées sur le patient </a:t>
            </a:r>
            <a:r>
              <a:rPr lang="fr-FR" sz="1100" dirty="0" smtClean="0">
                <a:latin typeface="+mj-lt"/>
              </a:rPr>
              <a:t>(à </a:t>
            </a:r>
            <a:r>
              <a:rPr lang="fr-FR" sz="1100" dirty="0">
                <a:latin typeface="+mj-lt"/>
              </a:rPr>
              <a:t>l’intersection des </a:t>
            </a:r>
            <a:r>
              <a:rPr lang="fr-FR" sz="1100" dirty="0" smtClean="0">
                <a:latin typeface="+mj-lt"/>
              </a:rPr>
              <a:t>lasers) </a:t>
            </a:r>
            <a:r>
              <a:rPr lang="fr-FR" sz="1100" b="0" dirty="0">
                <a:latin typeface="+mj-lt"/>
              </a:rPr>
              <a:t>par des points de tatouage sur la peau (3 points : </a:t>
            </a:r>
            <a:r>
              <a:rPr lang="fr-FR" sz="1100" b="0" dirty="0" smtClean="0">
                <a:latin typeface="+mj-lt"/>
              </a:rPr>
              <a:t>médiane </a:t>
            </a:r>
            <a:r>
              <a:rPr lang="fr-FR" sz="1100" b="0" dirty="0">
                <a:latin typeface="+mj-lt"/>
              </a:rPr>
              <a:t>+ 2 latéraux sauf pour le sein unilatéral : médiane + 1 axillaire) ou sur le masque pour les tumeurs ORL et du crâne</a:t>
            </a:r>
            <a:r>
              <a:rPr lang="fr-FR" sz="1100" b="0" dirty="0" smtClean="0">
                <a:latin typeface="+mj-lt"/>
              </a:rPr>
              <a:t>. Ces marqueurs permettent de faciliter le repositionnement du patient lors des séances de radiothérapie.</a:t>
            </a:r>
            <a:endParaRPr lang="fr-FR" sz="1100" b="0" dirty="0">
              <a:latin typeface="+mj-lt"/>
            </a:endParaRPr>
          </a:p>
          <a:p>
            <a:pPr marL="465138" lvl="1" indent="-285750">
              <a:buFont typeface="Arial" panose="020B0604020202020204" pitchFamily="34" charset="0"/>
              <a:buChar char="•"/>
            </a:pPr>
            <a:r>
              <a:rPr lang="fr-FR" sz="1100" b="0" dirty="0" smtClean="0">
                <a:latin typeface="+mj-lt"/>
              </a:rPr>
              <a:t>Le MERM </a:t>
            </a:r>
            <a:r>
              <a:rPr lang="fr-FR" sz="1100" b="0" dirty="0">
                <a:latin typeface="+mj-lt"/>
              </a:rPr>
              <a:t>acquiert l’image, l’importe dans le TPS </a:t>
            </a:r>
            <a:r>
              <a:rPr lang="fr-FR" sz="1100" b="0" dirty="0" smtClean="0">
                <a:latin typeface="+mj-lt"/>
              </a:rPr>
              <a:t>et réalise </a:t>
            </a:r>
            <a:r>
              <a:rPr lang="fr-FR" sz="1100" b="0" dirty="0">
                <a:latin typeface="+mj-lt"/>
              </a:rPr>
              <a:t>certains contours d’organes (têtes fémorales, yeux, cristallins, table, plaque AIO</a:t>
            </a:r>
            <a:r>
              <a:rPr lang="fr-FR" sz="1100" b="0" dirty="0" smtClean="0">
                <a:latin typeface="+mj-lt"/>
              </a:rPr>
              <a:t>…) par délégation du radiothérapeute. </a:t>
            </a:r>
            <a:r>
              <a:rPr lang="fr-FR" sz="1100" b="0" dirty="0">
                <a:latin typeface="+mj-lt"/>
              </a:rPr>
              <a:t>Ces contours sont automatiquement tracés grâce à des Atlas </a:t>
            </a:r>
            <a:r>
              <a:rPr lang="fr-FR" sz="1100" b="0" dirty="0" smtClean="0">
                <a:latin typeface="+mj-lt"/>
              </a:rPr>
              <a:t>implémentés </a:t>
            </a:r>
            <a:r>
              <a:rPr lang="fr-FR" sz="1100" b="0" dirty="0">
                <a:latin typeface="+mj-lt"/>
              </a:rPr>
              <a:t>dans le TPS. </a:t>
            </a:r>
          </a:p>
          <a:p>
            <a:pPr marL="465138" lvl="1" indent="-285750">
              <a:buFont typeface="Arial" panose="020B0604020202020204" pitchFamily="34" charset="0"/>
              <a:buChar char="•"/>
            </a:pPr>
            <a:r>
              <a:rPr lang="fr-FR" sz="1100" b="0" dirty="0" smtClean="0">
                <a:latin typeface="+mj-lt"/>
              </a:rPr>
              <a:t>Le MERM place </a:t>
            </a:r>
            <a:r>
              <a:rPr lang="fr-FR" sz="1100" b="0" dirty="0">
                <a:latin typeface="+mj-lt"/>
              </a:rPr>
              <a:t>le point de référence (centre des 3 billes placées sur le patient</a:t>
            </a:r>
            <a:r>
              <a:rPr lang="fr-FR" sz="1100" b="0" dirty="0" smtClean="0">
                <a:latin typeface="+mj-lt"/>
              </a:rPr>
              <a:t>) sur l’image. </a:t>
            </a:r>
            <a:r>
              <a:rPr lang="fr-FR" sz="1100" b="0" dirty="0">
                <a:latin typeface="+mj-lt"/>
              </a:rPr>
              <a:t>Les contentions utilisées pour le positionnement du </a:t>
            </a:r>
            <a:r>
              <a:rPr lang="fr-FR" sz="1100" b="0" dirty="0" smtClean="0">
                <a:latin typeface="+mj-lt"/>
              </a:rPr>
              <a:t>patient </a:t>
            </a:r>
            <a:r>
              <a:rPr lang="fr-FR" sz="1100" b="0" dirty="0">
                <a:latin typeface="+mj-lt"/>
              </a:rPr>
              <a:t>sont </a:t>
            </a:r>
            <a:r>
              <a:rPr lang="fr-FR" sz="1100" b="0" dirty="0" smtClean="0">
                <a:latin typeface="+mj-lt"/>
              </a:rPr>
              <a:t>notées </a:t>
            </a:r>
            <a:r>
              <a:rPr lang="fr-FR" sz="1100" b="0" dirty="0">
                <a:latin typeface="+mj-lt"/>
              </a:rPr>
              <a:t>dans le dossier et seront réutilisées à chacune des séances</a:t>
            </a:r>
            <a:r>
              <a:rPr lang="fr-FR" sz="1100" dirty="0">
                <a:latin typeface="+mj-lt"/>
              </a:rPr>
              <a:t>.</a:t>
            </a:r>
            <a:endParaRPr lang="fr-FR" sz="1100" b="0" dirty="0">
              <a:latin typeface="+mj-lt"/>
            </a:endParaRPr>
          </a:p>
          <a:p>
            <a:pPr marL="465138" lvl="1" indent="-285750">
              <a:buFont typeface="Arial" panose="020B0604020202020204" pitchFamily="34" charset="0"/>
              <a:buChar char="•"/>
            </a:pPr>
            <a:r>
              <a:rPr lang="fr-FR" sz="1100" dirty="0" smtClean="0">
                <a:latin typeface="+mj-lt"/>
              </a:rPr>
              <a:t>Le MERM peut également apporter des explications sur le déroulé des séances à venir.</a:t>
            </a:r>
            <a:endParaRPr lang="fr-FR" sz="1100" b="0" dirty="0">
              <a:latin typeface="+mj-lt"/>
            </a:endParaRPr>
          </a:p>
          <a:p>
            <a:pPr marL="285750" indent="-285750">
              <a:buFont typeface="Arial" panose="020B0604020202020204" pitchFamily="34" charset="0"/>
              <a:buChar char="•"/>
            </a:pPr>
            <a:endParaRPr lang="fr-FR" sz="1400" dirty="0">
              <a:latin typeface="+mj-lt"/>
            </a:endParaRPr>
          </a:p>
        </p:txBody>
      </p:sp>
      <p:sp>
        <p:nvSpPr>
          <p:cNvPr id="3" name="Titre 2"/>
          <p:cNvSpPr>
            <a:spLocks noGrp="1"/>
          </p:cNvSpPr>
          <p:nvPr>
            <p:ph type="title"/>
          </p:nvPr>
        </p:nvSpPr>
        <p:spPr/>
        <p:txBody>
          <a:bodyPr/>
          <a:lstStyle/>
          <a:p>
            <a:r>
              <a:rPr lang="fr-FR" u="sng" dirty="0" smtClean="0">
                <a:solidFill>
                  <a:schemeClr val="accent1"/>
                </a:solidFill>
                <a:latin typeface="+mj-lt"/>
              </a:rPr>
              <a:t>I.5 </a:t>
            </a:r>
            <a:r>
              <a:rPr lang="fr-FR" u="sng" dirty="0">
                <a:solidFill>
                  <a:schemeClr val="accent1"/>
                </a:solidFill>
                <a:latin typeface="+mj-lt"/>
              </a:rPr>
              <a:t>Scanner de simulation, contention</a:t>
            </a:r>
          </a:p>
        </p:txBody>
      </p:sp>
      <p:sp>
        <p:nvSpPr>
          <p:cNvPr id="4" name="Espace réservé du texte 3"/>
          <p:cNvSpPr>
            <a:spLocks noGrp="1"/>
          </p:cNvSpPr>
          <p:nvPr>
            <p:ph type="body" sz="quarter" idx="10"/>
          </p:nvPr>
        </p:nvSpPr>
        <p:spPr/>
        <p:txBody>
          <a:bodyPr/>
          <a:lstStyle/>
          <a:p>
            <a:endParaRPr lang="fr-FR" dirty="0"/>
          </a:p>
          <a:p>
            <a:endParaRPr lang="fr-FR" dirty="0"/>
          </a:p>
        </p:txBody>
      </p:sp>
    </p:spTree>
    <p:extLst>
      <p:ext uri="{BB962C8B-B14F-4D97-AF65-F5344CB8AC3E}">
        <p14:creationId xmlns:p14="http://schemas.microsoft.com/office/powerpoint/2010/main" val="327081765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marL="285750" indent="-285750">
              <a:buClr>
                <a:schemeClr val="accent1"/>
              </a:buClr>
              <a:buFont typeface="Arial" panose="020B0604020202020204" pitchFamily="34" charset="0"/>
              <a:buChar char="•"/>
            </a:pPr>
            <a:r>
              <a:rPr lang="fr-FR" sz="1400" dirty="0">
                <a:latin typeface="+mj-lt"/>
              </a:rPr>
              <a:t>Acteurs : </a:t>
            </a:r>
            <a:r>
              <a:rPr lang="fr-FR" sz="1400" b="0" dirty="0" smtClean="0">
                <a:latin typeface="+mj-lt"/>
              </a:rPr>
              <a:t>Dosimétriste, physicien, interne </a:t>
            </a:r>
            <a:r>
              <a:rPr lang="fr-FR" sz="1400" b="0" dirty="0">
                <a:latin typeface="+mj-lt"/>
              </a:rPr>
              <a:t>et </a:t>
            </a:r>
            <a:r>
              <a:rPr lang="fr-FR" sz="1400" b="0" dirty="0" smtClean="0">
                <a:latin typeface="+mj-lt"/>
              </a:rPr>
              <a:t>radiothérapeute</a:t>
            </a:r>
            <a:endParaRPr lang="fr-FR" sz="1400" b="0" dirty="0">
              <a:latin typeface="+mj-lt"/>
            </a:endParaRPr>
          </a:p>
          <a:p>
            <a:pPr marL="285750" indent="-285750">
              <a:buClr>
                <a:schemeClr val="accent1"/>
              </a:buClr>
              <a:buFont typeface="Arial" panose="020B0604020202020204" pitchFamily="34" charset="0"/>
              <a:buChar char="•"/>
            </a:pPr>
            <a:r>
              <a:rPr lang="fr-FR" sz="1400" dirty="0">
                <a:latin typeface="+mj-lt"/>
              </a:rPr>
              <a:t>Objectif : </a:t>
            </a:r>
            <a:r>
              <a:rPr lang="fr-FR" sz="1400" b="0" dirty="0">
                <a:latin typeface="+mj-lt"/>
              </a:rPr>
              <a:t>Réaliser le plan de traitement sur le </a:t>
            </a:r>
            <a:r>
              <a:rPr lang="fr-FR" sz="1400" b="0" dirty="0" smtClean="0">
                <a:latin typeface="+mj-lt"/>
              </a:rPr>
              <a:t>TPS</a:t>
            </a:r>
            <a:endParaRPr lang="fr-FR" sz="1400" b="0" dirty="0">
              <a:latin typeface="+mj-lt"/>
            </a:endParaRPr>
          </a:p>
          <a:p>
            <a:pPr marL="285750" indent="-285750">
              <a:buClr>
                <a:schemeClr val="accent1"/>
              </a:buClr>
              <a:buFont typeface="Arial" panose="020B0604020202020204" pitchFamily="34" charset="0"/>
              <a:buChar char="•"/>
            </a:pPr>
            <a:r>
              <a:rPr lang="fr-FR" sz="1400" dirty="0">
                <a:latin typeface="+mj-lt"/>
              </a:rPr>
              <a:t>Déroulé/Observation : </a:t>
            </a:r>
            <a:r>
              <a:rPr lang="fr-FR" sz="1400" b="0" dirty="0">
                <a:latin typeface="+mj-lt"/>
              </a:rPr>
              <a:t>La dosimétrie se </a:t>
            </a:r>
            <a:r>
              <a:rPr lang="fr-FR" sz="1400" b="0" dirty="0" smtClean="0">
                <a:latin typeface="+mj-lt"/>
              </a:rPr>
              <a:t>compose de </a:t>
            </a:r>
            <a:r>
              <a:rPr lang="fr-FR" sz="1400" b="0" dirty="0">
                <a:latin typeface="+mj-lt"/>
              </a:rPr>
              <a:t>plusieurs tâches successives :</a:t>
            </a:r>
          </a:p>
          <a:p>
            <a:pPr marL="465138" lvl="1" indent="-285750">
              <a:buFont typeface="Arial" panose="020B0604020202020204" pitchFamily="34" charset="0"/>
              <a:buChar char="•"/>
            </a:pPr>
            <a:r>
              <a:rPr lang="fr-FR" sz="1100" dirty="0">
                <a:latin typeface="+mj-lt"/>
              </a:rPr>
              <a:t>La fusion du dossier (récupération des </a:t>
            </a:r>
            <a:r>
              <a:rPr lang="fr-FR" sz="1100" dirty="0" smtClean="0">
                <a:latin typeface="+mj-lt"/>
              </a:rPr>
              <a:t>anciennes </a:t>
            </a:r>
            <a:r>
              <a:rPr lang="fr-FR" sz="1100" dirty="0">
                <a:latin typeface="+mj-lt"/>
              </a:rPr>
              <a:t>imageries, du dossier complet du patient et importation dans ARIA) </a:t>
            </a:r>
            <a:r>
              <a:rPr lang="fr-FR" sz="1100" dirty="0" smtClean="0">
                <a:latin typeface="+mj-lt"/>
              </a:rPr>
              <a:t>et la fusion des images diagnostiques et dosimétriques par </a:t>
            </a:r>
            <a:r>
              <a:rPr lang="fr-FR" sz="1100" dirty="0">
                <a:latin typeface="+mj-lt"/>
              </a:rPr>
              <a:t>le dosimétriste,</a:t>
            </a:r>
          </a:p>
          <a:p>
            <a:pPr marL="465138" lvl="1" indent="-285750">
              <a:buFont typeface="Arial" panose="020B0604020202020204" pitchFamily="34" charset="0"/>
              <a:buChar char="•"/>
            </a:pPr>
            <a:r>
              <a:rPr lang="fr-FR" sz="1100" dirty="0">
                <a:latin typeface="+mj-lt"/>
              </a:rPr>
              <a:t>Le contourage des volumes cibles et des organes à risque par le radiothérapeute ou l’interne, par délégation,</a:t>
            </a:r>
          </a:p>
          <a:p>
            <a:pPr marL="465138" lvl="1" indent="-285750">
              <a:buFont typeface="Arial" panose="020B0604020202020204" pitchFamily="34" charset="0"/>
              <a:buChar char="•"/>
            </a:pPr>
            <a:r>
              <a:rPr lang="fr-FR" sz="1100" dirty="0">
                <a:latin typeface="+mj-lt"/>
              </a:rPr>
              <a:t>Une étape de régulation peut avoir lieu afin de vérifier que le dossier est complet et qu’il se situe dans les délais préétablis,</a:t>
            </a:r>
          </a:p>
          <a:p>
            <a:pPr marL="465138" lvl="1" indent="-285750">
              <a:buFont typeface="Arial" panose="020B0604020202020204" pitchFamily="34" charset="0"/>
              <a:buChar char="•"/>
            </a:pPr>
            <a:r>
              <a:rPr lang="fr-FR" sz="1100" dirty="0" smtClean="0">
                <a:latin typeface="+mj-lt"/>
              </a:rPr>
              <a:t>La réalisation </a:t>
            </a:r>
            <a:r>
              <a:rPr lang="fr-FR" sz="1100" dirty="0">
                <a:latin typeface="+mj-lt"/>
              </a:rPr>
              <a:t>du plan de traitement sur le TPS : </a:t>
            </a:r>
            <a:r>
              <a:rPr lang="fr-FR" sz="1100" dirty="0" smtClean="0">
                <a:latin typeface="+mj-lt"/>
              </a:rPr>
              <a:t>choix </a:t>
            </a:r>
            <a:r>
              <a:rPr lang="fr-FR" sz="1100" dirty="0">
                <a:latin typeface="+mj-lt"/>
              </a:rPr>
              <a:t>de la balistique des faisceaux, calcul de la distribution de la dose et optimisation de cette dernière</a:t>
            </a:r>
            <a:r>
              <a:rPr lang="fr-FR" sz="1100" dirty="0" smtClean="0">
                <a:latin typeface="+mj-lt"/>
              </a:rPr>
              <a:t>,</a:t>
            </a:r>
          </a:p>
          <a:p>
            <a:pPr marL="465138" lvl="1" indent="-285750">
              <a:buFont typeface="Arial" panose="020B0604020202020204" pitchFamily="34" charset="0"/>
              <a:buChar char="•"/>
            </a:pPr>
            <a:r>
              <a:rPr lang="fr-FR" sz="1100" dirty="0" smtClean="0">
                <a:latin typeface="+mj-lt"/>
              </a:rPr>
              <a:t>Une première vérification d’un physicien est réalisée,</a:t>
            </a:r>
            <a:endParaRPr lang="fr-FR" sz="1100" dirty="0">
              <a:latin typeface="+mj-lt"/>
            </a:endParaRPr>
          </a:p>
          <a:p>
            <a:pPr marL="465138" lvl="1" indent="-285750">
              <a:buFont typeface="Arial" panose="020B0604020202020204" pitchFamily="34" charset="0"/>
              <a:buChar char="•"/>
            </a:pPr>
            <a:r>
              <a:rPr lang="fr-FR" sz="1100" dirty="0" smtClean="0">
                <a:latin typeface="+mj-lt"/>
              </a:rPr>
              <a:t>La validation </a:t>
            </a:r>
            <a:r>
              <a:rPr lang="fr-FR" sz="1100" dirty="0">
                <a:latin typeface="+mj-lt"/>
              </a:rPr>
              <a:t>du plan de traitement par le </a:t>
            </a:r>
            <a:r>
              <a:rPr lang="fr-FR" sz="1100" dirty="0" smtClean="0">
                <a:latin typeface="+mj-lt"/>
              </a:rPr>
              <a:t>radiothérapeute qui vérifie que la prescription est respectée et que le plan est bien optimisé sur les organes à risque,</a:t>
            </a:r>
          </a:p>
          <a:p>
            <a:pPr marL="465138" lvl="1" indent="-285750">
              <a:buFont typeface="Arial" panose="020B0604020202020204" pitchFamily="34" charset="0"/>
              <a:buChar char="•"/>
            </a:pPr>
            <a:r>
              <a:rPr lang="fr-FR" sz="1100" dirty="0" smtClean="0">
                <a:latin typeface="+mj-lt"/>
              </a:rPr>
              <a:t>Le transfert du dossier vers la station machine,</a:t>
            </a:r>
          </a:p>
          <a:p>
            <a:pPr marL="465138" lvl="1" indent="-285750">
              <a:buFont typeface="Arial" panose="020B0604020202020204" pitchFamily="34" charset="0"/>
              <a:buChar char="•"/>
            </a:pPr>
            <a:r>
              <a:rPr lang="fr-FR" sz="1100" dirty="0">
                <a:latin typeface="+mj-lt"/>
              </a:rPr>
              <a:t>La </a:t>
            </a:r>
            <a:r>
              <a:rPr lang="fr-FR" sz="1100" dirty="0" smtClean="0">
                <a:latin typeface="+mj-lt"/>
              </a:rPr>
              <a:t>validation finale </a:t>
            </a:r>
            <a:r>
              <a:rPr lang="fr-FR" sz="1100" dirty="0">
                <a:latin typeface="+mj-lt"/>
              </a:rPr>
              <a:t>du physicien (dossier complet, informations </a:t>
            </a:r>
            <a:r>
              <a:rPr lang="fr-FR" sz="1100" dirty="0" smtClean="0">
                <a:latin typeface="+mj-lt"/>
              </a:rPr>
              <a:t>correctes, plan </a:t>
            </a:r>
            <a:r>
              <a:rPr lang="fr-FR" sz="1100" dirty="0">
                <a:latin typeface="+mj-lt"/>
              </a:rPr>
              <a:t>réalisable par la machine) et le double calcul de la dose avec un autre logiciel (sauf pour les traitements de RC3D et VMAT très peu modulé</a:t>
            </a:r>
            <a:r>
              <a:rPr lang="fr-FR" sz="1100" dirty="0" smtClean="0">
                <a:latin typeface="+mj-lt"/>
              </a:rPr>
              <a:t>), la cotation et la signature d’approbation du plan.</a:t>
            </a:r>
          </a:p>
          <a:p>
            <a:pPr lvl="1" indent="0">
              <a:buNone/>
            </a:pPr>
            <a:endParaRPr lang="fr-FR" sz="1000" dirty="0">
              <a:latin typeface="+mj-lt"/>
            </a:endParaRPr>
          </a:p>
        </p:txBody>
      </p:sp>
      <p:sp>
        <p:nvSpPr>
          <p:cNvPr id="3" name="Titre 2"/>
          <p:cNvSpPr>
            <a:spLocks noGrp="1"/>
          </p:cNvSpPr>
          <p:nvPr>
            <p:ph type="title"/>
          </p:nvPr>
        </p:nvSpPr>
        <p:spPr/>
        <p:txBody>
          <a:bodyPr/>
          <a:lstStyle/>
          <a:p>
            <a:r>
              <a:rPr lang="fr-FR" u="sng" dirty="0" smtClean="0">
                <a:solidFill>
                  <a:schemeClr val="accent1"/>
                </a:solidFill>
                <a:latin typeface="+mj-lt"/>
              </a:rPr>
              <a:t>I.6 </a:t>
            </a:r>
            <a:r>
              <a:rPr lang="fr-FR" u="sng" dirty="0">
                <a:solidFill>
                  <a:schemeClr val="accent1"/>
                </a:solidFill>
                <a:latin typeface="+mj-lt"/>
              </a:rPr>
              <a:t>Dosimétrie</a:t>
            </a:r>
          </a:p>
        </p:txBody>
      </p:sp>
      <p:sp>
        <p:nvSpPr>
          <p:cNvPr id="4" name="Espace réservé du texte 3"/>
          <p:cNvSpPr>
            <a:spLocks noGrp="1"/>
          </p:cNvSpPr>
          <p:nvPr>
            <p:ph type="body" sz="quarter" idx="10"/>
          </p:nvPr>
        </p:nvSpPr>
        <p:spPr/>
        <p:txBody>
          <a:bodyPr/>
          <a:lstStyle/>
          <a:p>
            <a:endParaRPr lang="fr-FR" dirty="0"/>
          </a:p>
          <a:p>
            <a:endParaRPr lang="fr-FR" dirty="0"/>
          </a:p>
        </p:txBody>
      </p:sp>
    </p:spTree>
    <p:extLst>
      <p:ext uri="{BB962C8B-B14F-4D97-AF65-F5344CB8AC3E}">
        <p14:creationId xmlns:p14="http://schemas.microsoft.com/office/powerpoint/2010/main" val="269800628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831947e4865ac4f8fe4926d27bd3c3153cc61c1"/>
</p:tagLst>
</file>

<file path=ppt/theme/theme1.xml><?xml version="1.0" encoding="utf-8"?>
<a:theme xmlns:a="http://schemas.openxmlformats.org/drawingml/2006/main" name="ICO">
  <a:themeElements>
    <a:clrScheme name="Rouge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 ICO charte 2020" id="{5A7B24D4-5C97-480D-8BBD-916F9C96D0C0}" vid="{21E25D7C-68EA-44A6-8912-E576F2AA53A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Présentation ICO charte 2020_V1</Template>
  <TotalTime>2193</TotalTime>
  <Words>2945</Words>
  <Application>Microsoft Office PowerPoint</Application>
  <PresentationFormat>Affichage à l'écran (16:9)</PresentationFormat>
  <Paragraphs>195</Paragraphs>
  <Slides>21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21</vt:i4>
      </vt:variant>
    </vt:vector>
  </HeadingPairs>
  <TitlesOfParts>
    <vt:vector size="27" baseType="lpstr">
      <vt:lpstr>Calibri</vt:lpstr>
      <vt:lpstr>Arial</vt:lpstr>
      <vt:lpstr>Wingdings</vt:lpstr>
      <vt:lpstr>Courier New</vt:lpstr>
      <vt:lpstr>Arial Black</vt:lpstr>
      <vt:lpstr>ICO</vt:lpstr>
      <vt:lpstr>Présentation PowerPoint</vt:lpstr>
      <vt:lpstr>Présentation PowerPoint</vt:lpstr>
      <vt:lpstr>Présentation PowerPoint</vt:lpstr>
      <vt:lpstr>I.1 Première Consultation</vt:lpstr>
      <vt:lpstr>I.2 Réunion de Concertation Pluridisciplinaire</vt:lpstr>
      <vt:lpstr>I.3 Consultation d’annonce</vt:lpstr>
      <vt:lpstr>I.4 Consultation d’accueil</vt:lpstr>
      <vt:lpstr>I.5 Scanner de simulation, contention</vt:lpstr>
      <vt:lpstr>I.6 Dosimétrie</vt:lpstr>
      <vt:lpstr>I.7 Contrôle patient</vt:lpstr>
      <vt:lpstr>I.8 J0</vt:lpstr>
      <vt:lpstr>I.9 séances</vt:lpstr>
      <vt:lpstr>I.10 Suivi</vt:lpstr>
      <vt:lpstr>II. Prise en charge d’un cancer prostatique</vt:lpstr>
      <vt:lpstr>II. Prise en charge d’un cancer prostatique</vt:lpstr>
      <vt:lpstr>III. Organisation en réseau des données</vt:lpstr>
      <vt:lpstr>III. Organisation en réseau des données</vt:lpstr>
      <vt:lpstr>III. Organisation en réseau des données</vt:lpstr>
      <vt:lpstr>III. Organisation en réseau des données</vt:lpstr>
      <vt:lpstr>III. Organisation en réseau des données</vt:lpstr>
      <vt:lpstr>Bibliographie</vt:lpstr>
    </vt:vector>
  </TitlesOfParts>
  <Company>ICO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Charlotte.Gontier@ico.unicancer.fr</dc:creator>
  <cp:lastModifiedBy>Gontier Charlotte</cp:lastModifiedBy>
  <cp:revision>121</cp:revision>
  <cp:lastPrinted>2018-09-28T09:31:40Z</cp:lastPrinted>
  <dcterms:created xsi:type="dcterms:W3CDTF">2019-11-21T09:32:50Z</dcterms:created>
  <dcterms:modified xsi:type="dcterms:W3CDTF">2022-07-27T15:17:59Z</dcterms:modified>
</cp:coreProperties>
</file>