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59" r:id="rId2"/>
    <p:sldId id="462" r:id="rId3"/>
    <p:sldId id="464" r:id="rId4"/>
    <p:sldId id="463" r:id="rId5"/>
    <p:sldId id="465" r:id="rId6"/>
    <p:sldId id="461" r:id="rId7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7373"/>
    <a:srgbClr val="FF5E00"/>
    <a:srgbClr val="828282"/>
    <a:srgbClr val="878786"/>
    <a:srgbClr val="24B9C9"/>
    <a:srgbClr val="000099"/>
    <a:srgbClr val="6600CC"/>
    <a:srgbClr val="669900"/>
    <a:srgbClr val="007C9A"/>
    <a:srgbClr val="EA5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1" autoAdjust="0"/>
    <p:restoredTop sz="96291" autoAdjust="0"/>
  </p:normalViewPr>
  <p:slideViewPr>
    <p:cSldViewPr snapToGrid="0">
      <p:cViewPr varScale="1">
        <p:scale>
          <a:sx n="146" d="100"/>
          <a:sy n="146" d="100"/>
        </p:scale>
        <p:origin x="55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2AA7-61BC-4C19-9563-AA677E012651}" type="datetimeFigureOut">
              <a:rPr lang="fr-FR" smtClean="0"/>
              <a:pPr/>
              <a:t>12/09/2022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DFC5-3DFE-48EB-A9B9-363C85F5E2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97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1BD1-F89F-4A54-9352-6C53E5DA38A9}" type="datetimeFigureOut">
              <a:rPr lang="fr-FR" smtClean="0"/>
              <a:pPr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F998-03E5-4ED9-BE01-0D368F69D2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22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17" y="2002656"/>
            <a:ext cx="5019541" cy="1202918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016" y="3335628"/>
            <a:ext cx="5019541" cy="65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73737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557016" y="4353059"/>
            <a:ext cx="51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737373"/>
                </a:solidFill>
              </a:rPr>
              <a:t>Un centre d’excellence</a:t>
            </a:r>
            <a:r>
              <a:rPr lang="fr-FR" i="1" baseline="0" dirty="0" smtClean="0">
                <a:solidFill>
                  <a:srgbClr val="737373"/>
                </a:solidFill>
              </a:rPr>
              <a:t>, un accès pour tous</a:t>
            </a:r>
            <a:endParaRPr lang="fr-FR" i="1" dirty="0">
              <a:solidFill>
                <a:srgbClr val="73737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91" y="0"/>
            <a:ext cx="3489309" cy="5143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6" y="325320"/>
            <a:ext cx="2018759" cy="13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centré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187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4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9188"/>
            <a:ext cx="3816000" cy="1273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1pPr>
            <a:lvl2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2pPr>
            <a:lvl3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pour une image  7">
            <a:extLst>
              <a:ext uri="{FF2B5EF4-FFF2-40B4-BE49-F238E27FC236}">
                <a16:creationId xmlns:a16="http://schemas.microsoft.com/office/drawing/2014/main" id="{DC3607CC-26E3-428A-9991-8FF5D167BF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00" y="552450"/>
            <a:ext cx="3852000" cy="37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centré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187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4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9188"/>
            <a:ext cx="3816000" cy="1273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1pPr>
            <a:lvl2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2pPr>
            <a:lvl3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graphique 8">
            <a:extLst>
              <a:ext uri="{FF2B5EF4-FFF2-40B4-BE49-F238E27FC236}">
                <a16:creationId xmlns:a16="http://schemas.microsoft.com/office/drawing/2014/main" id="{D1DCF4FE-8C32-44DF-A6CA-2B742EFDC22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68100" y="552450"/>
            <a:ext cx="3852000" cy="370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0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45715"/>
            <a:ext cx="7886700" cy="3426051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  <a:defRPr sz="1600">
                <a:solidFill>
                  <a:srgbClr val="737373"/>
                </a:solidFill>
              </a:defRPr>
            </a:lvl1pPr>
            <a:lvl2pPr marL="72000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rgbClr val="737373"/>
                </a:solidFill>
              </a:defRPr>
            </a:lvl2pPr>
            <a:lvl3pPr>
              <a:defRPr>
                <a:solidFill>
                  <a:srgbClr val="737373"/>
                </a:solidFill>
              </a:defRPr>
            </a:lvl3pPr>
            <a:lvl4pPr>
              <a:defRPr>
                <a:solidFill>
                  <a:srgbClr val="737373"/>
                </a:solidFill>
              </a:defRPr>
            </a:lvl4pPr>
            <a:lvl5pPr>
              <a:defRPr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 smtClean="0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 smtClean="0"/>
              <a:t>		Troisième </a:t>
            </a:r>
            <a:r>
              <a:rPr lang="fr-FR" dirty="0"/>
              <a:t>niveau</a:t>
            </a:r>
          </a:p>
          <a:p>
            <a:pPr lvl="3"/>
            <a:r>
              <a:rPr lang="fr-FR" dirty="0" smtClean="0"/>
              <a:t>			Quatrième </a:t>
            </a:r>
            <a:r>
              <a:rPr lang="fr-FR" dirty="0"/>
              <a:t>niveau</a:t>
            </a:r>
          </a:p>
          <a:p>
            <a:pPr lvl="4"/>
            <a:r>
              <a:rPr lang="fr-FR" dirty="0" smtClean="0"/>
              <a:t>				Cinquième </a:t>
            </a:r>
            <a:r>
              <a:rPr lang="fr-FR" dirty="0"/>
              <a:t>niveau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0803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73737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ur 2 lignes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000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2000"/>
            <a:ext cx="3816000" cy="22781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2 lignes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BFAFDD3-A49E-4461-B1B3-C6DAEB51EF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00" y="552450"/>
            <a:ext cx="3852000" cy="37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000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000"/>
            <a:ext cx="3816000" cy="2568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2 lignes et contenu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>
            <a:extLst>
              <a:ext uri="{FF2B5EF4-FFF2-40B4-BE49-F238E27FC236}">
                <a16:creationId xmlns:a16="http://schemas.microsoft.com/office/drawing/2014/main" id="{7B592B45-6B76-404D-A303-24785A9550B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68100" y="552450"/>
            <a:ext cx="3852000" cy="370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000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000"/>
            <a:ext cx="3816000" cy="2568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une lign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000"/>
            <a:ext cx="3816000" cy="720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68648C-6BEF-4D87-B007-43CBE82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91119"/>
            <a:ext cx="3816000" cy="326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une lign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000"/>
            <a:ext cx="3816000" cy="720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68648C-6BEF-4D87-B007-43CBE82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1119"/>
            <a:ext cx="3816000" cy="32693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3B7998CF-BB9A-46E1-855D-D2BB2BC9B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00" y="552450"/>
            <a:ext cx="3852000" cy="37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une ligne et contenu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>
            <a:extLst>
              <a:ext uri="{FF2B5EF4-FFF2-40B4-BE49-F238E27FC236}">
                <a16:creationId xmlns:a16="http://schemas.microsoft.com/office/drawing/2014/main" id="{995FB402-0AE2-4204-BDED-8B37FC1D023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68100" y="552450"/>
            <a:ext cx="3852000" cy="370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000"/>
            <a:ext cx="3816000" cy="720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68648C-6BEF-4D87-B007-43CBE82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1119"/>
            <a:ext cx="3816000" cy="32693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centr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187"/>
            <a:ext cx="7200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4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9188"/>
            <a:ext cx="7209527" cy="1273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1pPr>
            <a:lvl2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2pPr>
            <a:lvl3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634073" y="4842117"/>
            <a:ext cx="7994772" cy="38976"/>
          </a:xfrm>
          <a:prstGeom prst="line">
            <a:avLst/>
          </a:prstGeom>
          <a:ln w="6350">
            <a:solidFill>
              <a:srgbClr val="FF5E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45385" y="4828169"/>
            <a:ext cx="485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i="1" dirty="0">
                <a:solidFill>
                  <a:srgbClr val="828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sz="1000" i="1" dirty="0" smtClean="0">
                <a:solidFill>
                  <a:srgbClr val="828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centre d’excellence, un accès pour tous </a:t>
            </a:r>
            <a:endParaRPr lang="fr-FR" sz="1000" i="1" dirty="0">
              <a:solidFill>
                <a:srgbClr val="8282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87" y="25756"/>
            <a:ext cx="110185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2" r:id="rId3"/>
    <p:sldLayoutId id="2147483675" r:id="rId4"/>
    <p:sldLayoutId id="2147483677" r:id="rId5"/>
    <p:sldLayoutId id="2147483673" r:id="rId6"/>
    <p:sldLayoutId id="2147483676" r:id="rId7"/>
    <p:sldLayoutId id="2147483678" r:id="rId8"/>
    <p:sldLayoutId id="2147483674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sz="2800" dirty="0" smtClean="0"/>
              <a:t>Modélisation faisceau électrons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7016" y="2875955"/>
            <a:ext cx="5019541" cy="659237"/>
          </a:xfrm>
        </p:spPr>
        <p:txBody>
          <a:bodyPr/>
          <a:lstStyle/>
          <a:p>
            <a:r>
              <a:rPr lang="fr-FR" dirty="0" err="1" smtClean="0"/>
              <a:t>Clinac</a:t>
            </a:r>
            <a:r>
              <a:rPr lang="fr-FR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0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28650" y="945715"/>
            <a:ext cx="7886700" cy="18189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Copie du </a:t>
            </a:r>
            <a:r>
              <a:rPr lang="fr-FR" dirty="0" err="1" smtClean="0"/>
              <a:t>Clinac</a:t>
            </a:r>
            <a:r>
              <a:rPr lang="fr-FR" dirty="0" smtClean="0"/>
              <a:t> 3 commissionné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Import des courbes :</a:t>
            </a:r>
          </a:p>
          <a:p>
            <a:pPr marL="1005750" lvl="1">
              <a:buFont typeface="Arial" panose="020B0604020202020204" pitchFamily="34" charset="0"/>
              <a:buChar char="•"/>
            </a:pPr>
            <a:r>
              <a:rPr lang="fr-FR" dirty="0" smtClean="0"/>
              <a:t>Rendement en profondeur ouvert (sans applicateur) 40 cm x 40 cm </a:t>
            </a:r>
          </a:p>
          <a:p>
            <a:pPr marL="1005750" lvl="1">
              <a:buFont typeface="Arial" panose="020B0604020202020204" pitchFamily="34" charset="0"/>
              <a:buChar char="•"/>
            </a:pPr>
            <a:r>
              <a:rPr lang="fr-FR" dirty="0" smtClean="0"/>
              <a:t>Rendement en profondeur et profils </a:t>
            </a:r>
            <a:r>
              <a:rPr lang="fr-FR" dirty="0" err="1" smtClean="0"/>
              <a:t>inline</a:t>
            </a:r>
            <a:r>
              <a:rPr lang="fr-FR" dirty="0" smtClean="0"/>
              <a:t> et </a:t>
            </a:r>
            <a:r>
              <a:rPr lang="fr-FR" dirty="0" err="1" smtClean="0"/>
              <a:t>crossline</a:t>
            </a:r>
            <a:r>
              <a:rPr lang="fr-FR" dirty="0" smtClean="0"/>
              <a:t> pour chaque applicateur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Incertitude : 0,5% et résolution : 0,2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Régler la contribution photonique </a:t>
            </a:r>
            <a:r>
              <a:rPr lang="fr-FR" dirty="0" smtClean="0"/>
              <a:t>sur </a:t>
            </a:r>
            <a:r>
              <a:rPr lang="fr-FR" dirty="0" smtClean="0"/>
              <a:t>le PDD </a:t>
            </a:r>
            <a:r>
              <a:rPr lang="fr-FR" dirty="0" smtClean="0"/>
              <a:t>open (relative photon </a:t>
            </a:r>
            <a:r>
              <a:rPr lang="fr-FR" dirty="0" err="1" smtClean="0"/>
              <a:t>weight</a:t>
            </a:r>
            <a:r>
              <a:rPr lang="fr-FR" dirty="0" smtClean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84" y="2764618"/>
            <a:ext cx="4124143" cy="1972416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5043258" y="4438357"/>
            <a:ext cx="1571369" cy="168812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8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Régler la contribution photonique sur les applicateurs (photon dose </a:t>
            </a:r>
            <a:r>
              <a:rPr lang="fr-FR" dirty="0" err="1" smtClean="0"/>
              <a:t>normalization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8" y="2015685"/>
            <a:ext cx="2660611" cy="1609308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345698" y="2744895"/>
            <a:ext cx="165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1355306" y="3397142"/>
            <a:ext cx="1701593" cy="168812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51" y="1952712"/>
            <a:ext cx="3497618" cy="17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de E</a:t>
            </a:r>
            <a:r>
              <a:rPr lang="fr-FR" baseline="-25000" dirty="0"/>
              <a:t>0</a:t>
            </a:r>
            <a:r>
              <a:rPr lang="fr-FR" dirty="0"/>
              <a:t> : permet de décaler la position de la pente</a:t>
            </a:r>
          </a:p>
          <a:p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99677" y="2818313"/>
            <a:ext cx="165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9" y="2026131"/>
            <a:ext cx="3497618" cy="17352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69" y="2022155"/>
            <a:ext cx="2968141" cy="17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du coefficient directeur de la pente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0" y="1644206"/>
            <a:ext cx="3594336" cy="2243992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899677" y="2818313"/>
            <a:ext cx="165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6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2000" y="1384105"/>
            <a:ext cx="7200000" cy="720000"/>
          </a:xfrm>
        </p:spPr>
        <p:txBody>
          <a:bodyPr/>
          <a:lstStyle/>
          <a:p>
            <a:pPr algn="ctr"/>
            <a:r>
              <a:rPr lang="fr-FR" sz="2800" dirty="0" smtClean="0"/>
              <a:t>Merci de votre attention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993776"/>
            <a:ext cx="9144000" cy="1149724"/>
          </a:xfrm>
          <a:prstGeom prst="rect">
            <a:avLst/>
          </a:prstGeom>
          <a:solidFill>
            <a:srgbClr val="FF5E00"/>
          </a:solidFill>
          <a:ln w="3175">
            <a:solidFill>
              <a:srgbClr val="FF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711888" y="67235"/>
            <a:ext cx="1385047" cy="8135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360459" y="4504765"/>
            <a:ext cx="2400300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www.ico-cancer.fr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" y="4136638"/>
            <a:ext cx="132222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31947e4865ac4f8fe4926d27bd3c3153cc61c1"/>
</p:tagLst>
</file>

<file path=ppt/theme/theme1.xml><?xml version="1.0" encoding="utf-8"?>
<a:theme xmlns:a="http://schemas.openxmlformats.org/drawingml/2006/main" name="modele_presentation_ppt_ico_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modele_presentation_ppt_ico_.potx</Template>
  <TotalTime>353</TotalTime>
  <Words>96</Words>
  <Application>Microsoft Office PowerPoint</Application>
  <PresentationFormat>Affichage à l'écran (16:9)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Arial</vt:lpstr>
      <vt:lpstr>Courier New</vt:lpstr>
      <vt:lpstr>modele_presentation_ppt_ico_</vt:lpstr>
      <vt:lpstr>Modélisation faisceau électrons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toto</dc:creator>
  <cp:lastModifiedBy>Boulanger Marion</cp:lastModifiedBy>
  <cp:revision>24</cp:revision>
  <cp:lastPrinted>2018-09-28T09:31:40Z</cp:lastPrinted>
  <dcterms:created xsi:type="dcterms:W3CDTF">2019-05-15T13:20:26Z</dcterms:created>
  <dcterms:modified xsi:type="dcterms:W3CDTF">2022-09-12T10:54:29Z</dcterms:modified>
</cp:coreProperties>
</file>