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36D2A-88A4-49E9-84C9-F48586944103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7FA8-21F5-4144-81EF-C3901E234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8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4800-8B45-415E-8282-5B99CAE8C938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5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53D-1BA2-4574-8956-DD71AD1E5711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3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EA76-29A4-49CE-AEE8-11F37EABBBFA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0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4834-484A-46F9-AB03-40A76F440EEF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36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FAFA-0D95-4F3E-8CFB-480F91D4F454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A528-1C86-46E4-822C-CCB80D5AF247}" type="datetime1">
              <a:rPr lang="fr-FR" smtClean="0"/>
              <a:t>05/06/2024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6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E1DB-AECB-488E-9E63-F707F0CEB2AC}" type="datetime1">
              <a:rPr lang="fr-FR" smtClean="0"/>
              <a:t>05/06/2024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5325-6926-4DA8-BEA5-FF9FCA56B510}" type="datetime1">
              <a:rPr lang="fr-FR" smtClean="0"/>
              <a:t>05/06/2024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1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000-8B05-45F8-8BB0-4FB6DBF3BF91}" type="datetime1">
              <a:rPr lang="fr-FR" smtClean="0"/>
              <a:t>05/06/2024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A63E16-1FB7-4B83-A415-FF2A53D0D610}" type="datetime1">
              <a:rPr lang="fr-FR" smtClean="0"/>
              <a:t>05/06/2024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0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6FD4-F067-4F64-B16A-E60C39DC7D0F}" type="datetime1">
              <a:rPr lang="fr-FR" smtClean="0"/>
              <a:t>05/06/2024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C9EE95-D58D-4282-B176-306E850EABC5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7F9172-8F6E-49B6-827B-1E08FE6E885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DB948-9949-452C-A580-9859DCDB6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FICHE RT10 : TPS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880588-FAED-4B94-A970-FB95118CE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Modélisations : Modélisation du MLCHD pour l’énergie X10 du </a:t>
            </a:r>
            <a:r>
              <a:rPr lang="fr-FR" dirty="0" err="1"/>
              <a:t>novalis</a:t>
            </a:r>
            <a:r>
              <a:rPr lang="fr-FR" dirty="0"/>
              <a:t> </a:t>
            </a:r>
            <a:r>
              <a:rPr lang="fr-FR" dirty="0" err="1"/>
              <a:t>Trubeam</a:t>
            </a:r>
            <a:r>
              <a:rPr lang="fr-FR" dirty="0"/>
              <a:t> dans </a:t>
            </a:r>
            <a:r>
              <a:rPr lang="fr-FR" dirty="0" err="1"/>
              <a:t>raystation</a:t>
            </a:r>
            <a:r>
              <a:rPr lang="fr-FR" dirty="0"/>
              <a:t> via </a:t>
            </a:r>
            <a:r>
              <a:rPr lang="fr-FR" dirty="0" err="1"/>
              <a:t>Rayphysics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46A3C-8B83-4C87-A75B-FE62DDB1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C390C2-556A-4412-8432-8EE307D9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46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6A219-B867-4E2E-A91D-95498C6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Article de Saez : mesures associées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17BD-E430-4894-BEDF-8D139C14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78402" cy="2335649"/>
          </a:xfrm>
        </p:spPr>
        <p:txBody>
          <a:bodyPr>
            <a:normAutofit/>
          </a:bodyPr>
          <a:lstStyle/>
          <a:p>
            <a:r>
              <a:rPr lang="fr-FR" sz="1800" b="1" dirty="0"/>
              <a:t>Matériel:</a:t>
            </a:r>
          </a:p>
          <a:p>
            <a:r>
              <a:rPr lang="fr-FR" sz="1400" u="sng" dirty="0"/>
              <a:t>Chambre d’ionisation </a:t>
            </a:r>
            <a:r>
              <a:rPr lang="fr-FR" sz="1400" dirty="0"/>
              <a:t>: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91FBDA-9482-4E56-9C50-72029BCF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D1ECAF-D7C2-4E87-A899-2E5E6200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C72578-8E52-49E9-BB26-7B6C85DE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60"/>
          <a:stretch/>
        </p:blipFill>
        <p:spPr>
          <a:xfrm>
            <a:off x="887678" y="2567567"/>
            <a:ext cx="4143375" cy="16334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BC01AF-C73A-4570-9240-5903BEB9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51" y="3949066"/>
            <a:ext cx="3400425" cy="234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7FCE582-037C-4649-9E3B-8A4C8735F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4795" y="2371444"/>
                <a:ext cx="5373654" cy="17271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400" u="sng" dirty="0"/>
                  <a:t>Cuve à eau </a:t>
                </a:r>
                <a:r>
                  <a:rPr lang="fr-FR" sz="1400" dirty="0"/>
                  <a:t>:</a:t>
                </a:r>
              </a:p>
              <a:p>
                <a:r>
                  <a:rPr lang="fr-FR" sz="1400" dirty="0"/>
                  <a:t>Mini cuve PTW 000137. Réservoir de PMMA de 32 L, dimension interne 350 x300x310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400" dirty="0"/>
                  <a:t> + mécanisme de mouvement unidimensionnel avec lecture digitale. </a:t>
                </a:r>
              </a:p>
              <a:p>
                <a:r>
                  <a:rPr lang="fr-FR" sz="1400" dirty="0"/>
                  <a:t>Support de chambre d’ionisation utilisé. </a:t>
                </a:r>
              </a:p>
              <a:p>
                <a:r>
                  <a:rPr lang="fr-FR" sz="1400" dirty="0"/>
                  <a:t>Reproductibilité de la position du mécanisme de l’ordre de 0,1 mm</a:t>
                </a: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7FCE582-037C-4649-9E3B-8A4C8735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795" y="2371444"/>
                <a:ext cx="5373654" cy="1727128"/>
              </a:xfrm>
              <a:prstGeom prst="rect">
                <a:avLst/>
              </a:prstGeom>
              <a:blipFill>
                <a:blip r:embed="rId4"/>
                <a:stretch>
                  <a:fillRect l="-341" t="-2827" r="-9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583618A-F05B-4787-8EBE-1D2172DE2ECC}"/>
              </a:ext>
            </a:extLst>
          </p:cNvPr>
          <p:cNvSpPr txBox="1">
            <a:spLocks/>
          </p:cNvSpPr>
          <p:nvPr/>
        </p:nvSpPr>
        <p:spPr>
          <a:xfrm>
            <a:off x="1099232" y="4200978"/>
            <a:ext cx="5373654" cy="159213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 dirty="0"/>
              <a:t>Electromètre</a:t>
            </a:r>
            <a:r>
              <a:rPr lang="fr-FR" sz="1400" dirty="0"/>
              <a:t> :</a:t>
            </a:r>
          </a:p>
          <a:p>
            <a:r>
              <a:rPr lang="fr-FR" sz="1400" dirty="0"/>
              <a:t>PTW UNIDOS 20505, mode charge</a:t>
            </a:r>
          </a:p>
          <a:p>
            <a:endParaRPr lang="fr-FR" sz="1400" dirty="0"/>
          </a:p>
          <a:p>
            <a:r>
              <a:rPr lang="fr-FR" sz="1400" u="sng" dirty="0"/>
              <a:t>Autre</a:t>
            </a:r>
            <a:r>
              <a:rPr lang="fr-FR" sz="1400" dirty="0"/>
              <a:t> : </a:t>
            </a:r>
          </a:p>
          <a:p>
            <a:r>
              <a:rPr lang="fr-FR" sz="1400" dirty="0"/>
              <a:t>Niveau à bulle</a:t>
            </a:r>
          </a:p>
        </p:txBody>
      </p:sp>
    </p:spTree>
    <p:extLst>
      <p:ext uri="{BB962C8B-B14F-4D97-AF65-F5344CB8AC3E}">
        <p14:creationId xmlns:p14="http://schemas.microsoft.com/office/powerpoint/2010/main" val="392922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6A219-B867-4E2E-A91D-95498C6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Article de Saez : mesures associées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17BD-E430-4894-BEDF-8D139C14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444910" cy="2335649"/>
          </a:xfrm>
        </p:spPr>
        <p:txBody>
          <a:bodyPr>
            <a:normAutofit fontScale="92500" lnSpcReduction="10000"/>
          </a:bodyPr>
          <a:lstStyle/>
          <a:p>
            <a:r>
              <a:rPr lang="fr-FR" sz="1800" b="1" dirty="0"/>
              <a:t>Méthodes</a:t>
            </a:r>
            <a:r>
              <a:rPr lang="fr-FR" sz="1800" dirty="0"/>
              <a:t>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Obtention transmission avec MLC fermé et champ mâchoire 10x10 cm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fente glissante taille variable sans inter fentes 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fentes glissantes de 20 mm avec inter fentes s variable</a:t>
            </a:r>
          </a:p>
          <a:p>
            <a:endParaRPr lang="fr-FR" sz="1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91FBDA-9482-4E56-9C50-72029BCF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D1ECAF-D7C2-4E87-A899-2E5E6200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4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6B5B-E402-4E99-BF11-A687892B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6D85D-5506-4C62-9E55-0B832468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Accélérateur</a:t>
            </a:r>
          </a:p>
          <a:p>
            <a:r>
              <a:rPr lang="fr-FR" dirty="0"/>
              <a:t>- Introduction de la modélisation du MLC dans </a:t>
            </a:r>
            <a:r>
              <a:rPr lang="fr-FR" dirty="0" err="1"/>
              <a:t>Raystation</a:t>
            </a:r>
            <a:r>
              <a:rPr lang="fr-FR" dirty="0"/>
              <a:t> (module </a:t>
            </a:r>
            <a:r>
              <a:rPr lang="fr-FR" dirty="0" err="1"/>
              <a:t>Rayphysics</a:t>
            </a:r>
            <a:r>
              <a:rPr lang="fr-FR" dirty="0"/>
              <a:t>)</a:t>
            </a:r>
          </a:p>
          <a:p>
            <a:r>
              <a:rPr lang="fr-FR" dirty="0"/>
              <a:t>- Article de Saez  : Présentation et mesures </a:t>
            </a:r>
          </a:p>
          <a:p>
            <a:r>
              <a:rPr lang="fr-FR" dirty="0"/>
              <a:t>- Vérification de la nouvelle modélisation</a:t>
            </a:r>
          </a:p>
          <a:p>
            <a:r>
              <a:rPr lang="fr-FR" dirty="0"/>
              <a:t>-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7846A-B7D8-400A-9AF0-B538202B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15004-E057-44B0-B07F-4A9C783C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83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B92B0-B81F-4DEB-9258-CEB9B9D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Accélérateur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FD927-A07F-44C2-B246-FACF1FBE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24829" cy="4023360"/>
          </a:xfrm>
        </p:spPr>
        <p:txBody>
          <a:bodyPr/>
          <a:lstStyle/>
          <a:p>
            <a:r>
              <a:rPr lang="fr-FR" dirty="0"/>
              <a:t>Général : Novalis </a:t>
            </a:r>
            <a:r>
              <a:rPr lang="fr-FR" dirty="0" err="1"/>
              <a:t>Trubeam</a:t>
            </a:r>
            <a:r>
              <a:rPr lang="fr-FR" dirty="0"/>
              <a:t> STX</a:t>
            </a:r>
          </a:p>
          <a:p>
            <a:r>
              <a:rPr lang="fr-FR" dirty="0"/>
              <a:t>Accélérateur à énergie de photons (X6 et X10) et multiples champs pleins (40 x 40) à 600 UM/min en mode haute densité (HIM). 1400 UM/min pour le mode 6FFF </a:t>
            </a:r>
          </a:p>
          <a:p>
            <a:r>
              <a:rPr lang="fr-FR" dirty="0"/>
              <a:t>Table 6D</a:t>
            </a:r>
          </a:p>
          <a:p>
            <a:r>
              <a:rPr lang="fr-FR" dirty="0"/>
              <a:t>kV CBCT + </a:t>
            </a:r>
            <a:r>
              <a:rPr lang="fr-FR" dirty="0" err="1"/>
              <a:t>Exactract</a:t>
            </a:r>
            <a:r>
              <a:rPr lang="fr-FR" dirty="0"/>
              <a:t> pour repositionnement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B87002-7C98-4A2E-B40F-E2FEBE75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B6E830-6BF2-49A8-A219-1065193E1E7E}"/>
              </a:ext>
            </a:extLst>
          </p:cNvPr>
          <p:cNvSpPr txBox="1"/>
          <p:nvPr/>
        </p:nvSpPr>
        <p:spPr>
          <a:xfrm>
            <a:off x="6216072" y="1847273"/>
            <a:ext cx="4590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MLC :</a:t>
            </a:r>
          </a:p>
          <a:p>
            <a:pPr marL="285750" indent="-285750">
              <a:buFontTx/>
              <a:buChar char="-"/>
            </a:pPr>
            <a:r>
              <a:rPr lang="fr-FR" dirty="0"/>
              <a:t>MLC 120 lames Haute définition : haute définition optique avec des lames de 2,5 mm pour les 8 cm au centre et des lames de 5 mm pour les 7 cm extérieurs de chaque côté. Taille de champ maximale de 22 x 40 pour le champ fixe et de 22 x 32 pour l'IMRT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5340EB-4334-47F8-8062-6B1DD0BFADF6}"/>
              </a:ext>
            </a:extLst>
          </p:cNvPr>
          <p:cNvSpPr txBox="1"/>
          <p:nvPr/>
        </p:nvSpPr>
        <p:spPr>
          <a:xfrm>
            <a:off x="4110181" y="8857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D453D3-ABD6-47DE-8D6C-4E106343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1 : Document technique : Designers’ Desk Reference (DDR) de </a:t>
            </a:r>
            <a:r>
              <a:rPr lang="fr-FR" dirty="0" err="1"/>
              <a:t>Varian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98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13FB2-A617-4EDC-A6CE-328CFC4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Introduction de la modélisation du MLC dans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Raystation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v12 (module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Rayphysics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39F572-9370-41FF-B570-03441DCED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7989" y="354756"/>
            <a:ext cx="1047750" cy="13144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EA0234-C2A2-4ADF-8C61-349A79D7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1B2DD23-6357-4D7D-A847-CD11E4FF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6474" y="6459785"/>
            <a:ext cx="9373984" cy="365125"/>
          </a:xfrm>
        </p:spPr>
        <p:txBody>
          <a:bodyPr/>
          <a:lstStyle/>
          <a:p>
            <a:r>
              <a:rPr lang="en-US" sz="900" i="1" dirty="0"/>
              <a:t>1: A novel procedure for determining the optimal MLC configuration parameters in treatment planning systems based on measurements with a Farmer chamber, </a:t>
            </a:r>
            <a:r>
              <a:rPr lang="en-US" sz="900" i="1" dirty="0" err="1"/>
              <a:t>Saez</a:t>
            </a:r>
            <a:r>
              <a:rPr lang="en-US" sz="900" i="1" dirty="0"/>
              <a:t> et al, </a:t>
            </a:r>
            <a:r>
              <a:rPr lang="fr-FR" sz="900" i="1" dirty="0" err="1"/>
              <a:t>Physics</a:t>
            </a:r>
            <a:r>
              <a:rPr lang="fr-FR" sz="900" i="1" dirty="0"/>
              <a:t> in </a:t>
            </a:r>
            <a:r>
              <a:rPr lang="fr-FR" sz="900" i="1" dirty="0" err="1"/>
              <a:t>Medicine</a:t>
            </a:r>
            <a:r>
              <a:rPr lang="fr-FR" sz="900" i="1" dirty="0"/>
              <a:t> &amp; </a:t>
            </a:r>
            <a:r>
              <a:rPr lang="fr-FR" sz="900" i="1" dirty="0" err="1"/>
              <a:t>Biology</a:t>
            </a:r>
            <a:r>
              <a:rPr lang="fr-FR" sz="900" i="1" dirty="0"/>
              <a:t>, 2020</a:t>
            </a:r>
            <a:endParaRPr lang="en-US" sz="900" i="1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6ADBDE-ED1F-4CBF-B109-AD03D02D856C}"/>
              </a:ext>
            </a:extLst>
          </p:cNvPr>
          <p:cNvSpPr txBox="1"/>
          <p:nvPr/>
        </p:nvSpPr>
        <p:spPr>
          <a:xfrm>
            <a:off x="1542473" y="2019300"/>
            <a:ext cx="6160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Sont à considérer pour modéliser le MLC pour une énergie donnée dans </a:t>
            </a:r>
            <a:r>
              <a:rPr lang="fr-FR" dirty="0" err="1"/>
              <a:t>Rayphysics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transmission du MLC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L’effet Tongue and Groove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l’offset de position des lames selon l’axe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L’épaisseur de bout de lame </a:t>
            </a:r>
            <a:r>
              <a:rPr lang="fr-FR" dirty="0" err="1"/>
              <a:t>wl</a:t>
            </a:r>
            <a:r>
              <a:rPr lang="fr-FR" dirty="0"/>
              <a:t> (les bouts sont courbés)</a:t>
            </a:r>
          </a:p>
          <a:p>
            <a:endParaRPr lang="fr-FR" dirty="0"/>
          </a:p>
          <a:p>
            <a:r>
              <a:rPr lang="fr-FR" dirty="0"/>
              <a:t>Ces paramètres sont mesurables avec la méthode développée dans </a:t>
            </a:r>
            <a:r>
              <a:rPr lang="fr-FR" dirty="0">
                <a:solidFill>
                  <a:srgbClr val="FF0000"/>
                </a:solidFill>
              </a:rPr>
              <a:t>l’article de Jordi Saez</a:t>
            </a:r>
          </a:p>
          <a:p>
            <a:endParaRPr lang="fr-FR" dirty="0"/>
          </a:p>
          <a:p>
            <a:r>
              <a:rPr lang="fr-FR" dirty="0"/>
              <a:t>Les autres paramètres sont soit par défaut, soit directement mesurés lors du </a:t>
            </a:r>
            <a:r>
              <a:rPr lang="fr-FR" dirty="0" err="1"/>
              <a:t>commissoning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CD128B4-2F07-4792-A690-BF02BC2E17A7}"/>
              </a:ext>
            </a:extLst>
          </p:cNvPr>
          <p:cNvGrpSpPr/>
          <p:nvPr/>
        </p:nvGrpSpPr>
        <p:grpSpPr>
          <a:xfrm>
            <a:off x="8351116" y="2019300"/>
            <a:ext cx="3562350" cy="4076700"/>
            <a:chOff x="8351116" y="2019300"/>
            <a:chExt cx="3562350" cy="407670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31BF0C4-3755-4281-8EBD-1128B78D2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1116" y="2019300"/>
              <a:ext cx="3562350" cy="28194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BDA09B2-1268-48D8-B2A9-05DA5EA80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2116" y="4838700"/>
              <a:ext cx="3181350" cy="12573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83BF19-B2FF-41A8-B312-01C61EDA11A6}"/>
                </a:ext>
              </a:extLst>
            </p:cNvPr>
            <p:cNvSpPr/>
            <p:nvPr/>
          </p:nvSpPr>
          <p:spPr>
            <a:xfrm>
              <a:off x="10261600" y="4510578"/>
              <a:ext cx="676389" cy="2137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72B596-5B33-4947-B6EC-6B39D1973172}"/>
                </a:ext>
              </a:extLst>
            </p:cNvPr>
            <p:cNvSpPr/>
            <p:nvPr/>
          </p:nvSpPr>
          <p:spPr>
            <a:xfrm>
              <a:off x="8629969" y="4511814"/>
              <a:ext cx="676389" cy="2137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BFABF3-062B-4A7C-9A07-D9D43FCEC078}"/>
                </a:ext>
              </a:extLst>
            </p:cNvPr>
            <p:cNvSpPr/>
            <p:nvPr/>
          </p:nvSpPr>
          <p:spPr>
            <a:xfrm>
              <a:off x="9455902" y="3177090"/>
              <a:ext cx="676389" cy="2137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9BA638-E17B-4540-971F-79A774F5EA52}"/>
                </a:ext>
              </a:extLst>
            </p:cNvPr>
            <p:cNvSpPr/>
            <p:nvPr/>
          </p:nvSpPr>
          <p:spPr>
            <a:xfrm>
              <a:off x="11039939" y="5820954"/>
              <a:ext cx="676389" cy="2137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073B6D49-C675-4264-A432-2F7C8E0F343F}"/>
              </a:ext>
            </a:extLst>
          </p:cNvPr>
          <p:cNvSpPr txBox="1"/>
          <p:nvPr/>
        </p:nvSpPr>
        <p:spPr>
          <a:xfrm>
            <a:off x="3971636" y="4174836"/>
            <a:ext cx="25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888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47833F-03A4-456C-B74B-43E06A07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176550"/>
          </a:xfrm>
        </p:spPr>
        <p:txBody>
          <a:bodyPr>
            <a:normAutofit/>
          </a:bodyPr>
          <a:lstStyle/>
          <a:p>
            <a:r>
              <a:rPr lang="fr-FR" sz="3200" dirty="0"/>
              <a:t>Transmission du MLC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D6643D5-70A2-49DF-A5DB-83F1BFB5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762" y="357158"/>
            <a:ext cx="7387705" cy="993834"/>
          </a:xfrm>
        </p:spPr>
        <p:txBody>
          <a:bodyPr/>
          <a:lstStyle/>
          <a:p>
            <a:r>
              <a:rPr lang="fr-FR" dirty="0"/>
              <a:t>Souvent de l’ordre de 1 à 5%, la transmission s’obtient à partir d’une mesure avec champ de référence et MLC fermé par rapport à un champ de référence avec MLC ouvert.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09B4C2A-0F41-4DCD-B3D7-AACCE6480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71A1EE-1318-4DFD-8028-73A434F5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BA57D3-BE39-45BD-8541-E9E366F3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08BB74F-38E5-4746-B53A-721F263E12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19389"/>
            <a:ext cx="7082905" cy="22859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702548-186C-4634-8334-6723BF5F73EE}"/>
              </a:ext>
            </a:extLst>
          </p:cNvPr>
          <p:cNvSpPr txBox="1"/>
          <p:nvPr/>
        </p:nvSpPr>
        <p:spPr>
          <a:xfrm>
            <a:off x="5080000" y="4147127"/>
            <a:ext cx="613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 du calcul de la dose, chacune des cinq régions ci-dessus se verra attribuer une valeur de transmission à laquelle la fluence sera multipliée.</a:t>
            </a:r>
          </a:p>
        </p:txBody>
      </p:sp>
    </p:spTree>
    <p:extLst>
      <p:ext uri="{BB962C8B-B14F-4D97-AF65-F5344CB8AC3E}">
        <p14:creationId xmlns:p14="http://schemas.microsoft.com/office/powerpoint/2010/main" val="78595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47833F-03A4-456C-B74B-43E06A07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Effet Tongue and Groove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7D6643D5-70A2-49DF-A5DB-83F1BFB59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9762" y="357157"/>
                <a:ext cx="7387705" cy="11853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Les lames étant crénelées, la valeur de la transmission peut varier selon le positionnement des lames adjacentes, l’une par rapport à l’autre</a:t>
                </a:r>
              </a:p>
              <a:p>
                <a:r>
                  <a:rPr lang="fr-FR" dirty="0"/>
                  <a:t>Prise en compte avec l’attribution d’une transmission particulière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𝑀𝐿𝐶</m:t>
                            </m:r>
                          </m:sub>
                        </m:sSub>
                      </m:e>
                    </m:rad>
                  </m:oMath>
                </a14:m>
                <a:r>
                  <a:rPr lang="fr-FR" dirty="0"/>
                  <a:t> . Nécessite de connaitre l’épaisseur à attribuer à ce phénomène.</a:t>
                </a: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7D6643D5-70A2-49DF-A5DB-83F1BFB59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9762" y="357157"/>
                <a:ext cx="7387705" cy="1185315"/>
              </a:xfrm>
              <a:blipFill>
                <a:blip r:embed="rId2"/>
                <a:stretch>
                  <a:fillRect l="-743" t="-8763" r="-1815" b="-15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09B4C2A-0F41-4DCD-B3D7-AACCE6480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71A1EE-1318-4DFD-8028-73A434F5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599" y="6570994"/>
            <a:ext cx="6213302" cy="253916"/>
          </a:xfrm>
        </p:spPr>
        <p:txBody>
          <a:bodyPr/>
          <a:lstStyle/>
          <a:p>
            <a:r>
              <a:rPr lang="en-US" sz="700" i="1" u="sng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1 :The MLC tongue-and-groove effect on IMRT dose distribution, Judy Deng, </a:t>
            </a:r>
            <a:r>
              <a:rPr lang="fr-FR" sz="700" i="1" u="sng" dirty="0" err="1">
                <a:solidFill>
                  <a:srgbClr val="131314"/>
                </a:solidFill>
                <a:effectLst/>
                <a:latin typeface="var(--sn-fonts-heading)"/>
              </a:rPr>
              <a:t>Physics</a:t>
            </a:r>
            <a:r>
              <a:rPr lang="fr-FR" sz="700" i="1" u="sng" dirty="0">
                <a:solidFill>
                  <a:srgbClr val="131314"/>
                </a:solidFill>
                <a:effectLst/>
                <a:latin typeface="var(--sn-fonts-heading)"/>
              </a:rPr>
              <a:t> in </a:t>
            </a:r>
            <a:r>
              <a:rPr lang="fr-FR" sz="700" i="1" u="sng" dirty="0" err="1">
                <a:solidFill>
                  <a:srgbClr val="131314"/>
                </a:solidFill>
                <a:effectLst/>
                <a:latin typeface="var(--sn-fonts-heading)"/>
              </a:rPr>
              <a:t>Medicine</a:t>
            </a:r>
            <a:r>
              <a:rPr lang="fr-FR" sz="700" i="1" u="sng" dirty="0">
                <a:solidFill>
                  <a:srgbClr val="131314"/>
                </a:solidFill>
                <a:effectLst/>
                <a:latin typeface="var(--sn-fonts-heading)"/>
              </a:rPr>
              <a:t> &amp; Biology,2000</a:t>
            </a:r>
          </a:p>
          <a:p>
            <a:endParaRPr lang="en-US" sz="900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BA57D3-BE39-45BD-8541-E9E366F3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Schematic diagram of the tongue-and-groove effect in an MLC. (a) The design of the MLC tongue and groove is to reduce inter-leaf leakage. (b)-(d) Schematic diagrams of two fields and their superposition defined by two adjacent leaves. The region centred between two leaves in (d) is underdosed.">
            <a:extLst>
              <a:ext uri="{FF2B5EF4-FFF2-40B4-BE49-F238E27FC236}">
                <a16:creationId xmlns:a16="http://schemas.microsoft.com/office/drawing/2014/main" id="{BA42F7BA-1AD5-40D6-A2AA-E1247A60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64" y="1469499"/>
            <a:ext cx="4103719" cy="46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9E371A-731A-45CD-BF7E-76E1910AE905}"/>
              </a:ext>
            </a:extLst>
          </p:cNvPr>
          <p:cNvSpPr txBox="1"/>
          <p:nvPr/>
        </p:nvSpPr>
        <p:spPr>
          <a:xfrm>
            <a:off x="4689761" y="6114429"/>
            <a:ext cx="4915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Schéma modélisant le phénomène Tongue and Groove en considérant un profil de dose le long de l’axe transverse au déplacement des lames du MLC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811E97-B773-413D-9B1A-06F88ED2113C}"/>
              </a:ext>
            </a:extLst>
          </p:cNvPr>
          <p:cNvSpPr txBox="1"/>
          <p:nvPr/>
        </p:nvSpPr>
        <p:spPr>
          <a:xfrm>
            <a:off x="8318959" y="6239233"/>
            <a:ext cx="129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660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47833F-03A4-456C-B74B-43E06A07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Epaisseur de bout de lame (</a:t>
            </a:r>
            <a:r>
              <a:rPr lang="fr-FR" sz="3200" dirty="0" err="1"/>
              <a:t>leaf</a:t>
            </a:r>
            <a:r>
              <a:rPr lang="fr-FR" sz="3200" dirty="0"/>
              <a:t> tip </a:t>
            </a:r>
            <a:r>
              <a:rPr lang="fr-FR" sz="3200" dirty="0" err="1"/>
              <a:t>width</a:t>
            </a:r>
            <a:r>
              <a:rPr lang="fr-FR" sz="3200" dirty="0"/>
              <a:t>)</a:t>
            </a:r>
            <a:br>
              <a:rPr lang="fr-FR" sz="3200" dirty="0"/>
            </a:br>
            <a:r>
              <a:rPr lang="fr-FR" sz="3200" dirty="0"/>
              <a:t>et décalage (offset) de la lame selon x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D6643D5-70A2-49DF-A5DB-83F1BFB5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762" y="357157"/>
            <a:ext cx="7387705" cy="1185315"/>
          </a:xfrm>
        </p:spPr>
        <p:txBody>
          <a:bodyPr>
            <a:normAutofit fontScale="92500" lnSpcReduction="20000"/>
          </a:bodyPr>
          <a:lstStyle/>
          <a:p>
            <a:r>
              <a:rPr lang="fr-FR" sz="2100" b="1" dirty="0"/>
              <a:t>Epaisseur de bout de lame :</a:t>
            </a:r>
          </a:p>
          <a:p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Modèle rond : Région en cm (au plan de l’</a:t>
            </a:r>
            <a:r>
              <a:rPr lang="fr-FR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isocentre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coupée du bout de la lame pour laquelle la transmission vaut la racine carrée de la transmission de lame entière.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71A1EE-1318-4DFD-8028-73A434F5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599" y="6570994"/>
            <a:ext cx="6213302" cy="253916"/>
          </a:xfrm>
        </p:spPr>
        <p:txBody>
          <a:bodyPr/>
          <a:lstStyle/>
          <a:p>
            <a:r>
              <a:rPr lang="en-US" sz="800" i="1" dirty="0"/>
              <a:t>A novel procedure for determining the optimal MLC configuration parameters in treatment planning systems based on measurements with a Farmer chamber, </a:t>
            </a:r>
            <a:r>
              <a:rPr lang="en-US" sz="800" i="1" dirty="0" err="1"/>
              <a:t>Saez</a:t>
            </a:r>
            <a:r>
              <a:rPr lang="en-US" sz="800" i="1" dirty="0"/>
              <a:t> et al, </a:t>
            </a:r>
            <a:r>
              <a:rPr lang="fr-FR" sz="800" i="1" dirty="0" err="1"/>
              <a:t>Physics</a:t>
            </a:r>
            <a:r>
              <a:rPr lang="fr-FR" sz="800" i="1" dirty="0"/>
              <a:t> in </a:t>
            </a:r>
            <a:r>
              <a:rPr lang="fr-FR" sz="800" i="1" dirty="0" err="1"/>
              <a:t>Medicine</a:t>
            </a:r>
            <a:r>
              <a:rPr lang="fr-FR" sz="800" i="1" dirty="0"/>
              <a:t> &amp; </a:t>
            </a:r>
            <a:r>
              <a:rPr lang="fr-FR" sz="800" i="1" dirty="0" err="1"/>
              <a:t>Biology</a:t>
            </a:r>
            <a:r>
              <a:rPr lang="fr-FR" sz="800" i="1" dirty="0"/>
              <a:t>, 2020</a:t>
            </a:r>
            <a:endParaRPr lang="en-US" sz="800" i="1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BA57D3-BE39-45BD-8541-E9E366F3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7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811E97-B773-413D-9B1A-06F88ED2113C}"/>
              </a:ext>
            </a:extLst>
          </p:cNvPr>
          <p:cNvSpPr txBox="1"/>
          <p:nvPr/>
        </p:nvSpPr>
        <p:spPr>
          <a:xfrm>
            <a:off x="5691620" y="3651375"/>
            <a:ext cx="129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E76EF57-5C51-475D-A923-A284DD07CBD3}"/>
              </a:ext>
            </a:extLst>
          </p:cNvPr>
          <p:cNvSpPr txBox="1">
            <a:spLocks/>
          </p:cNvSpPr>
          <p:nvPr/>
        </p:nvSpPr>
        <p:spPr>
          <a:xfrm>
            <a:off x="4689762" y="2067122"/>
            <a:ext cx="7387705" cy="3844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b="1" dirty="0"/>
              <a:t>Offset de position:</a:t>
            </a:r>
          </a:p>
          <a:p>
            <a:r>
              <a:rPr lang="fr-FR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distance entre </a:t>
            </a:r>
            <a:r>
              <a:rPr lang="fr-FR" sz="1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</a:t>
            </a:r>
            <a:r>
              <a:rPr lang="fr-FR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position du bout de lame dans le </a:t>
            </a:r>
            <a:r>
              <a:rPr lang="fr-FR" sz="1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DICOmet</a:t>
            </a:r>
            <a:r>
              <a:rPr lang="fr-FR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position radiologique utilisée pour le calcul de dose. Si le x position offset est constant, il est possible de rajouter des paramètres de gain et de courbure pour corriger au deuxième ordre la position. </a:t>
            </a:r>
          </a:p>
          <a:p>
            <a:r>
              <a:rPr lang="fr-FR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donc :</a:t>
            </a:r>
          </a:p>
          <a:p>
            <a:endParaRPr lang="fr-FR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Très souvent, gain et </a:t>
            </a:r>
            <a:r>
              <a:rPr lang="fr-FR" sz="1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curvature</a:t>
            </a:r>
            <a:r>
              <a:rPr lang="fr-FR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sont mis à 0.</a:t>
            </a:r>
          </a:p>
          <a:p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2B147D-5F65-4DD6-B9DE-A8892211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20" y="3983732"/>
            <a:ext cx="47434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7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DEA2F97-E20F-4292-B847-F888F699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Article de Saez : Présentation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E386B-F024-4FDF-986F-2F17675B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D724C-182E-498E-95B4-C80170F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155CC4-F396-4EE1-ACE4-F2901E44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812" y="1737360"/>
            <a:ext cx="3975670" cy="2360398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BE4A763F-E44B-4F7F-99DC-3F11BBBD144A}"/>
              </a:ext>
            </a:extLst>
          </p:cNvPr>
          <p:cNvGrpSpPr/>
          <p:nvPr/>
        </p:nvGrpSpPr>
        <p:grpSpPr>
          <a:xfrm>
            <a:off x="7464501" y="4097758"/>
            <a:ext cx="4645981" cy="2115751"/>
            <a:chOff x="3381170" y="1853565"/>
            <a:chExt cx="5353255" cy="2338774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68EDCC-DD99-4EE1-9ED0-5F7DF696D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70" y="1853565"/>
              <a:ext cx="5276850" cy="2200275"/>
            </a:xfrm>
            <a:prstGeom prst="rect">
              <a:avLst/>
            </a:prstGeom>
          </p:spPr>
        </p:pic>
        <p:sp>
          <p:nvSpPr>
            <p:cNvPr id="12" name="Zone de texte 6">
              <a:extLst>
                <a:ext uri="{FF2B5EF4-FFF2-40B4-BE49-F238E27FC236}">
                  <a16:creationId xmlns:a16="http://schemas.microsoft.com/office/drawing/2014/main" id="{57D2820A-139A-4A7E-8BBF-504CAAFE535A}"/>
                </a:ext>
              </a:extLst>
            </p:cNvPr>
            <p:cNvSpPr txBox="1"/>
            <p:nvPr/>
          </p:nvSpPr>
          <p:spPr>
            <a:xfrm>
              <a:off x="3457575" y="4053840"/>
              <a:ext cx="5276850" cy="138499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FR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1: schéma du MLC pour le test de </a:t>
              </a:r>
              <a:r>
                <a:rPr lang="fr-FR" sz="9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aSG</a:t>
              </a:r>
              <a:r>
                <a:rPr lang="fr-FR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(asynchrone </a:t>
              </a:r>
              <a:r>
                <a:rPr lang="fr-FR" sz="9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sweeping</a:t>
              </a:r>
              <a:r>
                <a:rPr lang="fr-FR" sz="9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gap)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11D0977-F3F3-46A7-911C-1B130399ADE1}"/>
              </a:ext>
            </a:extLst>
          </p:cNvPr>
          <p:cNvSpPr txBox="1"/>
          <p:nvPr/>
        </p:nvSpPr>
        <p:spPr>
          <a:xfrm>
            <a:off x="772357" y="1864311"/>
            <a:ext cx="72961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 proposant une série d’acquisitions à réaliser, avec du matériel classique (cuve à eau/plaque + chambre d’ionisation Farmer) afin de déterminer les différents paramètres pour modéliser le MLC de l’accélérateur utilisé dans un TPS.</a:t>
            </a:r>
          </a:p>
          <a:p>
            <a:endParaRPr lang="fr-FR" dirty="0"/>
          </a:p>
          <a:p>
            <a:r>
              <a:rPr lang="fr-FR" dirty="0"/>
              <a:t>Saez propose d’aller plus loin que le test de fente glissante classique en ajoutant une « asynchronie », toutes les lames d’un même coté ne sont pas alignées entre elles.</a:t>
            </a:r>
          </a:p>
          <a:p>
            <a:endParaRPr lang="fr-FR" dirty="0"/>
          </a:p>
          <a:p>
            <a:r>
              <a:rPr lang="fr-FR" dirty="0"/>
              <a:t>Les nouveaux paramètres obtenus permettent d’aller plus loin dans la phase de commissioning que l’utilisation de paramètres constructeur par défaut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72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DEA2F97-E20F-4292-B847-F888F699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Article de Saez : Présentation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E386B-F024-4FDF-986F-2F17675B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D724C-182E-498E-95B4-C80170F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9172-8F6E-49B6-827B-1E08FE6E8853}" type="slidenum">
              <a:rPr lang="fr-FR" smtClean="0"/>
              <a:t>9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1D0977-F3F3-46A7-911C-1B130399ADE1}"/>
              </a:ext>
            </a:extLst>
          </p:cNvPr>
          <p:cNvSpPr txBox="1"/>
          <p:nvPr/>
        </p:nvSpPr>
        <p:spPr>
          <a:xfrm>
            <a:off x="772357" y="1864311"/>
            <a:ext cx="966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Formulaire associé :   </a:t>
            </a:r>
            <a:r>
              <a:rPr lang="fr-FR" sz="1400" dirty="0"/>
              <a:t>Soit </a:t>
            </a:r>
            <a:r>
              <a:rPr lang="fr-FR" sz="1400" dirty="0" err="1"/>
              <a:t>Dsg</a:t>
            </a:r>
            <a:r>
              <a:rPr lang="fr-FR" sz="1400" dirty="0"/>
              <a:t> la dose en </a:t>
            </a:r>
            <a:r>
              <a:rPr lang="fr-FR" sz="1400" dirty="0" err="1"/>
              <a:t>sweeping</a:t>
            </a:r>
            <a:r>
              <a:rPr lang="fr-FR" sz="1400" dirty="0"/>
              <a:t> gap, k un facteur de proportionnalité , Phi la fluence, T la transmission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833CD2D-E448-4F98-9B4B-865A0AE700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03" y="2477378"/>
            <a:ext cx="2552700" cy="3143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28FB2A-A04D-4A92-8577-A85C58726B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03" y="2801870"/>
            <a:ext cx="1276350" cy="3238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6670919-53CA-45E6-8E77-B22E44A921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73" y="3178338"/>
            <a:ext cx="1257300" cy="4857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BBD217-D2FB-4A07-BC8D-B657AFF8409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03" y="3674218"/>
            <a:ext cx="2076450" cy="3524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BE9A5B-AAF9-4495-A4CB-DD400FF4DC8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03" y="4070415"/>
            <a:ext cx="1276350" cy="405130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DEDF6F7C-C71B-4CA8-8F31-34A5446337AC}"/>
              </a:ext>
            </a:extLst>
          </p:cNvPr>
          <p:cNvGrpSpPr/>
          <p:nvPr/>
        </p:nvGrpSpPr>
        <p:grpSpPr>
          <a:xfrm>
            <a:off x="4979946" y="2870942"/>
            <a:ext cx="5760720" cy="1958975"/>
            <a:chOff x="0" y="0"/>
            <a:chExt cx="5760720" cy="1958975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91DDAAEE-8736-48CD-982A-5EBEDB6ED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60720" cy="16211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 de texte 14">
                  <a:extLst>
                    <a:ext uri="{FF2B5EF4-FFF2-40B4-BE49-F238E27FC236}">
                      <a16:creationId xmlns:a16="http://schemas.microsoft.com/office/drawing/2014/main" id="{BE3016E6-828A-4DAD-9A0F-44D0BAD9CB63}"/>
                    </a:ext>
                  </a:extLst>
                </p:cNvPr>
                <p:cNvSpPr txBox="1"/>
                <p:nvPr/>
              </p:nvSpPr>
              <p:spPr>
                <a:xfrm>
                  <a:off x="0" y="1676400"/>
                  <a:ext cx="5760720" cy="282575"/>
                </a:xfrm>
                <a:prstGeom prst="rect">
                  <a:avLst/>
                </a:prstGeom>
                <a:solidFill>
                  <a:prstClr val="white"/>
                </a:solidFill>
                <a:ln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fr-FR" sz="900" i="1">
                      <a:solidFill>
                        <a:srgbClr val="44546A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Figure 2: schéma sans et avec shift. En foncé Transmission T et en gris clair 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9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9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rad>
                    </m:oMath>
                  </a14:m>
                  <a:endParaRPr lang="fr-FR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Zone de texte 14">
                  <a:extLst>
                    <a:ext uri="{FF2B5EF4-FFF2-40B4-BE49-F238E27FC236}">
                      <a16:creationId xmlns:a16="http://schemas.microsoft.com/office/drawing/2014/main" id="{BE3016E6-828A-4DAD-9A0F-44D0BAD9C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676400"/>
                  <a:ext cx="5760720" cy="282575"/>
                </a:xfrm>
                <a:prstGeom prst="rect">
                  <a:avLst/>
                </a:prstGeom>
                <a:blipFill>
                  <a:blip r:embed="rId8"/>
                  <a:stretch>
                    <a:fillRect t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49" name="Image 13">
            <a:extLst>
              <a:ext uri="{FF2B5EF4-FFF2-40B4-BE49-F238E27FC236}">
                <a16:creationId xmlns:a16="http://schemas.microsoft.com/office/drawing/2014/main" id="{255DB959-455B-4522-9E2F-C426662E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78" y="5503120"/>
            <a:ext cx="1895475" cy="4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DF905B-B8CD-42E7-9E03-0F8115A880CF}"/>
              </a:ext>
            </a:extLst>
          </p:cNvPr>
          <p:cNvSpPr txBox="1"/>
          <p:nvPr/>
        </p:nvSpPr>
        <p:spPr>
          <a:xfrm>
            <a:off x="938830" y="4684886"/>
            <a:ext cx="106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L’ajout d’un shift (s) entre des lames adjacentes permet de faire apparaitre l’effet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tongue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groove.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 s = 0, pas de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tongue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groove.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Sinon, la réduction de fluence s’écrit 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9949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936</Words>
  <Application>Microsoft Office PowerPoint</Application>
  <PresentationFormat>Grand écran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var(--sn-fonts-heading)</vt:lpstr>
      <vt:lpstr>Rétrospective</vt:lpstr>
      <vt:lpstr>FICHE RT10 : TPS </vt:lpstr>
      <vt:lpstr>Sommaire</vt:lpstr>
      <vt:lpstr>Accélérateur :</vt:lpstr>
      <vt:lpstr>Introduction de la modélisation du MLC dans Raystation v12 (module Rayphysics)</vt:lpstr>
      <vt:lpstr>Transmission du MLC</vt:lpstr>
      <vt:lpstr>Effet Tongue and Groove</vt:lpstr>
      <vt:lpstr>Epaisseur de bout de lame (leaf tip width) et décalage (offset) de la lame selon x</vt:lpstr>
      <vt:lpstr>Article de Saez : Présentation</vt:lpstr>
      <vt:lpstr>Article de Saez : Présentation</vt:lpstr>
      <vt:lpstr>Article de Saez : mesures associées</vt:lpstr>
      <vt:lpstr>Article de Saez : mesures associées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 RT10 : TPS </dc:title>
  <dc:creator>Jean Mateo</dc:creator>
  <cp:lastModifiedBy>Jean Mateo</cp:lastModifiedBy>
  <cp:revision>40</cp:revision>
  <dcterms:created xsi:type="dcterms:W3CDTF">2024-06-03T08:26:45Z</dcterms:created>
  <dcterms:modified xsi:type="dcterms:W3CDTF">2024-06-05T12:36:49Z</dcterms:modified>
</cp:coreProperties>
</file>