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  <p:sldMasterId id="2147483687" r:id="rId2"/>
    <p:sldMasterId id="2147483688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9" r:id="rId10"/>
    <p:sldId id="270" r:id="rId11"/>
    <p:sldId id="271" r:id="rId12"/>
    <p:sldId id="272" r:id="rId13"/>
    <p:sldId id="273" r:id="rId14"/>
    <p:sldId id="262" r:id="rId15"/>
    <p:sldId id="263" r:id="rId16"/>
    <p:sldId id="274" r:id="rId17"/>
    <p:sldId id="275" r:id="rId18"/>
    <p:sldId id="276" r:id="rId19"/>
    <p:sldId id="277" r:id="rId20"/>
    <p:sldId id="264" r:id="rId21"/>
    <p:sldId id="265" r:id="rId22"/>
    <p:sldId id="266" r:id="rId23"/>
    <p:sldId id="267" r:id="rId24"/>
    <p:sldId id="268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94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375" tIns="152375" rIns="152375" bIns="152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Титульный слайд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386D9E2-0848-4622-8F9D-E207CA72D54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>
          <a:ln/>
        </p:spPr>
        <p:txBody>
          <a:bodyPr/>
          <a:lstStyle/>
          <a:p>
            <a:r>
              <a:rPr lang="en-US" altLang="ru-RU"/>
              <a:t>&lt;header&gt;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F756F-70DD-461A-91C6-5D31FF41ECD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>
          <a:ln/>
        </p:spPr>
        <p:txBody>
          <a:bodyPr/>
          <a:lstStyle/>
          <a:p>
            <a:r>
              <a:rPr lang="en-US" altLang="ru-RU"/>
              <a:t>&lt;date/time&gt;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BF8EF3-FAA5-4682-81F3-4AC9364785A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>
          <a:ln/>
        </p:spPr>
        <p:txBody>
          <a:bodyPr/>
          <a:lstStyle/>
          <a:p>
            <a:r>
              <a:rPr lang="en-US" altLang="ru-RU"/>
              <a:t>&lt;footer&gt;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97ACD6-C412-4F85-9125-0445871950A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B4900E-D604-4813-AD69-ED69F22D5D06}" type="slidenum">
              <a:rPr lang="en-US" altLang="ru-RU"/>
              <a:pPr/>
              <a:t>10</a:t>
            </a:fld>
            <a:endParaRPr lang="en-US" altLang="ru-RU"/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AAB8110F-E49B-4C72-9CFE-F39F5594EF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5800" y="1143000"/>
            <a:ext cx="5484813" cy="30845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D12FB7B6-A78D-4545-AB9B-657FC7CFA4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4813" cy="3598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2A677562-21E0-4DE8-8585-21D3EDC60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613" y="8685213"/>
            <a:ext cx="297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buClrTx/>
              <a:buFontTx/>
              <a:buNone/>
            </a:pPr>
            <a:fld id="{D4739FFB-884B-4089-9C99-888D511A3AAC}" type="slidenum">
              <a:rPr lang="ru-RU" altLang="ru-RU" sz="1200"/>
              <a:pPr algn="r">
                <a:buClrTx/>
                <a:buFontTx/>
                <a:buNone/>
              </a:pPr>
              <a:t>10</a:t>
            </a:fld>
            <a:endParaRPr lang="ru-RU" altLang="ru-RU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Титульник neo">
  <p:cSld name="12. Титульник neo">
    <p:bg>
      <p:bgPr>
        <a:solidFill>
          <a:schemeClr val="accen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9;p2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Отбивка dark">
  <p:cSld name="7. Отбивка dark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1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53" name="Google Shape;53;p11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Определение dark">
  <p:cSld name="8. Определение dark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w="2540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Определение dark">
  <p:cSld name="9. Определение dark"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Фон dark">
  <p:cSld name="10. Фон dark"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. Титульник pro">
  <p:cSld name="17. Титульник pro">
    <p:bg>
      <p:bgPr>
        <a:solidFill>
          <a:srgbClr val="0066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17AFF"/>
          </a:solidFill>
          <a:ln w="9525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74" name="Google Shape;74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. Отбивка pro">
  <p:cSld name="18. Отбивка pro">
    <p:bg>
      <p:bgPr>
        <a:solidFill>
          <a:srgbClr val="0066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6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80" name="Google Shape;80;p16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. Определение pro">
  <p:cSld name="19. Определение pro">
    <p:bg>
      <p:bgPr>
        <a:solidFill>
          <a:srgbClr val="0066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17AFF"/>
          </a:solidFill>
          <a:ln w="2540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. Отбивка 2 pro">
  <p:cSld name="20. Отбивка 2 pro">
    <p:bg>
      <p:bgPr>
        <a:solidFill>
          <a:srgbClr val="0066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. Отбивка 2 pro">
  <p:cSld name="1_20. Отбивка 2 pro">
    <p:bg>
      <p:bgPr>
        <a:solidFill>
          <a:srgbClr val="0066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 1">
  <p:cSld name="11. Фон dark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Фон">
  <p:cSld name="1.Фон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 1 1">
  <p:cSld name="11. Фоныыыыыы"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">
  <p:cSld name="14. Определение neo">
    <p:bg>
      <p:bgPr>
        <a:solidFill>
          <a:schemeClr val="accen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 1">
  <p:cSld name="14. Определение">
    <p:bg>
      <p:bgPr>
        <a:solidFill>
          <a:schemeClr val="accen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. Фон neo">
  <p:cSld name="16. Фон neo">
    <p:bg>
      <p:bgPr>
        <a:solidFill>
          <a:schemeClr val="accen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6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1" name="Google Shape;111;p2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оризонтальная сетка">
  <p:cSld name="CUSTOM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7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7" name="Google Shape;117;p2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8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23" name="Google Shape;123;p2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29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31" name="Google Shape;131;p2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body" idx="1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3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39" name="Google Shape;139;p3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CUSTOM_1">
    <p:bg>
      <p:bgPr>
        <a:solidFill>
          <a:srgbClr val="4BD0A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31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46" name="Google Shape;146;p31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1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1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619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. Отбивка 2 neo">
  <p:cSld name="15. Отбивка 2 neo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раздел">
  <p:cSld name="CUSTOM_1_1">
    <p:bg>
      <p:bgPr>
        <a:solidFill>
          <a:srgbClr val="4BD0A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32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65" name="Google Shape;165;p32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2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subTitle" idx="2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3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83" name="Google Shape;183;p33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84" name="Google Shape;184;p33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990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слайд 0">
  <p:cSld name="Основной слайд 0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x">
  <p:cSld name="TITLE_AND_BOD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8" name="Google Shape;208;p36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2" name="Google Shape;212;p37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7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">
    <p:bg>
      <p:bgPr>
        <a:gradFill>
          <a:gsLst>
            <a:gs pos="0">
              <a:srgbClr val="EA5551"/>
            </a:gs>
            <a:gs pos="11300">
              <a:srgbClr val="EA5551"/>
            </a:gs>
            <a:gs pos="100000">
              <a:srgbClr val="FFB73D"/>
            </a:gs>
          </a:gsLst>
          <a:lin ang="20399589" scaled="0"/>
        </a:gra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17" name="Google Shape;217;p38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title">
  <p:cSld name="TITL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719138" y="1328408"/>
            <a:ext cx="7705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None/>
              <a:defRPr sz="1000">
                <a:solidFill>
                  <a:srgbClr val="9E9F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22" name="Google Shape;222;p39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26" name="Google Shape;226;p40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0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30" name="Google Shape;230;p41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">
  <p:cSld name="1_11. Фон dark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Определение">
  <p:cSld name="2.Определение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Титульник wihte">
  <p:cSld name="3.Титульник wiht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7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7"/>
          <p:cNvGrpSpPr/>
          <p:nvPr/>
        </p:nvGrpSpPr>
        <p:grpSpPr>
          <a:xfrm>
            <a:off x="8569715" y="4536459"/>
            <a:ext cx="258577" cy="265368"/>
            <a:chOff x="238125" y="2432825"/>
            <a:chExt cx="779550" cy="781875"/>
          </a:xfrm>
        </p:grpSpPr>
        <p:sp>
          <p:nvSpPr>
            <p:cNvPr id="27" name="Google Shape;2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Отбивка wihte">
  <p:cSld name="4.Отбивка wihte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8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33" name="Google Shape;33;p8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Определение wihte">
  <p:cSld name="5. Определение wihte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Титульник dark">
  <p:cSld name="6.Титульник dark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w="9525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47" name="Google Shape;47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8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6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alphacephei.com/ru/lecture1.pdf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42"/>
          <p:cNvGrpSpPr/>
          <p:nvPr/>
        </p:nvGrpSpPr>
        <p:grpSpPr>
          <a:xfrm>
            <a:off x="8549243" y="4536459"/>
            <a:ext cx="258577" cy="265368"/>
            <a:chOff x="238125" y="2432825"/>
            <a:chExt cx="779550" cy="781875"/>
          </a:xfrm>
        </p:grpSpPr>
        <p:sp>
          <p:nvSpPr>
            <p:cNvPr id="236" name="Google Shape;236;p4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42"/>
          <p:cNvSpPr txBox="1"/>
          <p:nvPr/>
        </p:nvSpPr>
        <p:spPr>
          <a:xfrm>
            <a:off x="93987" y="294025"/>
            <a:ext cx="9725575" cy="98488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Распознавание побочных акустических сигналов от нажатия клавиш клавиатуры</a:t>
            </a:r>
            <a:endParaRPr sz="40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351623" y="4195011"/>
            <a:ext cx="3334551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Фамилия Брицин Алексей Александрович</a:t>
            </a:r>
            <a:endParaRPr sz="13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 D</a:t>
            </a:r>
            <a:r>
              <a:rPr lang="en-US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SU</a:t>
            </a:r>
            <a:r>
              <a:rPr lang="ru-RU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r>
              <a:rPr lang="en-US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53</a:t>
            </a:r>
            <a:endParaRPr sz="13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Ментор</a:t>
            </a:r>
            <a:r>
              <a:rPr lang="en-US" sz="13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3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Миронов Алексей</a:t>
            </a:r>
            <a:endParaRPr sz="13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6F697344-C282-42B2-A80D-6F9736043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442" y="-12761"/>
            <a:ext cx="9145818" cy="654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  <a:tab pos="10972800" algn="l"/>
                <a:tab pos="11430000" algn="l"/>
                <a:tab pos="118872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90000"/>
              </a:lnSpc>
              <a:buClrTx/>
              <a:buFontTx/>
              <a:buNone/>
            </a:pPr>
            <a:br>
              <a:rPr lang="ru-RU" altLang="ru-RU" sz="1050" dirty="0"/>
            </a:br>
            <a:r>
              <a:rPr lang="ru-RU" altLang="ru-RU" sz="2100" dirty="0">
                <a:latin typeface="Times New Roman" panose="02020603050405020304" pitchFamily="18" charset="0"/>
              </a:rPr>
              <a:t>Мел</a:t>
            </a:r>
            <a:r>
              <a:rPr lang="en-US" altLang="ru-RU" sz="2100" dirty="0">
                <a:latin typeface="Times New Roman" panose="02020603050405020304" pitchFamily="18" charset="0"/>
              </a:rPr>
              <a:t> </a:t>
            </a:r>
            <a:r>
              <a:rPr lang="ru-RU" altLang="ru-RU" sz="2100" dirty="0">
                <a:latin typeface="Times New Roman" panose="02020603050405020304" pitchFamily="18" charset="0"/>
              </a:rPr>
              <a:t>- частотные кепстральные коэффициенты</a:t>
            </a:r>
            <a:r>
              <a:rPr lang="en-US" altLang="ru-RU" sz="2100" dirty="0">
                <a:latin typeface="Times New Roman" panose="02020603050405020304" pitchFamily="18" charset="0"/>
              </a:rPr>
              <a:t> (MFCC)</a:t>
            </a:r>
            <a:br>
              <a:rPr lang="ru-RU" altLang="ru-RU" sz="2100" dirty="0">
                <a:latin typeface="Times New Roman" panose="02020603050405020304" pitchFamily="18" charset="0"/>
              </a:rPr>
            </a:br>
            <a:endParaRPr lang="ru-RU" altLang="ru-RU" sz="2100" dirty="0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9D59AC9B-B596-454A-8417-B2D7AD724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292" y="2704098"/>
            <a:ext cx="1096360" cy="503569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BE60747-5108-4B00-AE66-B233BC06B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613" y="3419570"/>
            <a:ext cx="1036900" cy="519045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125">
                <a:latin typeface="Times New Roman" panose="02020603050405020304" pitchFamily="18" charset="0"/>
              </a:rPr>
              <a:t>Банк фильтров + </a:t>
            </a:r>
            <a:r>
              <a:rPr lang="en-US" altLang="ru-RU" sz="1125">
                <a:latin typeface="Times New Roman" panose="02020603050405020304" pitchFamily="18" charset="0"/>
              </a:rPr>
              <a:t>log()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66608A80-984C-4953-B36B-980CF1D84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682" y="1935055"/>
            <a:ext cx="1036899" cy="502378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050" dirty="0">
                <a:latin typeface="Times New Roman" panose="02020603050405020304" pitchFamily="18" charset="0"/>
              </a:rPr>
              <a:t>ДПФ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0A6A25EB-F242-483D-9F4F-DE344D3E9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232" y="4180280"/>
            <a:ext cx="1036899" cy="503569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050">
                <a:latin typeface="Times New Roman" panose="02020603050405020304" pitchFamily="18" charset="0"/>
              </a:rPr>
              <a:t>ДКП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1318A39-5802-4A6E-AF64-18C84310C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232" y="1207677"/>
            <a:ext cx="1036899" cy="502378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050">
                <a:latin typeface="Times New Roman" panose="02020603050405020304" pitchFamily="18" charset="0"/>
              </a:rPr>
              <a:t>Окно Хемминга</a:t>
            </a:r>
          </a:p>
        </p:txBody>
      </p:sp>
      <p:sp>
        <p:nvSpPr>
          <p:cNvPr id="10247" name="AutoShape 7">
            <a:extLst>
              <a:ext uri="{FF2B5EF4-FFF2-40B4-BE49-F238E27FC236}">
                <a16:creationId xmlns:a16="http://schemas.microsoft.com/office/drawing/2014/main" id="{4B10B7F8-0155-453B-9B36-C32DED47721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56349" y="1680888"/>
            <a:ext cx="22023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48" name="AutoShape 8">
            <a:extLst>
              <a:ext uri="{FF2B5EF4-FFF2-40B4-BE49-F238E27FC236}">
                <a16:creationId xmlns:a16="http://schemas.microsoft.com/office/drawing/2014/main" id="{453F2E80-A0A8-4807-9E19-B46EDD46CA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55754" y="2420766"/>
            <a:ext cx="22142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49" name="AutoShape 9">
            <a:extLst>
              <a:ext uri="{FF2B5EF4-FFF2-40B4-BE49-F238E27FC236}">
                <a16:creationId xmlns:a16="http://schemas.microsoft.com/office/drawing/2014/main" id="{FF2AFAF3-6B29-4C43-981B-90F811E4535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58135" y="3173143"/>
            <a:ext cx="22142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0" name="AutoShape 10">
            <a:extLst>
              <a:ext uri="{FF2B5EF4-FFF2-40B4-BE49-F238E27FC236}">
                <a16:creationId xmlns:a16="http://schemas.microsoft.com/office/drawing/2014/main" id="{9CEF05D4-927B-4F30-A52F-DD6F3E8E088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69445" y="3909448"/>
            <a:ext cx="221427" cy="29642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1" name="AutoShape 11">
            <a:extLst>
              <a:ext uri="{FF2B5EF4-FFF2-40B4-BE49-F238E27FC236}">
                <a16:creationId xmlns:a16="http://schemas.microsoft.com/office/drawing/2014/main" id="{19142784-5C31-4ABF-8AC6-78D07795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805" y="557680"/>
            <a:ext cx="220237" cy="29642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2" name="AutoShape 12">
            <a:extLst>
              <a:ext uri="{FF2B5EF4-FFF2-40B4-BE49-F238E27FC236}">
                <a16:creationId xmlns:a16="http://schemas.microsoft.com/office/drawing/2014/main" id="{3DAF07F0-8C7F-4EBD-8C41-D9066565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8695" y="4286232"/>
            <a:ext cx="22023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C76E9F87-6268-4C17-AF1C-5F1194C8A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104" y="572220"/>
            <a:ext cx="360721" cy="22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050" dirty="0">
                <a:latin typeface="Times New Roman" panose="02020603050405020304" pitchFamily="18" charset="0"/>
              </a:rPr>
              <a:t>x</a:t>
            </a:r>
            <a:r>
              <a:rPr lang="ru-RU" altLang="ru-RU" sz="1050" dirty="0">
                <a:latin typeface="Times New Roman" panose="02020603050405020304" pitchFamily="18" charset="0"/>
              </a:rPr>
              <a:t>(</a:t>
            </a:r>
            <a:r>
              <a:rPr lang="en-US" altLang="ru-RU" sz="1050" dirty="0">
                <a:latin typeface="Times New Roman" panose="02020603050405020304" pitchFamily="18" charset="0"/>
              </a:rPr>
              <a:t>n</a:t>
            </a:r>
            <a:r>
              <a:rPr lang="ru-RU" altLang="ru-RU" sz="105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CDE3C450-5DE3-4AD0-AAF0-56263B062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03" y="4286232"/>
            <a:ext cx="511403" cy="229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1050" dirty="0">
                <a:latin typeface="Times New Roman" panose="02020603050405020304" pitchFamily="18" charset="0"/>
              </a:rPr>
              <a:t>MFCC</a:t>
            </a:r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957701B6-C890-4039-9577-23325C89C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518" y="468395"/>
            <a:ext cx="1036899" cy="503569"/>
          </a:xfrm>
          <a:prstGeom prst="rect">
            <a:avLst/>
          </a:prstGeom>
          <a:noFill/>
          <a:ln w="19080" cap="flat">
            <a:solidFill>
              <a:srgbClr val="ED7D3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050" dirty="0">
                <a:latin typeface="Times New Roman" panose="02020603050405020304" pitchFamily="18" charset="0"/>
              </a:rPr>
              <a:t>Создание фрейма</a:t>
            </a:r>
          </a:p>
        </p:txBody>
      </p:sp>
      <p:sp>
        <p:nvSpPr>
          <p:cNvPr id="10256" name="AutoShape 16">
            <a:extLst>
              <a:ext uri="{FF2B5EF4-FFF2-40B4-BE49-F238E27FC236}">
                <a16:creationId xmlns:a16="http://schemas.microsoft.com/office/drawing/2014/main" id="{28BCB20C-521C-4D93-9D18-7B63C9BBD5B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839087" y="941011"/>
            <a:ext cx="221427" cy="2952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 w="25560" cap="flat">
            <a:solidFill>
              <a:srgbClr val="AE5A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sz="1050"/>
          </a:p>
        </p:txBody>
      </p: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B974896B-84EC-4173-B4C6-C0433572F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23" y="854107"/>
            <a:ext cx="4239370" cy="380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sz="900" dirty="0">
                <a:latin typeface="Times New Roman" panose="02020603050405020304" pitchFamily="18" charset="0"/>
              </a:rPr>
              <a:t>[</a:t>
            </a:r>
            <a:r>
              <a:rPr lang="ru-RU" altLang="ru-RU" sz="900" b="1" dirty="0">
                <a:latin typeface="Times New Roman" panose="02020603050405020304" pitchFamily="18" charset="0"/>
              </a:rPr>
              <a:t>Центр речевых технологий</a:t>
            </a:r>
            <a:r>
              <a:rPr lang="ru-RU" altLang="ru-RU" sz="900" dirty="0">
                <a:latin typeface="Times New Roman" panose="02020603050405020304" pitchFamily="18" charset="0"/>
              </a:rPr>
              <a:t>: </a:t>
            </a:r>
            <a:r>
              <a:rPr lang="ru-RU" altLang="ru-RU" sz="900" u="sng" dirty="0">
                <a:solidFill>
                  <a:srgbClr val="0563C1"/>
                </a:solidFill>
                <a:latin typeface="Times New Roman" panose="02020603050405020304" pitchFamily="18" charset="0"/>
                <a:hlinkClick r:id="rId3"/>
              </a:rPr>
              <a:t>https://alphacephei.com/ru/lecture1.pdf</a:t>
            </a:r>
            <a:r>
              <a:rPr lang="en-US" altLang="ru-RU" sz="900" dirty="0">
                <a:latin typeface="Times New Roman" panose="02020603050405020304" pitchFamily="18" charset="0"/>
              </a:rPr>
              <a:t>]</a:t>
            </a:r>
          </a:p>
          <a:p>
            <a:pPr>
              <a:buClrTx/>
              <a:buFontTx/>
              <a:buNone/>
            </a:pPr>
            <a:r>
              <a:rPr lang="ru-RU" altLang="ru-RU" sz="900" dirty="0">
                <a:latin typeface="Times New Roman" panose="02020603050405020304" pitchFamily="18" charset="0"/>
              </a:rPr>
              <a:t> (Подробное описание </a:t>
            </a:r>
            <a:r>
              <a:rPr lang="en-US" altLang="ru-RU" sz="900" dirty="0">
                <a:latin typeface="Times New Roman" panose="02020603050405020304" pitchFamily="18" charset="0"/>
              </a:rPr>
              <a:t>MFCC</a:t>
            </a:r>
            <a:r>
              <a:rPr lang="ru-RU" altLang="ru-RU" sz="900" dirty="0">
                <a:latin typeface="Times New Roman" panose="02020603050405020304" pitchFamily="18" charset="0"/>
              </a:rPr>
              <a:t>)</a:t>
            </a:r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r>
              <a:rPr lang="en-US" altLang="ru-RU" sz="900" dirty="0">
                <a:latin typeface="Times New Roman" panose="02020603050405020304" pitchFamily="18" charset="0"/>
              </a:rPr>
              <a:t>[</a:t>
            </a:r>
            <a:r>
              <a:rPr lang="en-US" altLang="ru-RU" sz="900" b="1" dirty="0">
                <a:latin typeface="Times New Roman" panose="02020603050405020304" pitchFamily="18" charset="0"/>
              </a:rPr>
              <a:t>Keyboard acoustic Emanations, Dmitri </a:t>
            </a:r>
            <a:r>
              <a:rPr lang="en-US" altLang="ru-RU" sz="900" b="1" dirty="0" err="1">
                <a:latin typeface="Times New Roman" panose="02020603050405020304" pitchFamily="18" charset="0"/>
              </a:rPr>
              <a:t>Asonov</a:t>
            </a:r>
            <a:r>
              <a:rPr lang="en-US" altLang="ru-RU" sz="900" b="1" dirty="0">
                <a:latin typeface="Times New Roman" panose="02020603050405020304" pitchFamily="18" charset="0"/>
              </a:rPr>
              <a:t>, Rakesh Agrawa</a:t>
            </a:r>
            <a:r>
              <a:rPr lang="en-US" altLang="ru-RU" sz="900" dirty="0">
                <a:latin typeface="Times New Roman" panose="02020603050405020304" pitchFamily="18" charset="0"/>
              </a:rPr>
              <a:t>l </a:t>
            </a:r>
            <a:r>
              <a:rPr lang="en-US" altLang="ru-RU" sz="900" u="sng" dirty="0">
                <a:solidFill>
                  <a:srgbClr val="0563C1"/>
                </a:solidFill>
                <a:latin typeface="Times New Roman" panose="02020603050405020304" pitchFamily="18" charset="0"/>
              </a:rPr>
              <a:t>https://ieeexplore.ieee.org/document/1301311</a:t>
            </a:r>
            <a:r>
              <a:rPr lang="en-US" altLang="ru-RU" sz="900" dirty="0">
                <a:latin typeface="Times New Roman" panose="02020603050405020304" pitchFamily="18" charset="0"/>
              </a:rPr>
              <a:t>, </a:t>
            </a:r>
            <a:r>
              <a:rPr lang="en-US" altLang="ru-RU" sz="900" b="1" dirty="0">
                <a:latin typeface="Times New Roman" panose="02020603050405020304" pitchFamily="18" charset="0"/>
              </a:rPr>
              <a:t>2004</a:t>
            </a:r>
            <a:r>
              <a:rPr lang="ru-RU" altLang="ru-RU" sz="900" dirty="0">
                <a:latin typeface="Times New Roman" panose="02020603050405020304" pitchFamily="18" charset="0"/>
              </a:rPr>
              <a:t> </a:t>
            </a:r>
            <a:r>
              <a:rPr lang="en-US" altLang="ru-RU" sz="900" dirty="0">
                <a:latin typeface="Times New Roman" panose="02020603050405020304" pitchFamily="18" charset="0"/>
              </a:rPr>
              <a:t>]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Анализируется только  часть сигнала  отвечающая за касание клавиши .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Временной интервал 10 </a:t>
            </a:r>
            <a:r>
              <a:rPr lang="ru-RU" altLang="ru-RU" sz="900" i="1" dirty="0" err="1">
                <a:latin typeface="Times New Roman" panose="02020603050405020304" pitchFamily="18" charset="0"/>
              </a:rPr>
              <a:t>мс</a:t>
            </a:r>
            <a:r>
              <a:rPr lang="ru-RU" altLang="ru-RU" sz="900" i="1" dirty="0">
                <a:latin typeface="Times New Roman" panose="02020603050405020304" pitchFamily="18" charset="0"/>
              </a:rPr>
              <a:t>.  Анализируемый частотный диапазон  0 - 9 кГц</a:t>
            </a:r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r>
              <a:rPr lang="en-US" altLang="ru-RU" sz="900" dirty="0">
                <a:latin typeface="Times New Roman" panose="02020603050405020304" pitchFamily="18" charset="0"/>
              </a:rPr>
              <a:t>[</a:t>
            </a:r>
            <a:r>
              <a:rPr lang="en-US" altLang="ru-RU" sz="900" b="1" dirty="0">
                <a:latin typeface="Times New Roman" panose="02020603050405020304" pitchFamily="18" charset="0"/>
              </a:rPr>
              <a:t>Keyboard acoustic Emanations</a:t>
            </a:r>
            <a:r>
              <a:rPr lang="ru-RU" altLang="ru-RU" sz="900" b="1" dirty="0">
                <a:latin typeface="Times New Roman" panose="02020603050405020304" pitchFamily="18" charset="0"/>
              </a:rPr>
              <a:t> </a:t>
            </a:r>
            <a:r>
              <a:rPr lang="en-US" altLang="ru-RU" sz="900" b="1" dirty="0">
                <a:latin typeface="Times New Roman" panose="02020603050405020304" pitchFamily="18" charset="0"/>
              </a:rPr>
              <a:t>Revisited</a:t>
            </a:r>
            <a:r>
              <a:rPr lang="en-US" altLang="ru-RU" sz="900" dirty="0">
                <a:latin typeface="Times New Roman" panose="02020603050405020304" pitchFamily="18" charset="0"/>
              </a:rPr>
              <a:t>, </a:t>
            </a:r>
            <a:r>
              <a:rPr lang="en-US" altLang="ru-RU" sz="900" b="1" dirty="0">
                <a:latin typeface="Times New Roman" panose="02020603050405020304" pitchFamily="18" charset="0"/>
              </a:rPr>
              <a:t>2014</a:t>
            </a:r>
            <a:r>
              <a:rPr lang="ru-RU" altLang="ru-RU" sz="900" dirty="0">
                <a:latin typeface="Times New Roman" panose="02020603050405020304" pitchFamily="18" charset="0"/>
              </a:rPr>
              <a:t> </a:t>
            </a:r>
            <a:r>
              <a:rPr lang="en-US" altLang="ru-RU" sz="900" dirty="0">
                <a:latin typeface="Times New Roman" panose="02020603050405020304" pitchFamily="18" charset="0"/>
              </a:rPr>
              <a:t>]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 </a:t>
            </a:r>
            <a:endParaRPr lang="en-US" altLang="ru-RU" sz="900" i="1" dirty="0">
              <a:latin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Анализируемый частотный диапазон  0 - 12 кГц, количество фильтров </a:t>
            </a:r>
            <a:r>
              <a:rPr lang="en-US" altLang="ru-RU" sz="900" i="1" dirty="0">
                <a:latin typeface="Times New Roman" panose="02020603050405020304" pitchFamily="18" charset="0"/>
              </a:rPr>
              <a:t>k=</a:t>
            </a:r>
            <a:r>
              <a:rPr lang="ru-RU" altLang="ru-RU" sz="900" i="1" dirty="0">
                <a:latin typeface="Times New Roman" panose="02020603050405020304" pitchFamily="18" charset="0"/>
              </a:rPr>
              <a:t>32, 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количество </a:t>
            </a:r>
            <a:r>
              <a:rPr lang="en-US" altLang="ru-RU" sz="900" i="1" dirty="0">
                <a:latin typeface="Times New Roman" panose="02020603050405020304" pitchFamily="18" charset="0"/>
              </a:rPr>
              <a:t>MFCC=</a:t>
            </a:r>
            <a:r>
              <a:rPr lang="ru-RU" altLang="ru-RU" sz="900" i="1" dirty="0">
                <a:latin typeface="Times New Roman" panose="02020603050405020304" pitchFamily="18" charset="0"/>
              </a:rPr>
              <a:t>1</a:t>
            </a:r>
            <a:r>
              <a:rPr lang="en-US" altLang="ru-RU" sz="900" i="1" dirty="0">
                <a:latin typeface="Times New Roman" panose="02020603050405020304" pitchFamily="18" charset="0"/>
              </a:rPr>
              <a:t>2</a:t>
            </a:r>
          </a:p>
          <a:p>
            <a:pPr>
              <a:buClrTx/>
              <a:buFontTx/>
              <a:buNone/>
            </a:pPr>
            <a:endParaRPr lang="en-US" altLang="ru-RU" sz="900" i="1" dirty="0">
              <a:latin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endParaRPr lang="en-US" altLang="ru-RU" sz="900" i="1" dirty="0">
              <a:latin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endParaRPr lang="en-US" altLang="ru-RU" sz="900" i="1" dirty="0">
              <a:latin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r>
              <a:rPr lang="en-US" altLang="ru-RU" sz="900" dirty="0">
                <a:latin typeface="Times New Roman" panose="02020603050405020304" pitchFamily="18" charset="0"/>
              </a:rPr>
              <a:t>[</a:t>
            </a:r>
            <a:r>
              <a:rPr lang="en-US" altLang="ru-RU" sz="900" b="1" dirty="0">
                <a:latin typeface="Times New Roman" panose="02020603050405020304" pitchFamily="18" charset="0"/>
              </a:rPr>
              <a:t>Keyboard snooping from mobile phone arrays with CNN and RNN</a:t>
            </a:r>
            <a:r>
              <a:rPr lang="en-US" altLang="ru-RU" sz="900" dirty="0">
                <a:latin typeface="Times New Roman" panose="02020603050405020304" pitchFamily="18" charset="0"/>
              </a:rPr>
              <a:t>, </a:t>
            </a:r>
            <a:r>
              <a:rPr lang="en-US" altLang="ru-RU" sz="900" b="1" dirty="0">
                <a:latin typeface="Times New Roman" panose="02020603050405020304" pitchFamily="18" charset="0"/>
              </a:rPr>
              <a:t>2019</a:t>
            </a:r>
            <a:r>
              <a:rPr lang="ru-RU" altLang="ru-RU" sz="900" dirty="0">
                <a:latin typeface="Times New Roman" panose="02020603050405020304" pitchFamily="18" charset="0"/>
              </a:rPr>
              <a:t> </a:t>
            </a:r>
            <a:r>
              <a:rPr lang="en-US" altLang="ru-RU" sz="900" dirty="0">
                <a:latin typeface="Times New Roman" panose="02020603050405020304" pitchFamily="18" charset="0"/>
              </a:rPr>
              <a:t>]</a:t>
            </a:r>
          </a:p>
          <a:p>
            <a:pPr>
              <a:buClrTx/>
              <a:buFontTx/>
              <a:buNone/>
            </a:pPr>
            <a:r>
              <a:rPr lang="ru-RU" altLang="ru-RU" sz="900" i="1" dirty="0">
                <a:latin typeface="Times New Roman" panose="02020603050405020304" pitchFamily="18" charset="0"/>
              </a:rPr>
              <a:t> количество фильтров </a:t>
            </a:r>
            <a:r>
              <a:rPr lang="en-US" altLang="ru-RU" sz="900" i="1" dirty="0">
                <a:latin typeface="Times New Roman" panose="02020603050405020304" pitchFamily="18" charset="0"/>
              </a:rPr>
              <a:t>k=40,</a:t>
            </a:r>
            <a:r>
              <a:rPr lang="ru-RU" altLang="ru-RU" sz="900" i="1" dirty="0">
                <a:latin typeface="Times New Roman" panose="02020603050405020304" pitchFamily="18" charset="0"/>
              </a:rPr>
              <a:t> количество </a:t>
            </a:r>
            <a:r>
              <a:rPr lang="en-US" altLang="ru-RU" sz="900" i="1" dirty="0">
                <a:latin typeface="Times New Roman" panose="02020603050405020304" pitchFamily="18" charset="0"/>
              </a:rPr>
              <a:t>MFCC=40</a:t>
            </a:r>
          </a:p>
          <a:p>
            <a:pPr>
              <a:buClrTx/>
              <a:buFontTx/>
              <a:buNone/>
            </a:pPr>
            <a:endParaRPr lang="en-US" altLang="ru-RU" sz="900" dirty="0"/>
          </a:p>
          <a:p>
            <a:pPr>
              <a:buClrTx/>
              <a:buFontTx/>
              <a:buNone/>
            </a:pPr>
            <a:endParaRPr lang="en-US" altLang="ru-RU" sz="900" dirty="0"/>
          </a:p>
        </p:txBody>
      </p:sp>
      <p:sp>
        <p:nvSpPr>
          <p:cNvPr id="10258" name="Rectangle 18">
            <a:extLst>
              <a:ext uri="{FF2B5EF4-FFF2-40B4-BE49-F238E27FC236}">
                <a16:creationId xmlns:a16="http://schemas.microsoft.com/office/drawing/2014/main" id="{BD6FD6E8-4265-48B1-AC3B-36CBF65EB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9" y="1622946"/>
            <a:ext cx="4569024" cy="73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endParaRPr lang="en-US" altLang="ru-RU" sz="1050"/>
          </a:p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endParaRPr lang="en-US" altLang="ru-RU" sz="1050"/>
          </a:p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r>
              <a:rPr lang="en-US" altLang="ru-RU" sz="1050">
                <a:latin typeface="Times New Roman" panose="02020603050405020304" pitchFamily="18" charset="0"/>
                <a:cs typeface="Noto Sans CJK SC" charset="0"/>
              </a:rPr>
              <a:t>          </a:t>
            </a:r>
          </a:p>
        </p:txBody>
      </p:sp>
      <p:sp>
        <p:nvSpPr>
          <p:cNvPr id="10259" name="Rectangle 19">
            <a:extLst>
              <a:ext uri="{FF2B5EF4-FFF2-40B4-BE49-F238E27FC236}">
                <a16:creationId xmlns:a16="http://schemas.microsoft.com/office/drawing/2014/main" id="{BD7E0D9F-6526-4A7D-9B12-CA0E4683A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693" y="4558139"/>
            <a:ext cx="3268450" cy="72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050" i="1" dirty="0">
                <a:latin typeface="Times New Roman" panose="02020603050405020304" pitchFamily="18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ru-RU" altLang="ru-RU" sz="1050" i="1" dirty="0">
                <a:latin typeface="Times New Roman" panose="02020603050405020304" pitchFamily="18" charset="0"/>
              </a:rPr>
              <a:t>Анализируемый частотный диапазон  0 -</a:t>
            </a:r>
            <a:r>
              <a:rPr lang="en-US" altLang="ru-RU" sz="1050" i="1" dirty="0">
                <a:latin typeface="Times New Roman" panose="02020603050405020304" pitchFamily="18" charset="0"/>
              </a:rPr>
              <a:t> 48</a:t>
            </a:r>
            <a:r>
              <a:rPr lang="ru-RU" altLang="ru-RU" sz="1050" i="1" dirty="0">
                <a:latin typeface="Times New Roman" panose="02020603050405020304" pitchFamily="18" charset="0"/>
              </a:rPr>
              <a:t> кГц, количество фильтров </a:t>
            </a:r>
            <a:r>
              <a:rPr lang="en-US" altLang="ru-RU" sz="1050" i="1" dirty="0">
                <a:latin typeface="Times New Roman" panose="02020603050405020304" pitchFamily="18" charset="0"/>
              </a:rPr>
              <a:t>k=128,</a:t>
            </a:r>
            <a:r>
              <a:rPr lang="ru-RU" altLang="ru-RU" sz="1050" i="1" dirty="0">
                <a:latin typeface="Times New Roman" panose="02020603050405020304" pitchFamily="18" charset="0"/>
              </a:rPr>
              <a:t>  количество </a:t>
            </a:r>
            <a:r>
              <a:rPr lang="en-US" altLang="ru-RU" sz="1050" i="1" dirty="0">
                <a:latin typeface="Times New Roman" panose="02020603050405020304" pitchFamily="18" charset="0"/>
              </a:rPr>
              <a:t>MFCC=128</a:t>
            </a:r>
            <a:endParaRPr lang="en-US" altLang="ru-RU" sz="1050" dirty="0"/>
          </a:p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endParaRPr lang="en-US" altLang="ru-RU" sz="1050" dirty="0"/>
          </a:p>
        </p:txBody>
      </p:sp>
      <p:sp>
        <p:nvSpPr>
          <p:cNvPr id="10260" name="Rectangle 20">
            <a:extLst>
              <a:ext uri="{FF2B5EF4-FFF2-40B4-BE49-F238E27FC236}">
                <a16:creationId xmlns:a16="http://schemas.microsoft.com/office/drawing/2014/main" id="{C3B0842B-B50D-4408-BFF4-8F4A3A4C3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227" y="2735574"/>
            <a:ext cx="1184549" cy="399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buClrTx/>
              <a:buFontTx/>
              <a:buNone/>
            </a:pPr>
            <a:r>
              <a:rPr lang="ru-RU" altLang="ru-RU" sz="1050" dirty="0">
                <a:latin typeface="Times New Roman" panose="02020603050405020304" pitchFamily="18" charset="0"/>
              </a:rPr>
              <a:t>Спектр мощности </a:t>
            </a:r>
            <a:r>
              <a:rPr lang="ru-RU" altLang="ru-RU" sz="1100" dirty="0">
                <a:latin typeface="Times New Roman" panose="02020603050405020304" pitchFamily="18" charset="0"/>
              </a:rPr>
              <a:t>(периодограмма)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88C5A73F-5A1E-4E22-A84C-EBFD531DB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292" y="297950"/>
            <a:ext cx="3091901" cy="56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491" tIns="33746" rIns="67491" bIns="33746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050" i="1" dirty="0">
                <a:latin typeface="Times New Roman" panose="02020603050405020304" pitchFamily="18" charset="0"/>
              </a:rPr>
              <a:t> </a:t>
            </a:r>
          </a:p>
          <a:p>
            <a:pPr>
              <a:buClrTx/>
              <a:buFontTx/>
              <a:buNone/>
            </a:pPr>
            <a:r>
              <a:rPr lang="ru-RU" alt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Длительность кадра 25 </a:t>
            </a:r>
            <a:r>
              <a:rPr lang="ru-RU" alt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мс</a:t>
            </a:r>
            <a:r>
              <a:rPr lang="ru-RU" alt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 перекрытием в 10мс</a:t>
            </a:r>
            <a:endParaRPr lang="en-US" alt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535"/>
              </a:spcAft>
              <a:buClrTx/>
            </a:pPr>
            <a:endParaRPr lang="en-US" altLang="ru-RU" sz="10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9E513F-BE30-4E02-AC3B-DDBD0C921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" t="-233" r="-49" b="-233"/>
          <a:stretch>
            <a:fillRect/>
          </a:stretch>
        </p:blipFill>
        <p:spPr bwMode="auto">
          <a:xfrm>
            <a:off x="5788911" y="1284459"/>
            <a:ext cx="2066925" cy="428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0C4FDC67-436E-4BA6-A7F8-C291922E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" t="-261" r="-49" b="-261"/>
          <a:stretch>
            <a:fillRect/>
          </a:stretch>
        </p:blipFill>
        <p:spPr bwMode="auto">
          <a:xfrm>
            <a:off x="5933698" y="1925288"/>
            <a:ext cx="2562225" cy="4857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2DAF9A-C1C7-4533-866D-CF70BD81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" t="-278" r="-98" b="-278"/>
          <a:stretch>
            <a:fillRect/>
          </a:stretch>
        </p:blipFill>
        <p:spPr bwMode="auto">
          <a:xfrm>
            <a:off x="5866470" y="2520487"/>
            <a:ext cx="1304925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4C18B12C-4160-4913-98C5-56B148B6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" t="-267" r="-40" b="-267"/>
          <a:stretch>
            <a:fillRect/>
          </a:stretch>
        </p:blipFill>
        <p:spPr bwMode="auto">
          <a:xfrm>
            <a:off x="6243857" y="4156099"/>
            <a:ext cx="2666388" cy="476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2632C8F-FAF2-440D-8C3A-43E3256C5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" t="-171" r="-41" b="-171"/>
          <a:stretch>
            <a:fillRect/>
          </a:stretch>
        </p:blipFill>
        <p:spPr bwMode="auto">
          <a:xfrm>
            <a:off x="5880220" y="3320761"/>
            <a:ext cx="3086639" cy="742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8611D9B5-0F46-40FE-9F8F-F21940A80E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" t="-392" r="-61" b="-392"/>
          <a:stretch>
            <a:fillRect/>
          </a:stretch>
        </p:blipFill>
        <p:spPr bwMode="auto">
          <a:xfrm>
            <a:off x="5868315" y="2990131"/>
            <a:ext cx="2105025" cy="3905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96A8192-2525-4B79-B142-D3498E73E5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" t="-179" r="-37" b="-179"/>
          <a:stretch>
            <a:fillRect/>
          </a:stretch>
        </p:blipFill>
        <p:spPr bwMode="auto">
          <a:xfrm>
            <a:off x="5845420" y="761797"/>
            <a:ext cx="3085993" cy="569057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35DEBFA-01F9-4095-AB15-17F499B3C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0"/>
            <a:ext cx="6314216" cy="4919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D3E0AE-D549-494F-A6C4-B40BA276297B}"/>
              </a:ext>
            </a:extLst>
          </p:cNvPr>
          <p:cNvSpPr txBox="1"/>
          <p:nvPr/>
        </p:nvSpPr>
        <p:spPr>
          <a:xfrm>
            <a:off x="1446582" y="4512726"/>
            <a:ext cx="66798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Кластеры аудио сигналов, полученные с помощью алгоритма t- SNE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(ch0)</a:t>
            </a:r>
            <a:endParaRPr lang="ru-R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BCF12-101E-4A8B-8B3B-D31EC0305721}"/>
              </a:ext>
            </a:extLst>
          </p:cNvPr>
          <p:cNvSpPr txBox="1"/>
          <p:nvPr/>
        </p:nvSpPr>
        <p:spPr>
          <a:xfrm>
            <a:off x="1696668" y="153720"/>
            <a:ext cx="631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П</a:t>
            </a:r>
            <a:r>
              <a:rPr lang="ru-RU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рименение алгоритма t-SNE к мел–частотным кепстральным признакам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62867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Методика реализации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4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38025-89A8-4A33-AEEB-6C1CBD54B3EE}"/>
              </a:ext>
            </a:extLst>
          </p:cNvPr>
          <p:cNvSpPr txBox="1"/>
          <p:nvPr/>
        </p:nvSpPr>
        <p:spPr>
          <a:xfrm>
            <a:off x="1086280" y="226880"/>
            <a:ext cx="7542081" cy="4243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oto Sans CJK SC"/>
                <a:cs typeface="Lohit Devanagari"/>
              </a:rPr>
              <a:t>Для </a:t>
            </a:r>
            <a:r>
              <a:rPr lang="ru-RU" sz="2000" kern="100" dirty="0">
                <a:latin typeface="Times New Roman" panose="02020603050405020304" pitchFamily="18" charset="0"/>
                <a:ea typeface="Noto Sans CJK SC"/>
                <a:cs typeface="Lohit Devanagari"/>
              </a:rPr>
              <a:t>решения </a:t>
            </a:r>
            <a:r>
              <a:rPr lang="ru-RU" sz="2000" kern="100" dirty="0">
                <a:effectLst/>
                <a:latin typeface="Times New Roman" panose="02020603050405020304" pitchFamily="18" charset="0"/>
                <a:ea typeface="Noto Sans CJK SC"/>
                <a:cs typeface="Lohit Devanagari"/>
              </a:rPr>
              <a:t>задачи классификации применялись:</a:t>
            </a:r>
            <a:endParaRPr lang="ru-RU" sz="2000" kern="100" dirty="0">
              <a:effectLst/>
              <a:latin typeface="Liberation Serif"/>
              <a:ea typeface="Noto Sans CJK SC"/>
              <a:cs typeface="Lohit Devanagari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алгоритм ближайших соседей (базовый алгоритм)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KNN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,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              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метод опорных векторов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SVM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;</a:t>
            </a:r>
            <a:endParaRPr lang="ru-RU" sz="1800" kern="100" dirty="0">
              <a:effectLst/>
              <a:latin typeface="Liberation Serif"/>
              <a:ea typeface="Noto Sans CJK SC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кусочно-линейны</a:t>
            </a:r>
            <a:r>
              <a:rPr lang="ru-RU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е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классификаторы: </a:t>
            </a:r>
          </a:p>
          <a:p>
            <a:pPr lvl="0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    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случайный лес 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Random Forest,</a:t>
            </a:r>
          </a:p>
          <a:p>
            <a:pPr lvl="0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    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градиентны</a:t>
            </a:r>
            <a:r>
              <a:rPr lang="ru-RU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й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бустинг на основе деревьев решений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XGBoost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;</a:t>
            </a:r>
            <a:endParaRPr lang="ru-RU" sz="1800" kern="100" dirty="0">
              <a:effectLst/>
              <a:latin typeface="Liberation Serif"/>
              <a:ea typeface="Noto Sans CJK SC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3)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нейронны</a:t>
            </a:r>
            <a:r>
              <a:rPr lang="ru-RU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е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сети - полносвязные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FCNN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),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свёрточные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1-</a:t>
            </a:r>
            <a:r>
              <a:rPr lang="en-US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D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CNN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), рекуррентные 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RNN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) на основе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GRU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;</a:t>
            </a:r>
            <a:endParaRPr lang="ru-RU" sz="1800" kern="100" dirty="0">
              <a:effectLst/>
              <a:latin typeface="Liberation Serif"/>
              <a:ea typeface="Noto Sans CJK SC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4)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композици</a:t>
            </a:r>
            <a:r>
              <a:rPr lang="ru-RU" sz="1800" kern="100" dirty="0"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ей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 нейронных сетей на основе полносвязных сетей (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Ensamble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_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FCNN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Noto Sans CJK SC"/>
                <a:cs typeface="Times New Roman" panose="02020603050405020304" pitchFamily="18" charset="0"/>
              </a:rPr>
              <a:t>).</a:t>
            </a:r>
            <a:endParaRPr lang="ru-RU" sz="1800" kern="100" dirty="0">
              <a:effectLst/>
              <a:latin typeface="Liberation Serif"/>
              <a:ea typeface="Noto Sans CJK SC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A36298-7090-4926-BC09-5FCE5521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35" y="673768"/>
            <a:ext cx="2472988" cy="42927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BD7CE3-CF48-4423-AF0F-A921277D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540" y="281883"/>
            <a:ext cx="4772025" cy="48616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12FDDA-46FE-43E7-A61A-B06EEE5DF2AA}"/>
              </a:ext>
            </a:extLst>
          </p:cNvPr>
          <p:cNvSpPr txBox="1"/>
          <p:nvPr/>
        </p:nvSpPr>
        <p:spPr>
          <a:xfrm>
            <a:off x="467514" y="176979"/>
            <a:ext cx="361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Архитектура </a:t>
            </a:r>
            <a:r>
              <a:rPr lang="en-US" b="1" dirty="0"/>
              <a:t>FCNN </a:t>
            </a:r>
            <a:r>
              <a:rPr lang="ru-RU" b="1" dirty="0"/>
              <a:t>классификатора</a:t>
            </a:r>
          </a:p>
        </p:txBody>
      </p:sp>
    </p:spTree>
    <p:extLst>
      <p:ext uri="{BB962C8B-B14F-4D97-AF65-F5344CB8AC3E}">
        <p14:creationId xmlns:p14="http://schemas.microsoft.com/office/powerpoint/2010/main" val="81476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7D4E1E-0831-42D3-AEA5-4194AD671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58" y="598141"/>
            <a:ext cx="1734598" cy="442762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BE25F9-F926-4739-9131-922D91E82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213" y="103127"/>
            <a:ext cx="5143285" cy="4709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FE70C-929C-463D-B832-DB91410F34E0}"/>
              </a:ext>
            </a:extLst>
          </p:cNvPr>
          <p:cNvSpPr txBox="1"/>
          <p:nvPr/>
        </p:nvSpPr>
        <p:spPr>
          <a:xfrm>
            <a:off x="178755" y="176979"/>
            <a:ext cx="4915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Архитектура </a:t>
            </a:r>
            <a:r>
              <a:rPr lang="en-US" b="1" dirty="0"/>
              <a:t>CNN </a:t>
            </a:r>
            <a:r>
              <a:rPr lang="ru-RU" b="1" dirty="0"/>
              <a:t>классификатора</a:t>
            </a:r>
            <a:r>
              <a:rPr lang="en-US" b="1" dirty="0"/>
              <a:t> (</a:t>
            </a:r>
            <a:r>
              <a:rPr lang="ru-RU" b="1" dirty="0"/>
              <a:t>на основе </a:t>
            </a:r>
            <a:r>
              <a:rPr lang="en-US" b="1" dirty="0" err="1"/>
              <a:t>LeNet</a:t>
            </a:r>
            <a:r>
              <a:rPr lang="en-US" b="1" dirty="0"/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167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665254-2875-47AC-B10F-959A3D624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57994"/>
            <a:ext cx="5603279" cy="37796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68F419-0CDE-4D1B-89C4-7C88E7FC7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279" y="0"/>
            <a:ext cx="3540722" cy="44482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F563B5-A23A-467B-8B60-C23CE57CBD5E}"/>
              </a:ext>
            </a:extLst>
          </p:cNvPr>
          <p:cNvSpPr txBox="1"/>
          <p:nvPr/>
        </p:nvSpPr>
        <p:spPr>
          <a:xfrm>
            <a:off x="845648" y="343760"/>
            <a:ext cx="4166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Архитектура </a:t>
            </a:r>
            <a:r>
              <a:rPr lang="en-US" b="1" dirty="0"/>
              <a:t>RNN </a:t>
            </a:r>
            <a:r>
              <a:rPr lang="ru-RU" b="1" dirty="0"/>
              <a:t>(</a:t>
            </a:r>
            <a:r>
              <a:rPr lang="en-US" b="1" dirty="0"/>
              <a:t>GRU) </a:t>
            </a:r>
            <a:r>
              <a:rPr lang="ru-RU" b="1" dirty="0"/>
              <a:t>классификатора</a:t>
            </a:r>
          </a:p>
        </p:txBody>
      </p:sp>
    </p:spTree>
    <p:extLst>
      <p:ext uri="{BB962C8B-B14F-4D97-AF65-F5344CB8AC3E}">
        <p14:creationId xmlns:p14="http://schemas.microsoft.com/office/powerpoint/2010/main" val="4125324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3B128C-F9A0-4593-86B8-242E5DBFD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2" y="681503"/>
            <a:ext cx="3620392" cy="427513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65DF3D-5161-4EEB-8F10-23E0EC614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484" y="0"/>
            <a:ext cx="4593268" cy="4461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F45F83-575F-4102-B9C5-A08F25A97304}"/>
              </a:ext>
            </a:extLst>
          </p:cNvPr>
          <p:cNvSpPr txBox="1"/>
          <p:nvPr/>
        </p:nvSpPr>
        <p:spPr>
          <a:xfrm>
            <a:off x="206255" y="186863"/>
            <a:ext cx="4593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Архитектура классификатора из ансамбля </a:t>
            </a:r>
            <a:r>
              <a:rPr lang="en-US" b="1" dirty="0"/>
              <a:t>FCNN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2069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Итоги обучения модели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5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/>
        </p:nvSpPr>
        <p:spPr>
          <a:xfrm>
            <a:off x="646686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Результаты обученных моделей на тестовой выборке</a:t>
            </a:r>
            <a:endParaRPr sz="2500" b="0" i="0" u="none" strike="noStrike" cap="none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2108F3C2-A669-4A72-9CD2-3AFFFA6F6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434788"/>
              </p:ext>
            </p:extLst>
          </p:nvPr>
        </p:nvGraphicFramePr>
        <p:xfrm>
          <a:off x="1436915" y="3243623"/>
          <a:ext cx="5990399" cy="1557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232">
                  <a:extLst>
                    <a:ext uri="{9D8B030D-6E8A-4147-A177-3AD203B41FA5}">
                      <a16:colId xmlns:a16="http://schemas.microsoft.com/office/drawing/2014/main" val="4040608424"/>
                    </a:ext>
                  </a:extLst>
                </a:gridCol>
                <a:gridCol w="680224">
                  <a:extLst>
                    <a:ext uri="{9D8B030D-6E8A-4147-A177-3AD203B41FA5}">
                      <a16:colId xmlns:a16="http://schemas.microsoft.com/office/drawing/2014/main" val="2262441914"/>
                    </a:ext>
                  </a:extLst>
                </a:gridCol>
                <a:gridCol w="1017090">
                  <a:extLst>
                    <a:ext uri="{9D8B030D-6E8A-4147-A177-3AD203B41FA5}">
                      <a16:colId xmlns:a16="http://schemas.microsoft.com/office/drawing/2014/main" val="1013729637"/>
                    </a:ext>
                  </a:extLst>
                </a:gridCol>
                <a:gridCol w="1017090">
                  <a:extLst>
                    <a:ext uri="{9D8B030D-6E8A-4147-A177-3AD203B41FA5}">
                      <a16:colId xmlns:a16="http://schemas.microsoft.com/office/drawing/2014/main" val="2291679827"/>
                    </a:ext>
                  </a:extLst>
                </a:gridCol>
                <a:gridCol w="923857">
                  <a:extLst>
                    <a:ext uri="{9D8B030D-6E8A-4147-A177-3AD203B41FA5}">
                      <a16:colId xmlns:a16="http://schemas.microsoft.com/office/drawing/2014/main" val="399002346"/>
                    </a:ext>
                  </a:extLst>
                </a:gridCol>
                <a:gridCol w="906906">
                  <a:extLst>
                    <a:ext uri="{9D8B030D-6E8A-4147-A177-3AD203B41FA5}">
                      <a16:colId xmlns:a16="http://schemas.microsoft.com/office/drawing/2014/main" val="695325831"/>
                    </a:ext>
                  </a:extLst>
                </a:gridCol>
              </a:tblGrid>
              <a:tr h="277481">
                <a:tc>
                  <a:txBody>
                    <a:bodyPr/>
                    <a:lstStyle/>
                    <a:p>
                      <a:pPr indent="436245" algn="l"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Алгоритм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TOP1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TOP2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TOP3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TOP4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TOP5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964625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FCNN: CH0                        CH1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0.957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0.979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7811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0.904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0.952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0.984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729128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CNN: </a:t>
                      </a:r>
                      <a:r>
                        <a:rPr lang="ru-RU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 CH0 CH1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0.941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0.968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0.973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0.979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0.989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9478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0.968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0.984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0.984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824549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RNN: </a:t>
                      </a:r>
                      <a:r>
                        <a:rPr lang="ru-RU" sz="1400" dirty="0">
                          <a:effectLst/>
                        </a:rPr>
                        <a:t>  </a:t>
                      </a:r>
                      <a:r>
                        <a:rPr lang="en-US" sz="1400" dirty="0">
                          <a:effectLst/>
                        </a:rPr>
                        <a:t>CH0   CH1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</a:t>
                      </a:r>
                      <a:r>
                        <a:rPr lang="ru-RU" sz="1400">
                          <a:effectLst/>
                        </a:rPr>
                        <a:t>3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</a:t>
                      </a:r>
                      <a:r>
                        <a:rPr lang="ru-RU" sz="1400">
                          <a:effectLst/>
                        </a:rPr>
                        <a:t>7</a:t>
                      </a:r>
                      <a:r>
                        <a:rPr lang="en-US" sz="1400">
                          <a:effectLst/>
                        </a:rPr>
                        <a:t>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</a:t>
                      </a:r>
                      <a:r>
                        <a:rPr lang="ru-RU" sz="1400">
                          <a:effectLst/>
                        </a:rPr>
                        <a:t>84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989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</a:t>
                      </a:r>
                      <a:r>
                        <a:rPr lang="en-US" sz="1400">
                          <a:effectLst/>
                        </a:rPr>
                        <a:t>.</a:t>
                      </a:r>
                      <a:r>
                        <a:rPr lang="ru-RU" sz="1400">
                          <a:effectLst/>
                        </a:rPr>
                        <a:t>989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35779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0.971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0.989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0.99</a:t>
                      </a:r>
                      <a:r>
                        <a:rPr lang="ru-RU" sz="14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1.000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1.000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018208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489583E-8924-4251-8E5E-C04175098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287277"/>
              </p:ext>
            </p:extLst>
          </p:nvPr>
        </p:nvGraphicFramePr>
        <p:xfrm>
          <a:off x="1436915" y="876152"/>
          <a:ext cx="5926411" cy="1954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3427">
                  <a:extLst>
                    <a:ext uri="{9D8B030D-6E8A-4147-A177-3AD203B41FA5}">
                      <a16:colId xmlns:a16="http://schemas.microsoft.com/office/drawing/2014/main" val="2336144743"/>
                    </a:ext>
                  </a:extLst>
                </a:gridCol>
                <a:gridCol w="1707093">
                  <a:extLst>
                    <a:ext uri="{9D8B030D-6E8A-4147-A177-3AD203B41FA5}">
                      <a16:colId xmlns:a16="http://schemas.microsoft.com/office/drawing/2014/main" val="2162229764"/>
                    </a:ext>
                  </a:extLst>
                </a:gridCol>
                <a:gridCol w="1785891">
                  <a:extLst>
                    <a:ext uri="{9D8B030D-6E8A-4147-A177-3AD203B41FA5}">
                      <a16:colId xmlns:a16="http://schemas.microsoft.com/office/drawing/2014/main" val="3956328452"/>
                    </a:ext>
                  </a:extLst>
                </a:gridCol>
              </a:tblGrid>
              <a:tr h="247917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Алгоритм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CH0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CH1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3487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KNN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0.765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0.762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852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SVM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 dirty="0">
                          <a:solidFill>
                            <a:srgbClr val="00B050"/>
                          </a:solidFill>
                          <a:effectLst/>
                        </a:rPr>
                        <a:t>0.8</a:t>
                      </a:r>
                      <a:r>
                        <a:rPr lang="en-US" sz="1400" dirty="0">
                          <a:solidFill>
                            <a:srgbClr val="00B050"/>
                          </a:solidFill>
                          <a:effectLst/>
                        </a:rPr>
                        <a:t>86</a:t>
                      </a:r>
                      <a:endParaRPr lang="ru-RU" sz="1400" dirty="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0.8</a:t>
                      </a:r>
                      <a:r>
                        <a:rPr lang="en-US" sz="1400">
                          <a:effectLst/>
                        </a:rPr>
                        <a:t>83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0763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RandomForest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0.767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0.771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30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XGBoost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0.789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0248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FCNN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0.904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3153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CNN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0.941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0.915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875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RNN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0.9</a:t>
                      </a:r>
                      <a:r>
                        <a:rPr lang="ru-RU" sz="1400">
                          <a:effectLst/>
                        </a:rPr>
                        <a:t>3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0.97</a:t>
                      </a:r>
                      <a:r>
                        <a:rPr lang="ru-RU" sz="14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822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</a:pPr>
                      <a:r>
                        <a:rPr lang="en-US" sz="1400" dirty="0" err="1">
                          <a:effectLst/>
                        </a:rPr>
                        <a:t>Ensamble_FCNN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80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0.973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726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/>
          <p:nvPr/>
        </p:nvSpPr>
        <p:spPr>
          <a:xfrm>
            <a:off x="331110" y="258215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Содержание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43"/>
          <p:cNvGrpSpPr/>
          <p:nvPr/>
        </p:nvGrpSpPr>
        <p:grpSpPr>
          <a:xfrm>
            <a:off x="4716487" y="2171321"/>
            <a:ext cx="4887438" cy="4079879"/>
            <a:chOff x="4716487" y="2171321"/>
            <a:chExt cx="4887438" cy="4079879"/>
          </a:xfrm>
        </p:grpSpPr>
        <p:sp>
          <p:nvSpPr>
            <p:cNvPr id="248" name="Google Shape;248;p43"/>
            <p:cNvSpPr/>
            <p:nvPr/>
          </p:nvSpPr>
          <p:spPr>
            <a:xfrm>
              <a:off x="6164425" y="2811700"/>
              <a:ext cx="3439500" cy="3439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3"/>
            <p:cNvSpPr/>
            <p:nvPr/>
          </p:nvSpPr>
          <p:spPr>
            <a:xfrm>
              <a:off x="7462232" y="2869143"/>
              <a:ext cx="498300" cy="508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" name="Google Shape;250;p43"/>
            <p:cNvGrpSpPr/>
            <p:nvPr/>
          </p:nvGrpSpPr>
          <p:grpSpPr>
            <a:xfrm>
              <a:off x="4716487" y="2171321"/>
              <a:ext cx="4294202" cy="3140941"/>
              <a:chOff x="4716487" y="2171321"/>
              <a:chExt cx="4294202" cy="3140941"/>
            </a:xfrm>
          </p:grpSpPr>
          <p:grpSp>
            <p:nvGrpSpPr>
              <p:cNvPr id="251" name="Google Shape;251;p43"/>
              <p:cNvGrpSpPr/>
              <p:nvPr/>
            </p:nvGrpSpPr>
            <p:grpSpPr>
              <a:xfrm>
                <a:off x="4716487" y="2171321"/>
                <a:ext cx="4294202" cy="3140941"/>
                <a:chOff x="524" y="767"/>
                <a:chExt cx="3025" cy="2212"/>
              </a:xfrm>
            </p:grpSpPr>
            <p:sp>
              <p:nvSpPr>
                <p:cNvPr id="252" name="Google Shape;252;p43"/>
                <p:cNvSpPr/>
                <p:nvPr/>
              </p:nvSpPr>
              <p:spPr>
                <a:xfrm>
                  <a:off x="530" y="776"/>
                  <a:ext cx="3000" cy="2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3"/>
                <p:cNvSpPr/>
                <p:nvPr/>
              </p:nvSpPr>
              <p:spPr>
                <a:xfrm>
                  <a:off x="1470" y="1716"/>
                  <a:ext cx="1401" cy="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" h="1235" extrusionOk="0">
                      <a:moveTo>
                        <a:pt x="828" y="1235"/>
                      </a:move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283" y="322"/>
                        <a:pt x="283" y="322"/>
                        <a:pt x="283" y="322"/>
                      </a:cubicBezTo>
                      <a:cubicBezTo>
                        <a:pt x="791" y="15"/>
                        <a:pt x="791" y="15"/>
                        <a:pt x="791" y="15"/>
                      </a:cubicBezTo>
                      <a:cubicBezTo>
                        <a:pt x="791" y="15"/>
                        <a:pt x="922" y="0"/>
                        <a:pt x="1081" y="24"/>
                      </a:cubicBezTo>
                      <a:cubicBezTo>
                        <a:pt x="1173" y="53"/>
                        <a:pt x="1339" y="87"/>
                        <a:pt x="1401" y="128"/>
                      </a:cubicBezTo>
                      <a:cubicBezTo>
                        <a:pt x="1479" y="184"/>
                        <a:pt x="1322" y="425"/>
                        <a:pt x="1322" y="425"/>
                      </a:cubicBezTo>
                      <a:lnTo>
                        <a:pt x="828" y="12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3"/>
                <p:cNvSpPr/>
                <p:nvPr/>
              </p:nvSpPr>
              <p:spPr>
                <a:xfrm>
                  <a:off x="1470" y="1716"/>
                  <a:ext cx="1363" cy="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1235" extrusionOk="0">
                      <a:moveTo>
                        <a:pt x="829" y="1235"/>
                      </a:moveTo>
                      <a:cubicBezTo>
                        <a:pt x="110" y="1235"/>
                        <a:pt x="110" y="1235"/>
                        <a:pt x="110" y="1235"/>
                      </a:cubicBez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595"/>
                        <a:pt x="0" y="595"/>
                        <a:pt x="1" y="595"/>
                      </a:cubicBezTo>
                      <a:cubicBezTo>
                        <a:pt x="284" y="322"/>
                        <a:pt x="284" y="322"/>
                        <a:pt x="284" y="322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3" y="14"/>
                        <a:pt x="925" y="0"/>
                        <a:pt x="1083" y="23"/>
                      </a:cubicBezTo>
                      <a:cubicBezTo>
                        <a:pt x="1110" y="32"/>
                        <a:pt x="1145" y="42"/>
                        <a:pt x="1182" y="51"/>
                      </a:cubicBezTo>
                      <a:cubicBezTo>
                        <a:pt x="1265" y="74"/>
                        <a:pt x="1359" y="99"/>
                        <a:pt x="1403" y="127"/>
                      </a:cubicBezTo>
                      <a:cubicBezTo>
                        <a:pt x="1421" y="140"/>
                        <a:pt x="1428" y="164"/>
                        <a:pt x="1423" y="198"/>
                      </a:cubicBezTo>
                      <a:cubicBezTo>
                        <a:pt x="1420" y="225"/>
                        <a:pt x="1410" y="258"/>
                        <a:pt x="1392" y="298"/>
                      </a:cubicBezTo>
                      <a:cubicBezTo>
                        <a:pt x="1363" y="364"/>
                        <a:pt x="1324" y="425"/>
                        <a:pt x="1324" y="42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lose/>
                      <a:moveTo>
                        <a:pt x="110" y="1234"/>
                      </a:moveTo>
                      <a:cubicBezTo>
                        <a:pt x="828" y="1234"/>
                        <a:pt x="828" y="1234"/>
                        <a:pt x="828" y="1234"/>
                      </a:cubicBezTo>
                      <a:cubicBezTo>
                        <a:pt x="1323" y="425"/>
                        <a:pt x="1323" y="425"/>
                        <a:pt x="1323" y="425"/>
                      </a:cubicBezTo>
                      <a:cubicBezTo>
                        <a:pt x="1323" y="424"/>
                        <a:pt x="1362" y="364"/>
                        <a:pt x="1391" y="297"/>
                      </a:cubicBezTo>
                      <a:cubicBezTo>
                        <a:pt x="1418" y="236"/>
                        <a:pt x="1442" y="157"/>
                        <a:pt x="1402" y="129"/>
                      </a:cubicBezTo>
                      <a:cubicBezTo>
                        <a:pt x="1359" y="100"/>
                        <a:pt x="1264" y="75"/>
                        <a:pt x="1181" y="53"/>
                      </a:cubicBezTo>
                      <a:cubicBezTo>
                        <a:pt x="1145" y="43"/>
                        <a:pt x="1110" y="34"/>
                        <a:pt x="1082" y="25"/>
                      </a:cubicBezTo>
                      <a:cubicBezTo>
                        <a:pt x="928" y="2"/>
                        <a:pt x="798" y="15"/>
                        <a:pt x="792" y="16"/>
                      </a:cubicBezTo>
                      <a:cubicBezTo>
                        <a:pt x="285" y="323"/>
                        <a:pt x="285" y="323"/>
                        <a:pt x="285" y="323"/>
                      </a:cubicBezTo>
                      <a:cubicBezTo>
                        <a:pt x="2" y="595"/>
                        <a:pt x="2" y="595"/>
                        <a:pt x="2" y="595"/>
                      </a:cubicBezTo>
                      <a:lnTo>
                        <a:pt x="110" y="12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3"/>
                <p:cNvSpPr/>
                <p:nvPr/>
              </p:nvSpPr>
              <p:spPr>
                <a:xfrm>
                  <a:off x="2332" y="2379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43"/>
                <p:cNvSpPr/>
                <p:nvPr/>
              </p:nvSpPr>
              <p:spPr>
                <a:xfrm>
                  <a:off x="2207" y="1752"/>
                  <a:ext cx="264" cy="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187" extrusionOk="0">
                      <a:moveTo>
                        <a:pt x="41" y="54"/>
                      </a:move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0" y="94"/>
                        <a:pt x="9" y="148"/>
                        <a:pt x="51" y="168"/>
                      </a:cubicBezTo>
                      <a:cubicBezTo>
                        <a:pt x="83" y="182"/>
                        <a:pt x="129" y="187"/>
                        <a:pt x="193" y="159"/>
                      </a:cubicBezTo>
                      <a:cubicBezTo>
                        <a:pt x="193" y="159"/>
                        <a:pt x="254" y="130"/>
                        <a:pt x="267" y="79"/>
                      </a:cubicBezTo>
                      <a:cubicBezTo>
                        <a:pt x="279" y="31"/>
                        <a:pt x="258" y="12"/>
                        <a:pt x="212" y="3"/>
                      </a:cubicBezTo>
                      <a:cubicBezTo>
                        <a:pt x="187" y="0"/>
                        <a:pt x="187" y="0"/>
                        <a:pt x="18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43"/>
                <p:cNvSpPr/>
                <p:nvPr/>
              </p:nvSpPr>
              <p:spPr>
                <a:xfrm>
                  <a:off x="2210" y="1747"/>
                  <a:ext cx="260" cy="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" h="191" extrusionOk="0">
                      <a:moveTo>
                        <a:pt x="103" y="191"/>
                      </a:moveTo>
                      <a:cubicBezTo>
                        <a:pt x="82" y="191"/>
                        <a:pt x="62" y="186"/>
                        <a:pt x="44" y="178"/>
                      </a:cubicBezTo>
                      <a:cubicBezTo>
                        <a:pt x="23" y="168"/>
                        <a:pt x="8" y="149"/>
                        <a:pt x="4" y="126"/>
                      </a:cubicBezTo>
                      <a:cubicBezTo>
                        <a:pt x="0" y="103"/>
                        <a:pt x="8" y="79"/>
                        <a:pt x="25" y="63"/>
                      </a:cubicBezTo>
                      <a:cubicBezTo>
                        <a:pt x="33" y="54"/>
                        <a:pt x="33" y="54"/>
                        <a:pt x="33" y="5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19" y="85"/>
                        <a:pt x="13" y="104"/>
                        <a:pt x="16" y="124"/>
                      </a:cubicBezTo>
                      <a:cubicBezTo>
                        <a:pt x="19" y="143"/>
                        <a:pt x="31" y="159"/>
                        <a:pt x="49" y="167"/>
                      </a:cubicBezTo>
                      <a:cubicBezTo>
                        <a:pt x="87" y="185"/>
                        <a:pt x="133" y="182"/>
                        <a:pt x="187" y="159"/>
                      </a:cubicBezTo>
                      <a:cubicBezTo>
                        <a:pt x="187" y="159"/>
                        <a:pt x="245" y="131"/>
                        <a:pt x="257" y="83"/>
                      </a:cubicBezTo>
                      <a:cubicBezTo>
                        <a:pt x="262" y="63"/>
                        <a:pt x="261" y="48"/>
                        <a:pt x="254" y="38"/>
                      </a:cubicBezTo>
                      <a:cubicBezTo>
                        <a:pt x="247" y="27"/>
                        <a:pt x="232" y="19"/>
                        <a:pt x="207" y="14"/>
                      </a:cubicBezTo>
                      <a:cubicBezTo>
                        <a:pt x="182" y="11"/>
                        <a:pt x="182" y="11"/>
                        <a:pt x="182" y="11"/>
                      </a:cubicBezTo>
                      <a:cubicBezTo>
                        <a:pt x="184" y="0"/>
                        <a:pt x="184" y="0"/>
                        <a:pt x="184" y="0"/>
                      </a:cubicBezTo>
                      <a:cubicBezTo>
                        <a:pt x="209" y="2"/>
                        <a:pt x="209" y="2"/>
                        <a:pt x="209" y="2"/>
                      </a:cubicBezTo>
                      <a:cubicBezTo>
                        <a:pt x="238" y="8"/>
                        <a:pt x="255" y="17"/>
                        <a:pt x="265" y="32"/>
                      </a:cubicBezTo>
                      <a:cubicBezTo>
                        <a:pt x="273" y="45"/>
                        <a:pt x="274" y="63"/>
                        <a:pt x="269" y="86"/>
                      </a:cubicBezTo>
                      <a:cubicBezTo>
                        <a:pt x="255" y="139"/>
                        <a:pt x="194" y="168"/>
                        <a:pt x="192" y="170"/>
                      </a:cubicBezTo>
                      <a:cubicBezTo>
                        <a:pt x="160" y="184"/>
                        <a:pt x="130" y="191"/>
                        <a:pt x="103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43"/>
                <p:cNvSpPr/>
                <p:nvPr/>
              </p:nvSpPr>
              <p:spPr>
                <a:xfrm>
                  <a:off x="1858" y="772"/>
                  <a:ext cx="1146" cy="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" h="607" extrusionOk="0">
                      <a:moveTo>
                        <a:pt x="889" y="528"/>
                      </a:moveTo>
                      <a:cubicBezTo>
                        <a:pt x="910" y="514"/>
                        <a:pt x="1073" y="517"/>
                        <a:pt x="1097" y="511"/>
                      </a:cubicBezTo>
                      <a:cubicBezTo>
                        <a:pt x="1180" y="492"/>
                        <a:pt x="1210" y="438"/>
                        <a:pt x="1210" y="394"/>
                      </a:cubicBezTo>
                      <a:cubicBezTo>
                        <a:pt x="1210" y="346"/>
                        <a:pt x="1120" y="335"/>
                        <a:pt x="1082" y="271"/>
                      </a:cubicBezTo>
                      <a:cubicBezTo>
                        <a:pt x="1044" y="208"/>
                        <a:pt x="993" y="213"/>
                        <a:pt x="963" y="198"/>
                      </a:cubicBezTo>
                      <a:cubicBezTo>
                        <a:pt x="933" y="183"/>
                        <a:pt x="909" y="118"/>
                        <a:pt x="863" y="88"/>
                      </a:cubicBezTo>
                      <a:cubicBezTo>
                        <a:pt x="817" y="58"/>
                        <a:pt x="718" y="65"/>
                        <a:pt x="634" y="33"/>
                      </a:cubicBezTo>
                      <a:cubicBezTo>
                        <a:pt x="550" y="0"/>
                        <a:pt x="458" y="3"/>
                        <a:pt x="412" y="38"/>
                      </a:cubicBezTo>
                      <a:cubicBezTo>
                        <a:pt x="365" y="73"/>
                        <a:pt x="253" y="71"/>
                        <a:pt x="157" y="102"/>
                      </a:cubicBezTo>
                      <a:cubicBezTo>
                        <a:pt x="0" y="154"/>
                        <a:pt x="77" y="282"/>
                        <a:pt x="77" y="282"/>
                      </a:cubicBezTo>
                      <a:cubicBezTo>
                        <a:pt x="77" y="282"/>
                        <a:pt x="243" y="452"/>
                        <a:pt x="299" y="469"/>
                      </a:cubicBezTo>
                      <a:cubicBezTo>
                        <a:pt x="354" y="485"/>
                        <a:pt x="711" y="607"/>
                        <a:pt x="810" y="5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43"/>
                <p:cNvSpPr/>
                <p:nvPr/>
              </p:nvSpPr>
              <p:spPr>
                <a:xfrm>
                  <a:off x="1895" y="767"/>
                  <a:ext cx="1115" cy="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603" extrusionOk="0">
                      <a:moveTo>
                        <a:pt x="713" y="586"/>
                      </a:moveTo>
                      <a:cubicBezTo>
                        <a:pt x="588" y="586"/>
                        <a:pt x="366" y="515"/>
                        <a:pt x="283" y="488"/>
                      </a:cubicBezTo>
                      <a:cubicBezTo>
                        <a:pt x="272" y="485"/>
                        <a:pt x="264" y="482"/>
                        <a:pt x="258" y="480"/>
                      </a:cubicBezTo>
                      <a:cubicBezTo>
                        <a:pt x="202" y="463"/>
                        <a:pt x="41" y="299"/>
                        <a:pt x="34" y="292"/>
                      </a:cubicBezTo>
                      <a:cubicBezTo>
                        <a:pt x="33" y="291"/>
                        <a:pt x="33" y="291"/>
                        <a:pt x="33" y="291"/>
                      </a:cubicBezTo>
                      <a:cubicBezTo>
                        <a:pt x="32" y="288"/>
                        <a:pt x="0" y="235"/>
                        <a:pt x="20" y="181"/>
                      </a:cubicBezTo>
                      <a:cubicBezTo>
                        <a:pt x="33" y="146"/>
                        <a:pt x="65" y="119"/>
                        <a:pt x="116" y="103"/>
                      </a:cubicBezTo>
                      <a:cubicBezTo>
                        <a:pt x="158" y="89"/>
                        <a:pt x="204" y="82"/>
                        <a:pt x="244" y="75"/>
                      </a:cubicBezTo>
                      <a:cubicBezTo>
                        <a:pt x="297" y="66"/>
                        <a:pt x="344" y="59"/>
                        <a:pt x="369" y="39"/>
                      </a:cubicBezTo>
                      <a:cubicBezTo>
                        <a:pt x="418" y="3"/>
                        <a:pt x="512" y="0"/>
                        <a:pt x="597" y="33"/>
                      </a:cubicBezTo>
                      <a:cubicBezTo>
                        <a:pt x="637" y="49"/>
                        <a:pt x="681" y="55"/>
                        <a:pt x="720" y="61"/>
                      </a:cubicBezTo>
                      <a:cubicBezTo>
                        <a:pt x="764" y="67"/>
                        <a:pt x="802" y="73"/>
                        <a:pt x="827" y="89"/>
                      </a:cubicBezTo>
                      <a:cubicBezTo>
                        <a:pt x="852" y="106"/>
                        <a:pt x="871" y="132"/>
                        <a:pt x="888" y="155"/>
                      </a:cubicBezTo>
                      <a:cubicBezTo>
                        <a:pt x="901" y="174"/>
                        <a:pt x="914" y="193"/>
                        <a:pt x="927" y="199"/>
                      </a:cubicBezTo>
                      <a:cubicBezTo>
                        <a:pt x="934" y="202"/>
                        <a:pt x="943" y="205"/>
                        <a:pt x="953" y="207"/>
                      </a:cubicBezTo>
                      <a:cubicBezTo>
                        <a:pt x="982" y="215"/>
                        <a:pt x="1019" y="225"/>
                        <a:pt x="1048" y="274"/>
                      </a:cubicBezTo>
                      <a:cubicBezTo>
                        <a:pt x="1066" y="303"/>
                        <a:pt x="1095" y="321"/>
                        <a:pt x="1120" y="337"/>
                      </a:cubicBezTo>
                      <a:cubicBezTo>
                        <a:pt x="1150" y="355"/>
                        <a:pt x="1177" y="371"/>
                        <a:pt x="1177" y="400"/>
                      </a:cubicBezTo>
                      <a:cubicBezTo>
                        <a:pt x="1177" y="446"/>
                        <a:pt x="1146" y="503"/>
                        <a:pt x="1060" y="523"/>
                      </a:cubicBezTo>
                      <a:cubicBezTo>
                        <a:pt x="1050" y="525"/>
                        <a:pt x="1022" y="526"/>
                        <a:pt x="986" y="527"/>
                      </a:cubicBezTo>
                      <a:cubicBezTo>
                        <a:pt x="938" y="529"/>
                        <a:pt x="865" y="532"/>
                        <a:pt x="853" y="539"/>
                      </a:cubicBezTo>
                      <a:cubicBezTo>
                        <a:pt x="847" y="529"/>
                        <a:pt x="847" y="529"/>
                        <a:pt x="847" y="529"/>
                      </a:cubicBezTo>
                      <a:cubicBezTo>
                        <a:pt x="860" y="520"/>
                        <a:pt x="913" y="518"/>
                        <a:pt x="986" y="515"/>
                      </a:cubicBezTo>
                      <a:cubicBezTo>
                        <a:pt x="1018" y="514"/>
                        <a:pt x="1048" y="513"/>
                        <a:pt x="1057" y="511"/>
                      </a:cubicBezTo>
                      <a:cubicBezTo>
                        <a:pt x="1136" y="492"/>
                        <a:pt x="1165" y="442"/>
                        <a:pt x="1165" y="400"/>
                      </a:cubicBezTo>
                      <a:cubicBezTo>
                        <a:pt x="1165" y="378"/>
                        <a:pt x="1142" y="364"/>
                        <a:pt x="1114" y="347"/>
                      </a:cubicBezTo>
                      <a:cubicBezTo>
                        <a:pt x="1087" y="330"/>
                        <a:pt x="1057" y="312"/>
                        <a:pt x="1038" y="280"/>
                      </a:cubicBezTo>
                      <a:cubicBezTo>
                        <a:pt x="1011" y="236"/>
                        <a:pt x="978" y="227"/>
                        <a:pt x="950" y="219"/>
                      </a:cubicBezTo>
                      <a:cubicBezTo>
                        <a:pt x="939" y="216"/>
                        <a:pt x="930" y="214"/>
                        <a:pt x="921" y="210"/>
                      </a:cubicBezTo>
                      <a:cubicBezTo>
                        <a:pt x="906" y="202"/>
                        <a:pt x="893" y="184"/>
                        <a:pt x="878" y="162"/>
                      </a:cubicBezTo>
                      <a:cubicBezTo>
                        <a:pt x="862" y="140"/>
                        <a:pt x="844" y="114"/>
                        <a:pt x="820" y="99"/>
                      </a:cubicBezTo>
                      <a:cubicBezTo>
                        <a:pt x="798" y="84"/>
                        <a:pt x="761" y="79"/>
                        <a:pt x="719" y="73"/>
                      </a:cubicBezTo>
                      <a:cubicBezTo>
                        <a:pt x="679" y="67"/>
                        <a:pt x="634" y="60"/>
                        <a:pt x="593" y="44"/>
                      </a:cubicBezTo>
                      <a:cubicBezTo>
                        <a:pt x="511" y="13"/>
                        <a:pt x="422" y="15"/>
                        <a:pt x="376" y="49"/>
                      </a:cubicBezTo>
                      <a:cubicBezTo>
                        <a:pt x="348" y="70"/>
                        <a:pt x="301" y="78"/>
                        <a:pt x="245" y="87"/>
                      </a:cubicBezTo>
                      <a:cubicBezTo>
                        <a:pt x="206" y="93"/>
                        <a:pt x="161" y="101"/>
                        <a:pt x="120" y="114"/>
                      </a:cubicBezTo>
                      <a:cubicBezTo>
                        <a:pt x="73" y="130"/>
                        <a:pt x="43" y="154"/>
                        <a:pt x="31" y="185"/>
                      </a:cubicBezTo>
                      <a:cubicBezTo>
                        <a:pt x="14" y="231"/>
                        <a:pt x="40" y="278"/>
                        <a:pt x="43" y="284"/>
                      </a:cubicBezTo>
                      <a:cubicBezTo>
                        <a:pt x="53" y="294"/>
                        <a:pt x="210" y="453"/>
                        <a:pt x="262" y="469"/>
                      </a:cubicBezTo>
                      <a:cubicBezTo>
                        <a:pt x="267" y="471"/>
                        <a:pt x="276" y="473"/>
                        <a:pt x="287" y="477"/>
                      </a:cubicBezTo>
                      <a:cubicBezTo>
                        <a:pt x="384" y="508"/>
                        <a:pt x="681" y="603"/>
                        <a:pt x="769" y="566"/>
                      </a:cubicBezTo>
                      <a:cubicBezTo>
                        <a:pt x="773" y="577"/>
                        <a:pt x="773" y="577"/>
                        <a:pt x="773" y="577"/>
                      </a:cubicBezTo>
                      <a:cubicBezTo>
                        <a:pt x="758" y="583"/>
                        <a:pt x="738" y="586"/>
                        <a:pt x="713" y="5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3"/>
                <p:cNvSpPr/>
                <p:nvPr/>
              </p:nvSpPr>
              <p:spPr>
                <a:xfrm>
                  <a:off x="1661" y="1764"/>
                  <a:ext cx="500" cy="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351" extrusionOk="0">
                      <a:moveTo>
                        <a:pt x="529" y="0"/>
                      </a:moveTo>
                      <a:cubicBezTo>
                        <a:pt x="495" y="5"/>
                        <a:pt x="453" y="20"/>
                        <a:pt x="410" y="41"/>
                      </a:cubicBezTo>
                      <a:cubicBezTo>
                        <a:pt x="253" y="113"/>
                        <a:pt x="127" y="202"/>
                        <a:pt x="0" y="3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3"/>
                <p:cNvSpPr/>
                <p:nvPr/>
              </p:nvSpPr>
              <p:spPr>
                <a:xfrm>
                  <a:off x="1656" y="1758"/>
                  <a:ext cx="506" cy="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361" extrusionOk="0">
                      <a:moveTo>
                        <a:pt x="9" y="361"/>
                      </a:moveTo>
                      <a:cubicBezTo>
                        <a:pt x="0" y="353"/>
                        <a:pt x="0" y="353"/>
                        <a:pt x="0" y="353"/>
                      </a:cubicBezTo>
                      <a:cubicBezTo>
                        <a:pt x="120" y="213"/>
                        <a:pt x="243" y="120"/>
                        <a:pt x="412" y="41"/>
                      </a:cubicBezTo>
                      <a:cubicBezTo>
                        <a:pt x="461" y="18"/>
                        <a:pt x="502" y="5"/>
                        <a:pt x="533" y="0"/>
                      </a:cubicBezTo>
                      <a:cubicBezTo>
                        <a:pt x="535" y="12"/>
                        <a:pt x="535" y="12"/>
                        <a:pt x="535" y="12"/>
                      </a:cubicBezTo>
                      <a:cubicBezTo>
                        <a:pt x="505" y="16"/>
                        <a:pt x="465" y="30"/>
                        <a:pt x="417" y="52"/>
                      </a:cubicBezTo>
                      <a:cubicBezTo>
                        <a:pt x="250" y="130"/>
                        <a:pt x="128" y="222"/>
                        <a:pt x="9" y="3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3"/>
                <p:cNvSpPr/>
                <p:nvPr/>
              </p:nvSpPr>
              <p:spPr>
                <a:xfrm>
                  <a:off x="2225" y="1726"/>
                  <a:ext cx="185" cy="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76" extrusionOk="0">
                      <a:moveTo>
                        <a:pt x="149" y="0"/>
                      </a:moveTo>
                      <a:cubicBezTo>
                        <a:pt x="196" y="69"/>
                        <a:pt x="196" y="69"/>
                        <a:pt x="196" y="69"/>
                      </a:cubicBezTo>
                      <a:cubicBezTo>
                        <a:pt x="145" y="176"/>
                        <a:pt x="50" y="131"/>
                        <a:pt x="50" y="131"/>
                      </a:cubicBezTo>
                      <a:cubicBezTo>
                        <a:pt x="0" y="40"/>
                        <a:pt x="0" y="40"/>
                        <a:pt x="0" y="4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3"/>
                <p:cNvSpPr/>
                <p:nvPr/>
              </p:nvSpPr>
              <p:spPr>
                <a:xfrm>
                  <a:off x="2221" y="1724"/>
                  <a:ext cx="193" cy="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166" extrusionOk="0">
                      <a:moveTo>
                        <a:pt x="100" y="147"/>
                      </a:moveTo>
                      <a:cubicBezTo>
                        <a:pt x="73" y="147"/>
                        <a:pt x="52" y="137"/>
                        <a:pt x="52" y="137"/>
                      </a:cubicBezTo>
                      <a:cubicBezTo>
                        <a:pt x="51" y="137"/>
                        <a:pt x="50" y="136"/>
                        <a:pt x="50" y="1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56" y="130"/>
                        <a:pt x="56" y="130"/>
                        <a:pt x="56" y="130"/>
                      </a:cubicBezTo>
                      <a:cubicBezTo>
                        <a:pt x="68" y="135"/>
                        <a:pt x="149" y="166"/>
                        <a:pt x="195" y="72"/>
                      </a:cubicBezTo>
                      <a:cubicBezTo>
                        <a:pt x="149" y="4"/>
                        <a:pt x="149" y="4"/>
                        <a:pt x="149" y="4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203" y="69"/>
                        <a:pt x="203" y="69"/>
                        <a:pt x="203" y="69"/>
                      </a:cubicBezTo>
                      <a:cubicBezTo>
                        <a:pt x="204" y="70"/>
                        <a:pt x="204" y="72"/>
                        <a:pt x="204" y="73"/>
                      </a:cubicBezTo>
                      <a:cubicBezTo>
                        <a:pt x="175" y="133"/>
                        <a:pt x="133" y="147"/>
                        <a:pt x="100" y="1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3"/>
                <p:cNvSpPr/>
                <p:nvPr/>
              </p:nvSpPr>
              <p:spPr>
                <a:xfrm>
                  <a:off x="2366" y="1726"/>
                  <a:ext cx="326" cy="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71" extrusionOk="0">
                      <a:moveTo>
                        <a:pt x="345" y="71"/>
                      </a:moveTo>
                      <a:cubicBezTo>
                        <a:pt x="154" y="0"/>
                        <a:pt x="0" y="0"/>
                        <a:pt x="0" y="0"/>
                      </a:cubicBezTo>
                      <a:lnTo>
                        <a:pt x="345" y="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3"/>
                <p:cNvSpPr/>
                <p:nvPr/>
              </p:nvSpPr>
              <p:spPr>
                <a:xfrm>
                  <a:off x="2366" y="1720"/>
                  <a:ext cx="329" cy="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82" extrusionOk="0">
                      <a:moveTo>
                        <a:pt x="343" y="82"/>
                      </a:moveTo>
                      <a:cubicBezTo>
                        <a:pt x="155" y="13"/>
                        <a:pt x="1" y="12"/>
                        <a:pt x="0" y="1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57" y="1"/>
                        <a:pt x="348" y="71"/>
                      </a:cubicBezTo>
                      <a:lnTo>
                        <a:pt x="343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3"/>
                <p:cNvSpPr/>
                <p:nvPr/>
              </p:nvSpPr>
              <p:spPr>
                <a:xfrm>
                  <a:off x="1859" y="2711"/>
                  <a:ext cx="561" cy="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182" extrusionOk="0">
                      <a:moveTo>
                        <a:pt x="21" y="0"/>
                      </a:move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5"/>
                        <a:pt x="497" y="15"/>
                      </a:cubicBezTo>
                      <a:cubicBezTo>
                        <a:pt x="576" y="125"/>
                        <a:pt x="576" y="125"/>
                        <a:pt x="576" y="125"/>
                      </a:cubicBezTo>
                      <a:cubicBezTo>
                        <a:pt x="594" y="148"/>
                        <a:pt x="577" y="182"/>
                        <a:pt x="547" y="182"/>
                      </a:cubicBezTo>
                      <a:cubicBezTo>
                        <a:pt x="0" y="182"/>
                        <a:pt x="0" y="182"/>
                        <a:pt x="0" y="18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43"/>
                <p:cNvSpPr/>
                <p:nvPr/>
              </p:nvSpPr>
              <p:spPr>
                <a:xfrm>
                  <a:off x="1859" y="2710"/>
                  <a:ext cx="555" cy="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183" extrusionOk="0">
                      <a:moveTo>
                        <a:pt x="547" y="183"/>
                      </a:moveTo>
                      <a:cubicBezTo>
                        <a:pt x="0" y="183"/>
                        <a:pt x="0" y="183"/>
                        <a:pt x="0" y="183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547" y="182"/>
                        <a:pt x="547" y="182"/>
                        <a:pt x="547" y="182"/>
                      </a:cubicBezTo>
                      <a:cubicBezTo>
                        <a:pt x="561" y="182"/>
                        <a:pt x="573" y="175"/>
                        <a:pt x="579" y="163"/>
                      </a:cubicBezTo>
                      <a:cubicBezTo>
                        <a:pt x="585" y="151"/>
                        <a:pt x="584" y="137"/>
                        <a:pt x="576" y="126"/>
                      </a:cubicBezTo>
                      <a:cubicBezTo>
                        <a:pt x="496" y="16"/>
                        <a:pt x="496" y="16"/>
                        <a:pt x="496" y="16"/>
                      </a:cubicBezTo>
                      <a:cubicBezTo>
                        <a:pt x="489" y="7"/>
                        <a:pt x="479" y="2"/>
                        <a:pt x="468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6"/>
                        <a:pt x="497" y="15"/>
                      </a:cubicBezTo>
                      <a:cubicBezTo>
                        <a:pt x="577" y="125"/>
                        <a:pt x="577" y="125"/>
                        <a:pt x="577" y="125"/>
                      </a:cubicBezTo>
                      <a:cubicBezTo>
                        <a:pt x="585" y="137"/>
                        <a:pt x="586" y="151"/>
                        <a:pt x="580" y="163"/>
                      </a:cubicBezTo>
                      <a:cubicBezTo>
                        <a:pt x="574" y="176"/>
                        <a:pt x="561" y="183"/>
                        <a:pt x="547" y="1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43"/>
                <p:cNvSpPr/>
                <p:nvPr/>
              </p:nvSpPr>
              <p:spPr>
                <a:xfrm>
                  <a:off x="583" y="2049"/>
                  <a:ext cx="1345" cy="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" h="883" extrusionOk="0">
                      <a:moveTo>
                        <a:pt x="1349" y="883"/>
                      </a:moveTo>
                      <a:cubicBezTo>
                        <a:pt x="370" y="883"/>
                        <a:pt x="370" y="883"/>
                        <a:pt x="370" y="883"/>
                      </a:cubicBezTo>
                      <a:cubicBezTo>
                        <a:pt x="344" y="883"/>
                        <a:pt x="320" y="867"/>
                        <a:pt x="311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1" y="0"/>
                        <a:pt x="75" y="0"/>
                      </a:cubicBezTo>
                      <a:cubicBezTo>
                        <a:pt x="1054" y="0"/>
                        <a:pt x="1054" y="0"/>
                        <a:pt x="1054" y="0"/>
                      </a:cubicBezTo>
                      <a:cubicBezTo>
                        <a:pt x="1080" y="0"/>
                        <a:pt x="1103" y="16"/>
                        <a:pt x="1113" y="40"/>
                      </a:cubicBezTo>
                      <a:cubicBezTo>
                        <a:pt x="1407" y="797"/>
                        <a:pt x="1407" y="797"/>
                        <a:pt x="1407" y="797"/>
                      </a:cubicBezTo>
                      <a:cubicBezTo>
                        <a:pt x="1423" y="838"/>
                        <a:pt x="1393" y="883"/>
                        <a:pt x="1349" y="8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43"/>
                <p:cNvSpPr/>
                <p:nvPr/>
              </p:nvSpPr>
              <p:spPr>
                <a:xfrm>
                  <a:off x="586" y="2043"/>
                  <a:ext cx="1340" cy="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95" extrusionOk="0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2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2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2" y="865"/>
                      </a:cubicBezTo>
                      <a:cubicBezTo>
                        <a:pt x="1390" y="883"/>
                        <a:pt x="1368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4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5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5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43"/>
                <p:cNvSpPr/>
                <p:nvPr/>
              </p:nvSpPr>
              <p:spPr>
                <a:xfrm>
                  <a:off x="524" y="2049"/>
                  <a:ext cx="1347" cy="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" h="883" extrusionOk="0">
                      <a:moveTo>
                        <a:pt x="1348" y="883"/>
                      </a:moveTo>
                      <a:cubicBezTo>
                        <a:pt x="369" y="883"/>
                        <a:pt x="369" y="883"/>
                        <a:pt x="369" y="883"/>
                      </a:cubicBezTo>
                      <a:cubicBezTo>
                        <a:pt x="343" y="883"/>
                        <a:pt x="320" y="867"/>
                        <a:pt x="310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0" y="0"/>
                        <a:pt x="74" y="0"/>
                      </a:cubicBezTo>
                      <a:cubicBezTo>
                        <a:pt x="1053" y="0"/>
                        <a:pt x="1053" y="0"/>
                        <a:pt x="1053" y="0"/>
                      </a:cubicBezTo>
                      <a:cubicBezTo>
                        <a:pt x="1079" y="0"/>
                        <a:pt x="1102" y="16"/>
                        <a:pt x="1112" y="40"/>
                      </a:cubicBezTo>
                      <a:cubicBezTo>
                        <a:pt x="1406" y="797"/>
                        <a:pt x="1406" y="797"/>
                        <a:pt x="1406" y="797"/>
                      </a:cubicBezTo>
                      <a:cubicBezTo>
                        <a:pt x="1422" y="838"/>
                        <a:pt x="1392" y="883"/>
                        <a:pt x="1348" y="88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3"/>
                <p:cNvSpPr/>
                <p:nvPr/>
              </p:nvSpPr>
              <p:spPr>
                <a:xfrm>
                  <a:off x="526" y="2043"/>
                  <a:ext cx="1344" cy="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95" extrusionOk="0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3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3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3" y="865"/>
                      </a:cubicBezTo>
                      <a:cubicBezTo>
                        <a:pt x="1390" y="883"/>
                        <a:pt x="1369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5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6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6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3"/>
                <p:cNvSpPr/>
                <p:nvPr/>
              </p:nvSpPr>
              <p:spPr>
                <a:xfrm>
                  <a:off x="2220" y="2524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3"/>
                <p:cNvSpPr/>
                <p:nvPr/>
              </p:nvSpPr>
              <p:spPr>
                <a:xfrm>
                  <a:off x="1968" y="2455"/>
                  <a:ext cx="280" cy="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68" extrusionOk="0">
                      <a:moveTo>
                        <a:pt x="79" y="268"/>
                      </a:moveTo>
                      <a:cubicBezTo>
                        <a:pt x="55" y="268"/>
                        <a:pt x="55" y="268"/>
                        <a:pt x="55" y="268"/>
                      </a:cubicBezTo>
                      <a:cubicBezTo>
                        <a:pt x="37" y="268"/>
                        <a:pt x="21" y="259"/>
                        <a:pt x="11" y="244"/>
                      </a:cubicBezTo>
                      <a:cubicBezTo>
                        <a:pt x="1" y="229"/>
                        <a:pt x="0" y="210"/>
                        <a:pt x="7" y="194"/>
                      </a:cubicBezTo>
                      <a:cubicBezTo>
                        <a:pt x="29" y="145"/>
                        <a:pt x="49" y="103"/>
                        <a:pt x="65" y="69"/>
                      </a:cubicBezTo>
                      <a:cubicBezTo>
                        <a:pt x="81" y="38"/>
                        <a:pt x="103" y="18"/>
                        <a:pt x="130" y="9"/>
                      </a:cubicBezTo>
                      <a:cubicBezTo>
                        <a:pt x="163" y="0"/>
                        <a:pt x="198" y="10"/>
                        <a:pt x="219" y="23"/>
                      </a:cubicBezTo>
                      <a:cubicBezTo>
                        <a:pt x="250" y="41"/>
                        <a:pt x="294" y="110"/>
                        <a:pt x="296" y="113"/>
                      </a:cubicBezTo>
                      <a:cubicBezTo>
                        <a:pt x="286" y="120"/>
                        <a:pt x="286" y="120"/>
                        <a:pt x="286" y="120"/>
                      </a:cubicBezTo>
                      <a:cubicBezTo>
                        <a:pt x="285" y="119"/>
                        <a:pt x="241" y="50"/>
                        <a:pt x="213" y="33"/>
                      </a:cubicBezTo>
                      <a:cubicBezTo>
                        <a:pt x="195" y="22"/>
                        <a:pt x="163" y="12"/>
                        <a:pt x="134" y="21"/>
                      </a:cubicBezTo>
                      <a:cubicBezTo>
                        <a:pt x="109" y="28"/>
                        <a:pt x="90" y="46"/>
                        <a:pt x="76" y="75"/>
                      </a:cubicBezTo>
                      <a:cubicBezTo>
                        <a:pt x="60" y="109"/>
                        <a:pt x="40" y="150"/>
                        <a:pt x="18" y="199"/>
                      </a:cubicBezTo>
                      <a:cubicBezTo>
                        <a:pt x="13" y="211"/>
                        <a:pt x="14" y="226"/>
                        <a:pt x="21" y="237"/>
                      </a:cubicBezTo>
                      <a:cubicBezTo>
                        <a:pt x="28" y="249"/>
                        <a:pt x="41" y="256"/>
                        <a:pt x="55" y="256"/>
                      </a:cubicBezTo>
                      <a:cubicBezTo>
                        <a:pt x="79" y="256"/>
                        <a:pt x="79" y="256"/>
                        <a:pt x="79" y="256"/>
                      </a:cubicBezTo>
                      <a:cubicBezTo>
                        <a:pt x="95" y="256"/>
                        <a:pt x="110" y="246"/>
                        <a:pt x="116" y="232"/>
                      </a:cubicBezTo>
                      <a:cubicBezTo>
                        <a:pt x="171" y="108"/>
                        <a:pt x="171" y="108"/>
                        <a:pt x="171" y="108"/>
                      </a:cubicBezTo>
                      <a:cubicBezTo>
                        <a:pt x="182" y="113"/>
                        <a:pt x="182" y="113"/>
                        <a:pt x="182" y="113"/>
                      </a:cubicBezTo>
                      <a:cubicBezTo>
                        <a:pt x="127" y="237"/>
                        <a:pt x="127" y="237"/>
                        <a:pt x="127" y="237"/>
                      </a:cubicBezTo>
                      <a:cubicBezTo>
                        <a:pt x="119" y="255"/>
                        <a:pt x="100" y="268"/>
                        <a:pt x="79" y="2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3"/>
                <p:cNvSpPr/>
                <p:nvPr/>
              </p:nvSpPr>
              <p:spPr>
                <a:xfrm>
                  <a:off x="1817" y="2392"/>
                  <a:ext cx="256" cy="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184" extrusionOk="0">
                      <a:moveTo>
                        <a:pt x="10" y="184"/>
                      </a:moveTo>
                      <a:cubicBezTo>
                        <a:pt x="0" y="179"/>
                        <a:pt x="0" y="179"/>
                        <a:pt x="0" y="179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75" y="19"/>
                        <a:pt x="105" y="0"/>
                        <a:pt x="137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93" y="0"/>
                        <a:pt x="219" y="14"/>
                        <a:pt x="235" y="37"/>
                      </a:cubicBezTo>
                      <a:cubicBezTo>
                        <a:pt x="271" y="91"/>
                        <a:pt x="271" y="91"/>
                        <a:pt x="271" y="91"/>
                      </a:cubicBezTo>
                      <a:cubicBezTo>
                        <a:pt x="261" y="98"/>
                        <a:pt x="261" y="98"/>
                        <a:pt x="261" y="98"/>
                      </a:cubicBezTo>
                      <a:cubicBezTo>
                        <a:pt x="225" y="44"/>
                        <a:pt x="225" y="44"/>
                        <a:pt x="225" y="44"/>
                      </a:cubicBezTo>
                      <a:cubicBezTo>
                        <a:pt x="211" y="24"/>
                        <a:pt x="189" y="12"/>
                        <a:pt x="165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09" y="12"/>
                        <a:pt x="84" y="28"/>
                        <a:pt x="72" y="54"/>
                      </a:cubicBezTo>
                      <a:lnTo>
                        <a:pt x="10" y="1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3"/>
                <p:cNvSpPr/>
                <p:nvPr/>
              </p:nvSpPr>
              <p:spPr>
                <a:xfrm>
                  <a:off x="1856" y="2480"/>
                  <a:ext cx="132" cy="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188" extrusionOk="0">
                      <a:moveTo>
                        <a:pt x="1" y="188"/>
                      </a:move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38" y="176"/>
                        <a:pt x="71" y="153"/>
                        <a:pt x="84" y="119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40" y="4"/>
                        <a:pt x="140" y="4"/>
                        <a:pt x="140" y="4"/>
                      </a:cubicBezTo>
                      <a:cubicBezTo>
                        <a:pt x="95" y="123"/>
                        <a:pt x="95" y="123"/>
                        <a:pt x="95" y="123"/>
                      </a:cubicBezTo>
                      <a:cubicBezTo>
                        <a:pt x="81" y="162"/>
                        <a:pt x="43" y="188"/>
                        <a:pt x="1" y="1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3"/>
                <p:cNvSpPr/>
                <p:nvPr/>
              </p:nvSpPr>
              <p:spPr>
                <a:xfrm>
                  <a:off x="1776" y="2419"/>
                  <a:ext cx="109" cy="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46" extrusionOk="0">
                      <a:moveTo>
                        <a:pt x="11" y="46"/>
                      </a:move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16" y="6"/>
                        <a:pt x="35" y="0"/>
                        <a:pt x="68" y="0"/>
                      </a:cubicBezTo>
                      <a:cubicBezTo>
                        <a:pt x="102" y="0"/>
                        <a:pt x="114" y="18"/>
                        <a:pt x="115" y="19"/>
                      </a:cubicBezTo>
                      <a:cubicBezTo>
                        <a:pt x="105" y="25"/>
                        <a:pt x="105" y="25"/>
                        <a:pt x="105" y="25"/>
                      </a:cubicBezTo>
                      <a:cubicBezTo>
                        <a:pt x="104" y="25"/>
                        <a:pt x="95" y="12"/>
                        <a:pt x="68" y="12"/>
                      </a:cubicBezTo>
                      <a:cubicBezTo>
                        <a:pt x="39" y="12"/>
                        <a:pt x="24" y="16"/>
                        <a:pt x="11" y="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3"/>
                <p:cNvSpPr/>
                <p:nvPr/>
              </p:nvSpPr>
              <p:spPr>
                <a:xfrm>
                  <a:off x="1961" y="2527"/>
                  <a:ext cx="20" cy="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3" extrusionOk="0">
                      <a:moveTo>
                        <a:pt x="10" y="23"/>
                      </a:moveTo>
                      <a:lnTo>
                        <a:pt x="0" y="6"/>
                      </a:lnTo>
                      <a:lnTo>
                        <a:pt x="9" y="0"/>
                      </a:lnTo>
                      <a:lnTo>
                        <a:pt x="20" y="17"/>
                      </a:lnTo>
                      <a:lnTo>
                        <a:pt x="1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43"/>
                <p:cNvSpPr/>
                <p:nvPr/>
              </p:nvSpPr>
              <p:spPr>
                <a:xfrm>
                  <a:off x="2116" y="2589"/>
                  <a:ext cx="23" cy="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6" extrusionOk="0">
                      <a:moveTo>
                        <a:pt x="15" y="26"/>
                      </a:move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23" y="18"/>
                      </a:lnTo>
                      <a:lnTo>
                        <a:pt x="15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43"/>
                <p:cNvSpPr/>
                <p:nvPr/>
              </p:nvSpPr>
              <p:spPr>
                <a:xfrm>
                  <a:off x="2232" y="1848"/>
                  <a:ext cx="43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52" extrusionOk="0">
                      <a:moveTo>
                        <a:pt x="7" y="52"/>
                      </a:moveTo>
                      <a:lnTo>
                        <a:pt x="0" y="47"/>
                      </a:lnTo>
                      <a:lnTo>
                        <a:pt x="36" y="0"/>
                      </a:lnTo>
                      <a:lnTo>
                        <a:pt x="43" y="4"/>
                      </a:ln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43"/>
                <p:cNvSpPr/>
                <p:nvPr/>
              </p:nvSpPr>
              <p:spPr>
                <a:xfrm>
                  <a:off x="2218" y="1833"/>
                  <a:ext cx="48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32" extrusionOk="0">
                      <a:moveTo>
                        <a:pt x="3" y="32"/>
                      </a:moveTo>
                      <a:lnTo>
                        <a:pt x="0" y="25"/>
                      </a:lnTo>
                      <a:lnTo>
                        <a:pt x="44" y="0"/>
                      </a:lnTo>
                      <a:lnTo>
                        <a:pt x="48" y="8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43"/>
                <p:cNvSpPr/>
                <p:nvPr/>
              </p:nvSpPr>
              <p:spPr>
                <a:xfrm>
                  <a:off x="2298" y="1858"/>
                  <a:ext cx="1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64" extrusionOk="0">
                      <a:moveTo>
                        <a:pt x="8" y="64"/>
                      </a:moveTo>
                      <a:lnTo>
                        <a:pt x="0" y="63"/>
                      </a:lnTo>
                      <a:lnTo>
                        <a:pt x="9" y="0"/>
                      </a:lnTo>
                      <a:lnTo>
                        <a:pt x="16" y="1"/>
                      </a:lnTo>
                      <a:lnTo>
                        <a:pt x="8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43"/>
                <p:cNvSpPr/>
                <p:nvPr/>
              </p:nvSpPr>
              <p:spPr>
                <a:xfrm>
                  <a:off x="2373" y="1834"/>
                  <a:ext cx="46" cy="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54" extrusionOk="0">
                      <a:moveTo>
                        <a:pt x="41" y="54"/>
                      </a:move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46" y="49"/>
                      </a:lnTo>
                      <a:lnTo>
                        <a:pt x="41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43"/>
                <p:cNvSpPr/>
                <p:nvPr/>
              </p:nvSpPr>
              <p:spPr>
                <a:xfrm>
                  <a:off x="2391" y="1816"/>
                  <a:ext cx="53" cy="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48" extrusionOk="0">
                      <a:moveTo>
                        <a:pt x="47" y="48"/>
                      </a:moveTo>
                      <a:lnTo>
                        <a:pt x="0" y="5"/>
                      </a:lnTo>
                      <a:lnTo>
                        <a:pt x="6" y="0"/>
                      </a:lnTo>
                      <a:lnTo>
                        <a:pt x="53" y="43"/>
                      </a:lnTo>
                      <a:lnTo>
                        <a:pt x="47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43"/>
                <p:cNvSpPr/>
                <p:nvPr/>
              </p:nvSpPr>
              <p:spPr>
                <a:xfrm>
                  <a:off x="2410" y="1787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43"/>
                <p:cNvSpPr/>
                <p:nvPr/>
              </p:nvSpPr>
              <p:spPr>
                <a:xfrm>
                  <a:off x="2401" y="1769"/>
                  <a:ext cx="49" cy="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4" extrusionOk="0">
                      <a:moveTo>
                        <a:pt x="1" y="14"/>
                      </a:moveTo>
                      <a:lnTo>
                        <a:pt x="0" y="7"/>
                      </a:lnTo>
                      <a:lnTo>
                        <a:pt x="48" y="0"/>
                      </a:lnTo>
                      <a:lnTo>
                        <a:pt x="49" y="8"/>
                      </a:ln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43"/>
                <p:cNvSpPr/>
                <p:nvPr/>
              </p:nvSpPr>
              <p:spPr>
                <a:xfrm>
                  <a:off x="1003" y="230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4"/>
                        <a:pt x="172" y="139"/>
                        <a:pt x="150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1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43"/>
                <p:cNvSpPr/>
                <p:nvPr/>
              </p:nvSpPr>
              <p:spPr>
                <a:xfrm>
                  <a:off x="1005" y="2309"/>
                  <a:ext cx="167" cy="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7" extrusionOk="0">
                      <a:moveTo>
                        <a:pt x="105" y="217"/>
                      </a:moveTo>
                      <a:cubicBezTo>
                        <a:pt x="71" y="217"/>
                        <a:pt x="33" y="186"/>
                        <a:pt x="14" y="138"/>
                      </a:cubicBezTo>
                      <a:cubicBezTo>
                        <a:pt x="3" y="112"/>
                        <a:pt x="0" y="83"/>
                        <a:pt x="5" y="59"/>
                      </a:cubicBezTo>
                      <a:cubicBezTo>
                        <a:pt x="10" y="34"/>
                        <a:pt x="24" y="16"/>
                        <a:pt x="43" y="8"/>
                      </a:cubicBezTo>
                      <a:cubicBezTo>
                        <a:pt x="62" y="0"/>
                        <a:pt x="84" y="4"/>
                        <a:pt x="105" y="19"/>
                      </a:cubicBezTo>
                      <a:cubicBezTo>
                        <a:pt x="126" y="33"/>
                        <a:pt x="143" y="55"/>
                        <a:pt x="154" y="82"/>
                      </a:cubicBezTo>
                      <a:cubicBezTo>
                        <a:pt x="177" y="139"/>
                        <a:pt x="164" y="197"/>
                        <a:pt x="125" y="213"/>
                      </a:cubicBezTo>
                      <a:cubicBezTo>
                        <a:pt x="125" y="213"/>
                        <a:pt x="125" y="213"/>
                        <a:pt x="125" y="213"/>
                      </a:cubicBezTo>
                      <a:cubicBezTo>
                        <a:pt x="119" y="215"/>
                        <a:pt x="112" y="217"/>
                        <a:pt x="105" y="217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4"/>
                      </a:cubicBezTo>
                      <a:cubicBezTo>
                        <a:pt x="45" y="184"/>
                        <a:pt x="88" y="215"/>
                        <a:pt x="121" y="202"/>
                      </a:cubicBezTo>
                      <a:cubicBezTo>
                        <a:pt x="153" y="189"/>
                        <a:pt x="163" y="137"/>
                        <a:pt x="143" y="87"/>
                      </a:cubicBezTo>
                      <a:cubicBezTo>
                        <a:pt x="133" y="62"/>
                        <a:pt x="117" y="41"/>
                        <a:pt x="99" y="29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43"/>
                <p:cNvSpPr/>
                <p:nvPr/>
              </p:nvSpPr>
              <p:spPr>
                <a:xfrm>
                  <a:off x="1067" y="2498"/>
                  <a:ext cx="162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2" y="0"/>
                        <a:pt x="47" y="14"/>
                      </a:cubicBezTo>
                      <a:cubicBezTo>
                        <a:pt x="11" y="28"/>
                        <a:pt x="0" y="83"/>
                        <a:pt x="21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43"/>
                <p:cNvSpPr/>
                <p:nvPr/>
              </p:nvSpPr>
              <p:spPr>
                <a:xfrm>
                  <a:off x="1068" y="2499"/>
                  <a:ext cx="167" cy="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216" extrusionOk="0">
                      <a:moveTo>
                        <a:pt x="105" y="216"/>
                      </a:moveTo>
                      <a:cubicBezTo>
                        <a:pt x="70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3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6" y="138"/>
                        <a:pt x="163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8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7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0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8" y="28"/>
                      </a:cubicBezTo>
                      <a:cubicBezTo>
                        <a:pt x="86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43"/>
                <p:cNvSpPr/>
                <p:nvPr/>
              </p:nvSpPr>
              <p:spPr>
                <a:xfrm>
                  <a:off x="1138" y="230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1" y="194"/>
                        <a:pt x="172" y="139"/>
                        <a:pt x="151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2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43"/>
                <p:cNvSpPr/>
                <p:nvPr/>
              </p:nvSpPr>
              <p:spPr>
                <a:xfrm>
                  <a:off x="1132" y="2301"/>
                  <a:ext cx="176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" h="225" extrusionOk="0">
                      <a:moveTo>
                        <a:pt x="114" y="225"/>
                      </a:moveTo>
                      <a:cubicBezTo>
                        <a:pt x="80" y="225"/>
                        <a:pt x="42" y="194"/>
                        <a:pt x="23" y="146"/>
                      </a:cubicBezTo>
                      <a:cubicBezTo>
                        <a:pt x="0" y="90"/>
                        <a:pt x="13" y="31"/>
                        <a:pt x="52" y="16"/>
                      </a:cubicBezTo>
                      <a:cubicBezTo>
                        <a:pt x="91" y="0"/>
                        <a:pt x="140" y="34"/>
                        <a:pt x="163" y="90"/>
                      </a:cubicBezTo>
                      <a:cubicBezTo>
                        <a:pt x="186" y="147"/>
                        <a:pt x="173" y="205"/>
                        <a:pt x="134" y="221"/>
                      </a:cubicBezTo>
                      <a:cubicBezTo>
                        <a:pt x="134" y="221"/>
                        <a:pt x="134" y="221"/>
                        <a:pt x="134" y="221"/>
                      </a:cubicBezTo>
                      <a:cubicBezTo>
                        <a:pt x="128" y="223"/>
                        <a:pt x="121" y="225"/>
                        <a:pt x="114" y="225"/>
                      </a:cubicBezTo>
                      <a:close/>
                      <a:moveTo>
                        <a:pt x="72" y="24"/>
                      </a:moveTo>
                      <a:cubicBezTo>
                        <a:pt x="67" y="24"/>
                        <a:pt x="62" y="25"/>
                        <a:pt x="56" y="27"/>
                      </a:cubicBezTo>
                      <a:cubicBezTo>
                        <a:pt x="24" y="40"/>
                        <a:pt x="14" y="92"/>
                        <a:pt x="34" y="142"/>
                      </a:cubicBezTo>
                      <a:cubicBezTo>
                        <a:pt x="54" y="192"/>
                        <a:pt x="97" y="223"/>
                        <a:pt x="130" y="210"/>
                      </a:cubicBezTo>
                      <a:cubicBezTo>
                        <a:pt x="162" y="197"/>
                        <a:pt x="172" y="145"/>
                        <a:pt x="152" y="95"/>
                      </a:cubicBezTo>
                      <a:cubicBezTo>
                        <a:pt x="135" y="52"/>
                        <a:pt x="102" y="24"/>
                        <a:pt x="72" y="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43"/>
                <p:cNvSpPr/>
                <p:nvPr/>
              </p:nvSpPr>
              <p:spPr>
                <a:xfrm>
                  <a:off x="1202" y="249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43"/>
                <p:cNvSpPr/>
                <p:nvPr/>
              </p:nvSpPr>
              <p:spPr>
                <a:xfrm>
                  <a:off x="1204" y="2499"/>
                  <a:ext cx="167" cy="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6" extrusionOk="0">
                      <a:moveTo>
                        <a:pt x="105" y="216"/>
                      </a:moveTo>
                      <a:cubicBezTo>
                        <a:pt x="71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4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7" y="138"/>
                        <a:pt x="164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9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1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9" y="28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43"/>
                <p:cNvSpPr/>
                <p:nvPr/>
              </p:nvSpPr>
              <p:spPr>
                <a:xfrm>
                  <a:off x="1102" y="2399"/>
                  <a:ext cx="163" cy="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43"/>
                <p:cNvSpPr/>
                <p:nvPr/>
              </p:nvSpPr>
              <p:spPr>
                <a:xfrm>
                  <a:off x="1096" y="2399"/>
                  <a:ext cx="167" cy="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6" extrusionOk="0">
                      <a:moveTo>
                        <a:pt x="114" y="216"/>
                      </a:moveTo>
                      <a:cubicBezTo>
                        <a:pt x="100" y="216"/>
                        <a:pt x="86" y="211"/>
                        <a:pt x="71" y="202"/>
                      </a:cubicBezTo>
                      <a:cubicBezTo>
                        <a:pt x="51" y="187"/>
                        <a:pt x="34" y="165"/>
                        <a:pt x="23" y="138"/>
                      </a:cubicBezTo>
                      <a:cubicBezTo>
                        <a:pt x="0" y="81"/>
                        <a:pt x="13" y="23"/>
                        <a:pt x="52" y="7"/>
                      </a:cubicBezTo>
                      <a:cubicBezTo>
                        <a:pt x="71" y="0"/>
                        <a:pt x="93" y="4"/>
                        <a:pt x="114" y="18"/>
                      </a:cubicBezTo>
                      <a:cubicBezTo>
                        <a:pt x="135" y="32"/>
                        <a:pt x="152" y="55"/>
                        <a:pt x="163" y="82"/>
                      </a:cubicBezTo>
                      <a:cubicBezTo>
                        <a:pt x="174" y="109"/>
                        <a:pt x="177" y="137"/>
                        <a:pt x="172" y="161"/>
                      </a:cubicBezTo>
                      <a:cubicBezTo>
                        <a:pt x="167" y="186"/>
                        <a:pt x="153" y="205"/>
                        <a:pt x="134" y="212"/>
                      </a:cubicBezTo>
                      <a:cubicBezTo>
                        <a:pt x="134" y="212"/>
                        <a:pt x="134" y="212"/>
                        <a:pt x="134" y="212"/>
                      </a:cubicBezTo>
                      <a:cubicBezTo>
                        <a:pt x="128" y="215"/>
                        <a:pt x="121" y="216"/>
                        <a:pt x="114" y="216"/>
                      </a:cubicBezTo>
                      <a:close/>
                      <a:moveTo>
                        <a:pt x="72" y="16"/>
                      </a:moveTo>
                      <a:cubicBezTo>
                        <a:pt x="67" y="16"/>
                        <a:pt x="61" y="17"/>
                        <a:pt x="56" y="19"/>
                      </a:cubicBezTo>
                      <a:cubicBezTo>
                        <a:pt x="24" y="32"/>
                        <a:pt x="14" y="83"/>
                        <a:pt x="34" y="133"/>
                      </a:cubicBezTo>
                      <a:cubicBezTo>
                        <a:pt x="44" y="158"/>
                        <a:pt x="60" y="179"/>
                        <a:pt x="78" y="192"/>
                      </a:cubicBezTo>
                      <a:cubicBezTo>
                        <a:pt x="96" y="204"/>
                        <a:pt x="114" y="207"/>
                        <a:pt x="130" y="201"/>
                      </a:cubicBezTo>
                      <a:cubicBezTo>
                        <a:pt x="130" y="201"/>
                        <a:pt x="130" y="201"/>
                        <a:pt x="130" y="201"/>
                      </a:cubicBezTo>
                      <a:cubicBezTo>
                        <a:pt x="145" y="195"/>
                        <a:pt x="156" y="180"/>
                        <a:pt x="160" y="159"/>
                      </a:cubicBezTo>
                      <a:cubicBezTo>
                        <a:pt x="165" y="137"/>
                        <a:pt x="162" y="111"/>
                        <a:pt x="152" y="86"/>
                      </a:cubicBezTo>
                      <a:cubicBezTo>
                        <a:pt x="142" y="61"/>
                        <a:pt x="126" y="41"/>
                        <a:pt x="108" y="28"/>
                      </a:cubicBezTo>
                      <a:cubicBezTo>
                        <a:pt x="96" y="20"/>
                        <a:pt x="83" y="16"/>
                        <a:pt x="72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43"/>
                <p:cNvSpPr/>
                <p:nvPr/>
              </p:nvSpPr>
              <p:spPr>
                <a:xfrm>
                  <a:off x="1785" y="950"/>
                  <a:ext cx="1033" cy="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" h="861" extrusionOk="0">
                      <a:moveTo>
                        <a:pt x="852" y="337"/>
                      </a:moveTo>
                      <a:cubicBezTo>
                        <a:pt x="859" y="367"/>
                        <a:pt x="862" y="398"/>
                        <a:pt x="862" y="430"/>
                      </a:cubicBezTo>
                      <a:cubicBezTo>
                        <a:pt x="862" y="668"/>
                        <a:pt x="669" y="861"/>
                        <a:pt x="431" y="861"/>
                      </a:cubicBezTo>
                      <a:cubicBezTo>
                        <a:pt x="193" y="861"/>
                        <a:pt x="0" y="668"/>
                        <a:pt x="0" y="430"/>
                      </a:cubicBezTo>
                      <a:cubicBezTo>
                        <a:pt x="0" y="192"/>
                        <a:pt x="193" y="0"/>
                        <a:pt x="431" y="0"/>
                      </a:cubicBezTo>
                      <a:cubicBezTo>
                        <a:pt x="431" y="0"/>
                        <a:pt x="463" y="0"/>
                        <a:pt x="491" y="4"/>
                      </a:cubicBezTo>
                      <a:cubicBezTo>
                        <a:pt x="491" y="4"/>
                        <a:pt x="637" y="28"/>
                        <a:pt x="677" y="180"/>
                      </a:cubicBezTo>
                      <a:cubicBezTo>
                        <a:pt x="706" y="286"/>
                        <a:pt x="801" y="344"/>
                        <a:pt x="852" y="337"/>
                      </a:cubicBezTo>
                      <a:cubicBezTo>
                        <a:pt x="869" y="334"/>
                        <a:pt x="885" y="330"/>
                        <a:pt x="903" y="330"/>
                      </a:cubicBezTo>
                      <a:cubicBezTo>
                        <a:pt x="1008" y="330"/>
                        <a:pt x="1093" y="415"/>
                        <a:pt x="1093" y="520"/>
                      </a:cubicBezTo>
                      <a:cubicBezTo>
                        <a:pt x="1093" y="625"/>
                        <a:pt x="1008" y="710"/>
                        <a:pt x="903" y="710"/>
                      </a:cubicBezTo>
                      <a:cubicBezTo>
                        <a:pt x="860" y="710"/>
                        <a:pt x="820" y="696"/>
                        <a:pt x="788" y="67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43"/>
                <p:cNvSpPr/>
                <p:nvPr/>
              </p:nvSpPr>
              <p:spPr>
                <a:xfrm>
                  <a:off x="1779" y="944"/>
                  <a:ext cx="1044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" h="873" extrusionOk="0">
                      <a:moveTo>
                        <a:pt x="437" y="873"/>
                      </a:moveTo>
                      <a:cubicBezTo>
                        <a:pt x="196" y="873"/>
                        <a:pt x="0" y="677"/>
                        <a:pt x="0" y="436"/>
                      </a:cubicBezTo>
                      <a:cubicBezTo>
                        <a:pt x="0" y="196"/>
                        <a:pt x="196" y="0"/>
                        <a:pt x="437" y="0"/>
                      </a:cubicBezTo>
                      <a:cubicBezTo>
                        <a:pt x="439" y="0"/>
                        <a:pt x="469" y="0"/>
                        <a:pt x="498" y="4"/>
                      </a:cubicBezTo>
                      <a:cubicBezTo>
                        <a:pt x="499" y="4"/>
                        <a:pt x="648" y="30"/>
                        <a:pt x="689" y="185"/>
                      </a:cubicBezTo>
                      <a:cubicBezTo>
                        <a:pt x="716" y="286"/>
                        <a:pt x="808" y="343"/>
                        <a:pt x="857" y="337"/>
                      </a:cubicBezTo>
                      <a:cubicBezTo>
                        <a:pt x="857" y="337"/>
                        <a:pt x="857" y="337"/>
                        <a:pt x="857" y="337"/>
                      </a:cubicBezTo>
                      <a:cubicBezTo>
                        <a:pt x="863" y="336"/>
                        <a:pt x="868" y="335"/>
                        <a:pt x="874" y="334"/>
                      </a:cubicBezTo>
                      <a:cubicBezTo>
                        <a:pt x="885" y="332"/>
                        <a:pt x="897" y="330"/>
                        <a:pt x="909" y="330"/>
                      </a:cubicBezTo>
                      <a:cubicBezTo>
                        <a:pt x="1017" y="330"/>
                        <a:pt x="1105" y="418"/>
                        <a:pt x="1105" y="526"/>
                      </a:cubicBezTo>
                      <a:cubicBezTo>
                        <a:pt x="1105" y="634"/>
                        <a:pt x="1017" y="722"/>
                        <a:pt x="909" y="722"/>
                      </a:cubicBezTo>
                      <a:cubicBezTo>
                        <a:pt x="868" y="722"/>
                        <a:pt x="829" y="710"/>
                        <a:pt x="796" y="686"/>
                      </a:cubicBezTo>
                      <a:cubicBezTo>
                        <a:pt x="717" y="799"/>
                        <a:pt x="585" y="873"/>
                        <a:pt x="437" y="873"/>
                      </a:cubicBezTo>
                      <a:close/>
                      <a:moveTo>
                        <a:pt x="437" y="12"/>
                      </a:moveTo>
                      <a:cubicBezTo>
                        <a:pt x="203" y="12"/>
                        <a:pt x="12" y="202"/>
                        <a:pt x="12" y="436"/>
                      </a:cubicBezTo>
                      <a:cubicBezTo>
                        <a:pt x="12" y="671"/>
                        <a:pt x="203" y="861"/>
                        <a:pt x="437" y="861"/>
                      </a:cubicBezTo>
                      <a:cubicBezTo>
                        <a:pt x="672" y="861"/>
                        <a:pt x="862" y="671"/>
                        <a:pt x="862" y="436"/>
                      </a:cubicBezTo>
                      <a:cubicBezTo>
                        <a:pt x="862" y="407"/>
                        <a:pt x="859" y="378"/>
                        <a:pt x="853" y="349"/>
                      </a:cubicBezTo>
                      <a:cubicBezTo>
                        <a:pt x="798" y="352"/>
                        <a:pt x="706" y="293"/>
                        <a:pt x="678" y="188"/>
                      </a:cubicBezTo>
                      <a:cubicBezTo>
                        <a:pt x="639" y="41"/>
                        <a:pt x="497" y="16"/>
                        <a:pt x="496" y="16"/>
                      </a:cubicBezTo>
                      <a:cubicBezTo>
                        <a:pt x="469" y="12"/>
                        <a:pt x="438" y="12"/>
                        <a:pt x="437" y="12"/>
                      </a:cubicBezTo>
                      <a:close/>
                      <a:moveTo>
                        <a:pt x="802" y="676"/>
                      </a:moveTo>
                      <a:cubicBezTo>
                        <a:pt x="834" y="698"/>
                        <a:pt x="870" y="710"/>
                        <a:pt x="909" y="710"/>
                      </a:cubicBezTo>
                      <a:cubicBezTo>
                        <a:pt x="1011" y="710"/>
                        <a:pt x="1093" y="628"/>
                        <a:pt x="1093" y="526"/>
                      </a:cubicBezTo>
                      <a:cubicBezTo>
                        <a:pt x="1093" y="424"/>
                        <a:pt x="1011" y="342"/>
                        <a:pt x="909" y="342"/>
                      </a:cubicBezTo>
                      <a:cubicBezTo>
                        <a:pt x="898" y="342"/>
                        <a:pt x="887" y="344"/>
                        <a:pt x="876" y="346"/>
                      </a:cubicBezTo>
                      <a:cubicBezTo>
                        <a:pt x="872" y="346"/>
                        <a:pt x="869" y="347"/>
                        <a:pt x="865" y="348"/>
                      </a:cubicBezTo>
                      <a:cubicBezTo>
                        <a:pt x="871" y="377"/>
                        <a:pt x="874" y="407"/>
                        <a:pt x="874" y="436"/>
                      </a:cubicBezTo>
                      <a:cubicBezTo>
                        <a:pt x="874" y="525"/>
                        <a:pt x="848" y="607"/>
                        <a:pt x="802" y="6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43"/>
                <p:cNvSpPr/>
                <p:nvPr/>
              </p:nvSpPr>
              <p:spPr>
                <a:xfrm>
                  <a:off x="2621" y="1396"/>
                  <a:ext cx="111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115" extrusionOk="0">
                      <a:moveTo>
                        <a:pt x="12" y="115"/>
                      </a:move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3"/>
                        <a:pt x="9" y="0"/>
                        <a:pt x="117" y="0"/>
                      </a:cubicBezTo>
                      <a:cubicBezTo>
                        <a:pt x="117" y="12"/>
                        <a:pt x="117" y="12"/>
                        <a:pt x="117" y="12"/>
                      </a:cubicBezTo>
                      <a:cubicBezTo>
                        <a:pt x="20" y="12"/>
                        <a:pt x="12" y="110"/>
                        <a:pt x="12" y="1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43"/>
                <p:cNvSpPr/>
                <p:nvPr/>
              </p:nvSpPr>
              <p:spPr>
                <a:xfrm>
                  <a:off x="2647" y="1436"/>
                  <a:ext cx="61" cy="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40" extrusionOk="0">
                      <a:moveTo>
                        <a:pt x="56" y="40"/>
                      </a:moveTo>
                      <a:lnTo>
                        <a:pt x="0" y="9"/>
                      </a:lnTo>
                      <a:lnTo>
                        <a:pt x="5" y="0"/>
                      </a:lnTo>
                      <a:lnTo>
                        <a:pt x="61" y="30"/>
                      </a:lnTo>
                      <a:lnTo>
                        <a:pt x="56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43"/>
                <p:cNvSpPr/>
                <p:nvPr/>
              </p:nvSpPr>
              <p:spPr>
                <a:xfrm>
                  <a:off x="1950" y="1200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43"/>
                <p:cNvSpPr/>
                <p:nvPr/>
              </p:nvSpPr>
              <p:spPr>
                <a:xfrm>
                  <a:off x="2270" y="1232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43"/>
                <p:cNvSpPr/>
                <p:nvPr/>
              </p:nvSpPr>
              <p:spPr>
                <a:xfrm>
                  <a:off x="2052" y="1233"/>
                  <a:ext cx="81" cy="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5" extrusionOk="0">
                      <a:moveTo>
                        <a:pt x="42" y="85"/>
                      </a:moveTo>
                      <a:cubicBezTo>
                        <a:pt x="19" y="85"/>
                        <a:pt x="0" y="66"/>
                        <a:pt x="0" y="42"/>
                      </a:cubicBezTo>
                      <a:cubicBezTo>
                        <a:pt x="0" y="19"/>
                        <a:pt x="19" y="0"/>
                        <a:pt x="42" y="0"/>
                      </a:cubicBezTo>
                      <a:cubicBezTo>
                        <a:pt x="66" y="0"/>
                        <a:pt x="85" y="19"/>
                        <a:pt x="85" y="42"/>
                      </a:cubicBezTo>
                      <a:cubicBezTo>
                        <a:pt x="85" y="66"/>
                        <a:pt x="66" y="85"/>
                        <a:pt x="42" y="85"/>
                      </a:cubicBezTo>
                      <a:close/>
                      <a:moveTo>
                        <a:pt x="42" y="12"/>
                      </a:moveTo>
                      <a:cubicBezTo>
                        <a:pt x="25" y="12"/>
                        <a:pt x="12" y="26"/>
                        <a:pt x="12" y="42"/>
                      </a:cubicBezTo>
                      <a:cubicBezTo>
                        <a:pt x="12" y="59"/>
                        <a:pt x="25" y="73"/>
                        <a:pt x="42" y="73"/>
                      </a:cubicBezTo>
                      <a:cubicBezTo>
                        <a:pt x="59" y="73"/>
                        <a:pt x="73" y="59"/>
                        <a:pt x="73" y="42"/>
                      </a:cubicBezTo>
                      <a:cubicBezTo>
                        <a:pt x="73" y="26"/>
                        <a:pt x="59" y="12"/>
                        <a:pt x="42" y="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43"/>
                <p:cNvSpPr/>
                <p:nvPr/>
              </p:nvSpPr>
              <p:spPr>
                <a:xfrm>
                  <a:off x="2013" y="1318"/>
                  <a:ext cx="284" cy="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152" extrusionOk="0">
                      <a:moveTo>
                        <a:pt x="153" y="152"/>
                      </a:moveTo>
                      <a:cubicBezTo>
                        <a:pt x="36" y="152"/>
                        <a:pt x="18" y="40"/>
                        <a:pt x="15" y="15"/>
                      </a:cubicBezTo>
                      <a:cubicBezTo>
                        <a:pt x="6" y="13"/>
                        <a:pt x="1" y="11"/>
                        <a:pt x="0" y="1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110" y="35"/>
                        <a:pt x="293" y="4"/>
                      </a:cubicBezTo>
                      <a:cubicBezTo>
                        <a:pt x="301" y="3"/>
                        <a:pt x="301" y="3"/>
                        <a:pt x="301" y="3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2"/>
                        <a:pt x="292" y="149"/>
                        <a:pt x="158" y="152"/>
                      </a:cubicBezTo>
                      <a:cubicBezTo>
                        <a:pt x="156" y="152"/>
                        <a:pt x="154" y="152"/>
                        <a:pt x="153" y="152"/>
                      </a:cubicBezTo>
                      <a:close/>
                      <a:moveTo>
                        <a:pt x="27" y="18"/>
                      </a:moveTo>
                      <a:cubicBezTo>
                        <a:pt x="31" y="47"/>
                        <a:pt x="51" y="143"/>
                        <a:pt x="157" y="140"/>
                      </a:cubicBezTo>
                      <a:cubicBezTo>
                        <a:pt x="264" y="137"/>
                        <a:pt x="284" y="45"/>
                        <a:pt x="287" y="18"/>
                      </a:cubicBezTo>
                      <a:cubicBezTo>
                        <a:pt x="158" y="38"/>
                        <a:pt x="69" y="27"/>
                        <a:pt x="27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43"/>
                <p:cNvSpPr/>
                <p:nvPr/>
              </p:nvSpPr>
              <p:spPr>
                <a:xfrm>
                  <a:off x="1983" y="1025"/>
                  <a:ext cx="69" cy="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29" extrusionOk="0">
                      <a:moveTo>
                        <a:pt x="9" y="29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" y="20"/>
                        <a:pt x="18" y="0"/>
                        <a:pt x="40" y="1"/>
                      </a:cubicBezTo>
                      <a:cubicBezTo>
                        <a:pt x="52" y="1"/>
                        <a:pt x="63" y="8"/>
                        <a:pt x="73" y="21"/>
                      </a:cubicBezTo>
                      <a:cubicBezTo>
                        <a:pt x="63" y="28"/>
                        <a:pt x="63" y="28"/>
                        <a:pt x="63" y="28"/>
                      </a:cubicBezTo>
                      <a:cubicBezTo>
                        <a:pt x="56" y="18"/>
                        <a:pt x="48" y="13"/>
                        <a:pt x="39" y="13"/>
                      </a:cubicBezTo>
                      <a:cubicBezTo>
                        <a:pt x="23" y="12"/>
                        <a:pt x="10" y="29"/>
                        <a:pt x="9" y="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43"/>
                <p:cNvSpPr/>
                <p:nvPr/>
              </p:nvSpPr>
              <p:spPr>
                <a:xfrm>
                  <a:off x="2268" y="1043"/>
                  <a:ext cx="68" cy="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28" extrusionOk="0">
                      <a:moveTo>
                        <a:pt x="9" y="28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17" y="0"/>
                        <a:pt x="38" y="0"/>
                      </a:cubicBezTo>
                      <a:cubicBezTo>
                        <a:pt x="38" y="0"/>
                        <a:pt x="39" y="0"/>
                        <a:pt x="39" y="0"/>
                      </a:cubicBezTo>
                      <a:cubicBezTo>
                        <a:pt x="52" y="0"/>
                        <a:pt x="63" y="7"/>
                        <a:pt x="72" y="21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55" y="18"/>
                        <a:pt x="47" y="12"/>
                        <a:pt x="39" y="12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23" y="12"/>
                        <a:pt x="9" y="28"/>
                        <a:pt x="9" y="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43"/>
                <p:cNvSpPr/>
                <p:nvPr/>
              </p:nvSpPr>
              <p:spPr>
                <a:xfrm>
                  <a:off x="2031" y="816"/>
                  <a:ext cx="501" cy="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" h="175" extrusionOk="0">
                      <a:moveTo>
                        <a:pt x="12" y="175"/>
                      </a:move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173"/>
                        <a:pt x="13" y="80"/>
                        <a:pt x="134" y="80"/>
                      </a:cubicBezTo>
                      <a:cubicBezTo>
                        <a:pt x="136" y="80"/>
                        <a:pt x="137" y="80"/>
                        <a:pt x="139" y="80"/>
                      </a:cubicBezTo>
                      <a:cubicBezTo>
                        <a:pt x="269" y="83"/>
                        <a:pt x="364" y="47"/>
                        <a:pt x="409" y="26"/>
                      </a:cubicBezTo>
                      <a:cubicBezTo>
                        <a:pt x="465" y="0"/>
                        <a:pt x="528" y="3"/>
                        <a:pt x="530" y="3"/>
                      </a:cubicBezTo>
                      <a:cubicBezTo>
                        <a:pt x="530" y="15"/>
                        <a:pt x="530" y="15"/>
                        <a:pt x="530" y="15"/>
                      </a:cubicBezTo>
                      <a:cubicBezTo>
                        <a:pt x="529" y="15"/>
                        <a:pt x="467" y="12"/>
                        <a:pt x="414" y="37"/>
                      </a:cubicBezTo>
                      <a:cubicBezTo>
                        <a:pt x="368" y="59"/>
                        <a:pt x="272" y="94"/>
                        <a:pt x="138" y="92"/>
                      </a:cubicBezTo>
                      <a:cubicBezTo>
                        <a:pt x="137" y="92"/>
                        <a:pt x="136" y="92"/>
                        <a:pt x="134" y="92"/>
                      </a:cubicBezTo>
                      <a:cubicBezTo>
                        <a:pt x="23" y="92"/>
                        <a:pt x="12" y="174"/>
                        <a:pt x="12" y="1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43"/>
                <p:cNvSpPr/>
                <p:nvPr/>
              </p:nvSpPr>
              <p:spPr>
                <a:xfrm>
                  <a:off x="2362" y="924"/>
                  <a:ext cx="39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" h="101" extrusionOk="0">
                      <a:moveTo>
                        <a:pt x="7" y="101"/>
                      </a:move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2" y="90"/>
                        <a:pt x="55" y="46"/>
                        <a:pt x="123" y="53"/>
                      </a:cubicBezTo>
                      <a:cubicBezTo>
                        <a:pt x="190" y="61"/>
                        <a:pt x="257" y="51"/>
                        <a:pt x="311" y="27"/>
                      </a:cubicBezTo>
                      <a:cubicBezTo>
                        <a:pt x="370" y="0"/>
                        <a:pt x="411" y="11"/>
                        <a:pt x="413" y="11"/>
                      </a:cubicBezTo>
                      <a:cubicBezTo>
                        <a:pt x="409" y="23"/>
                        <a:pt x="409" y="23"/>
                        <a:pt x="409" y="23"/>
                      </a:cubicBezTo>
                      <a:cubicBezTo>
                        <a:pt x="409" y="23"/>
                        <a:pt x="371" y="13"/>
                        <a:pt x="316" y="38"/>
                      </a:cubicBezTo>
                      <a:cubicBezTo>
                        <a:pt x="260" y="63"/>
                        <a:pt x="191" y="73"/>
                        <a:pt x="121" y="65"/>
                      </a:cubicBezTo>
                      <a:cubicBezTo>
                        <a:pt x="59" y="58"/>
                        <a:pt x="8" y="100"/>
                        <a:pt x="7" y="1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43"/>
                <p:cNvSpPr/>
                <p:nvPr/>
              </p:nvSpPr>
              <p:spPr>
                <a:xfrm>
                  <a:off x="2478" y="1058"/>
                  <a:ext cx="484" cy="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174" extrusionOk="0">
                      <a:moveTo>
                        <a:pt x="9" y="174"/>
                      </a:move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66"/>
                        <a:pt x="60" y="96"/>
                        <a:pt x="146" y="121"/>
                      </a:cubicBezTo>
                      <a:cubicBezTo>
                        <a:pt x="225" y="144"/>
                        <a:pt x="297" y="112"/>
                        <a:pt x="326" y="85"/>
                      </a:cubicBezTo>
                      <a:cubicBezTo>
                        <a:pt x="360" y="54"/>
                        <a:pt x="450" y="0"/>
                        <a:pt x="511" y="32"/>
                      </a:cubicBezTo>
                      <a:cubicBezTo>
                        <a:pt x="506" y="43"/>
                        <a:pt x="506" y="43"/>
                        <a:pt x="506" y="43"/>
                      </a:cubicBezTo>
                      <a:cubicBezTo>
                        <a:pt x="451" y="14"/>
                        <a:pt x="365" y="66"/>
                        <a:pt x="334" y="94"/>
                      </a:cubicBezTo>
                      <a:cubicBezTo>
                        <a:pt x="303" y="123"/>
                        <a:pt x="226" y="157"/>
                        <a:pt x="143" y="133"/>
                      </a:cubicBezTo>
                      <a:cubicBezTo>
                        <a:pt x="64" y="110"/>
                        <a:pt x="9" y="173"/>
                        <a:pt x="9" y="1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43"/>
                <p:cNvSpPr/>
                <p:nvPr/>
              </p:nvSpPr>
              <p:spPr>
                <a:xfrm>
                  <a:off x="2362" y="1837"/>
                  <a:ext cx="1181" cy="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1119" extrusionOk="0">
                      <a:moveTo>
                        <a:pt x="169" y="706"/>
                      </a:moveTo>
                      <a:cubicBezTo>
                        <a:pt x="169" y="706"/>
                        <a:pt x="133" y="656"/>
                        <a:pt x="0" y="733"/>
                      </a:cubicBezTo>
                      <a:cubicBezTo>
                        <a:pt x="0" y="733"/>
                        <a:pt x="171" y="691"/>
                        <a:pt x="179" y="917"/>
                      </a:cubicBezTo>
                      <a:cubicBezTo>
                        <a:pt x="187" y="1119"/>
                        <a:pt x="24" y="1106"/>
                        <a:pt x="24" y="1106"/>
                      </a:cubicBezTo>
                      <a:cubicBezTo>
                        <a:pt x="24" y="1106"/>
                        <a:pt x="502" y="1106"/>
                        <a:pt x="794" y="1106"/>
                      </a:cubicBezTo>
                      <a:cubicBezTo>
                        <a:pt x="1086" y="1106"/>
                        <a:pt x="1250" y="1107"/>
                        <a:pt x="1250" y="1107"/>
                      </a:cubicBezTo>
                      <a:cubicBezTo>
                        <a:pt x="1153" y="396"/>
                        <a:pt x="637" y="95"/>
                        <a:pt x="637" y="95"/>
                      </a:cubicBezTo>
                      <a:cubicBezTo>
                        <a:pt x="592" y="64"/>
                        <a:pt x="508" y="24"/>
                        <a:pt x="45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43"/>
                <p:cNvSpPr/>
                <p:nvPr/>
              </p:nvSpPr>
              <p:spPr>
                <a:xfrm>
                  <a:off x="2356" y="1832"/>
                  <a:ext cx="1193" cy="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1119" extrusionOk="0">
                      <a:moveTo>
                        <a:pt x="36" y="1119"/>
                      </a:moveTo>
                      <a:cubicBezTo>
                        <a:pt x="32" y="1119"/>
                        <a:pt x="30" y="1118"/>
                        <a:pt x="30" y="1118"/>
                      </a:cubicBezTo>
                      <a:cubicBezTo>
                        <a:pt x="26" y="1118"/>
                        <a:pt x="24" y="1115"/>
                        <a:pt x="24" y="1112"/>
                      </a:cubicBezTo>
                      <a:cubicBezTo>
                        <a:pt x="24" y="1109"/>
                        <a:pt x="27" y="1106"/>
                        <a:pt x="30" y="1106"/>
                      </a:cubicBezTo>
                      <a:cubicBezTo>
                        <a:pt x="41" y="1106"/>
                        <a:pt x="41" y="1106"/>
                        <a:pt x="41" y="1106"/>
                      </a:cubicBezTo>
                      <a:cubicBezTo>
                        <a:pt x="61" y="1106"/>
                        <a:pt x="102" y="1100"/>
                        <a:pt x="134" y="1069"/>
                      </a:cubicBezTo>
                      <a:cubicBezTo>
                        <a:pt x="166" y="1038"/>
                        <a:pt x="182" y="989"/>
                        <a:pt x="179" y="924"/>
                      </a:cubicBezTo>
                      <a:cubicBezTo>
                        <a:pt x="176" y="849"/>
                        <a:pt x="156" y="796"/>
                        <a:pt x="117" y="767"/>
                      </a:cubicBezTo>
                      <a:cubicBezTo>
                        <a:pt x="69" y="731"/>
                        <a:pt x="8" y="745"/>
                        <a:pt x="8" y="745"/>
                      </a:cubicBezTo>
                      <a:cubicBezTo>
                        <a:pt x="5" y="746"/>
                        <a:pt x="2" y="744"/>
                        <a:pt x="1" y="741"/>
                      </a:cubicBezTo>
                      <a:cubicBezTo>
                        <a:pt x="0" y="739"/>
                        <a:pt x="1" y="735"/>
                        <a:pt x="3" y="734"/>
                      </a:cubicBezTo>
                      <a:cubicBezTo>
                        <a:pt x="139" y="655"/>
                        <a:pt x="179" y="706"/>
                        <a:pt x="180" y="709"/>
                      </a:cubicBezTo>
                      <a:cubicBezTo>
                        <a:pt x="171" y="716"/>
                        <a:pt x="171" y="716"/>
                        <a:pt x="171" y="716"/>
                      </a:cubicBezTo>
                      <a:cubicBezTo>
                        <a:pt x="170" y="715"/>
                        <a:pt x="140" y="678"/>
                        <a:pt x="36" y="730"/>
                      </a:cubicBezTo>
                      <a:cubicBezTo>
                        <a:pt x="60" y="730"/>
                        <a:pt x="94" y="735"/>
                        <a:pt x="124" y="758"/>
                      </a:cubicBezTo>
                      <a:cubicBezTo>
                        <a:pt x="166" y="789"/>
                        <a:pt x="188" y="845"/>
                        <a:pt x="191" y="923"/>
                      </a:cubicBezTo>
                      <a:cubicBezTo>
                        <a:pt x="194" y="992"/>
                        <a:pt x="177" y="1044"/>
                        <a:pt x="142" y="1078"/>
                      </a:cubicBezTo>
                      <a:cubicBezTo>
                        <a:pt x="128" y="1091"/>
                        <a:pt x="112" y="1100"/>
                        <a:pt x="98" y="1106"/>
                      </a:cubicBezTo>
                      <a:cubicBezTo>
                        <a:pt x="800" y="1106"/>
                        <a:pt x="800" y="1106"/>
                        <a:pt x="800" y="1106"/>
                      </a:cubicBezTo>
                      <a:cubicBezTo>
                        <a:pt x="1057" y="1106"/>
                        <a:pt x="1215" y="1107"/>
                        <a:pt x="1249" y="1107"/>
                      </a:cubicBezTo>
                      <a:cubicBezTo>
                        <a:pt x="1198" y="745"/>
                        <a:pt x="1036" y="492"/>
                        <a:pt x="908" y="344"/>
                      </a:cubicBezTo>
                      <a:cubicBezTo>
                        <a:pt x="770" y="183"/>
                        <a:pt x="641" y="107"/>
                        <a:pt x="640" y="106"/>
                      </a:cubicBezTo>
                      <a:cubicBezTo>
                        <a:pt x="640" y="106"/>
                        <a:pt x="640" y="106"/>
                        <a:pt x="640" y="106"/>
                      </a:cubicBezTo>
                      <a:cubicBezTo>
                        <a:pt x="597" y="76"/>
                        <a:pt x="514" y="36"/>
                        <a:pt x="454" y="12"/>
                      </a:cubicBez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517" y="24"/>
                        <a:pt x="601" y="64"/>
                        <a:pt x="646" y="96"/>
                      </a:cubicBezTo>
                      <a:cubicBezTo>
                        <a:pt x="653" y="100"/>
                        <a:pt x="780" y="177"/>
                        <a:pt x="918" y="337"/>
                      </a:cubicBezTo>
                      <a:cubicBezTo>
                        <a:pt x="1000" y="432"/>
                        <a:pt x="1069" y="538"/>
                        <a:pt x="1124" y="652"/>
                      </a:cubicBezTo>
                      <a:cubicBezTo>
                        <a:pt x="1193" y="794"/>
                        <a:pt x="1239" y="949"/>
                        <a:pt x="1262" y="1112"/>
                      </a:cubicBezTo>
                      <a:cubicBezTo>
                        <a:pt x="1262" y="1113"/>
                        <a:pt x="1261" y="1115"/>
                        <a:pt x="1260" y="1117"/>
                      </a:cubicBezTo>
                      <a:cubicBezTo>
                        <a:pt x="1259" y="1118"/>
                        <a:pt x="1257" y="1119"/>
                        <a:pt x="1256" y="1119"/>
                      </a:cubicBezTo>
                      <a:cubicBezTo>
                        <a:pt x="1256" y="1119"/>
                        <a:pt x="1256" y="1119"/>
                        <a:pt x="1256" y="1119"/>
                      </a:cubicBezTo>
                      <a:cubicBezTo>
                        <a:pt x="1256" y="1119"/>
                        <a:pt x="1092" y="1118"/>
                        <a:pt x="800" y="1118"/>
                      </a:cubicBezTo>
                      <a:cubicBezTo>
                        <a:pt x="43" y="1118"/>
                        <a:pt x="43" y="1118"/>
                        <a:pt x="43" y="1118"/>
                      </a:cubicBezTo>
                      <a:cubicBezTo>
                        <a:pt x="41" y="1119"/>
                        <a:pt x="38" y="1119"/>
                        <a:pt x="36" y="11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43"/>
                <p:cNvSpPr/>
                <p:nvPr/>
              </p:nvSpPr>
              <p:spPr>
                <a:xfrm>
                  <a:off x="2506" y="2476"/>
                  <a:ext cx="656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" extrusionOk="0">
                      <a:moveTo>
                        <a:pt x="11" y="34"/>
                      </a:move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27"/>
                        <a:pt x="16" y="0"/>
                        <a:pt x="84" y="0"/>
                      </a:cubicBezTo>
                      <a:cubicBezTo>
                        <a:pt x="694" y="0"/>
                        <a:pt x="694" y="0"/>
                        <a:pt x="694" y="0"/>
                      </a:cubicBezTo>
                      <a:cubicBezTo>
                        <a:pt x="694" y="12"/>
                        <a:pt x="694" y="12"/>
                        <a:pt x="694" y="12"/>
                      </a:cubicBezTo>
                      <a:cubicBezTo>
                        <a:pt x="84" y="12"/>
                        <a:pt x="84" y="12"/>
                        <a:pt x="84" y="12"/>
                      </a:cubicBezTo>
                      <a:cubicBezTo>
                        <a:pt x="24" y="12"/>
                        <a:pt x="11" y="34"/>
                        <a:pt x="11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43"/>
                <p:cNvSpPr/>
                <p:nvPr/>
              </p:nvSpPr>
              <p:spPr>
                <a:xfrm>
                  <a:off x="2225" y="1726"/>
                  <a:ext cx="169" cy="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61" extrusionOk="0">
                      <a:moveTo>
                        <a:pt x="0" y="40"/>
                      </a:moveTo>
                      <a:cubicBezTo>
                        <a:pt x="0" y="40"/>
                        <a:pt x="91" y="61"/>
                        <a:pt x="179" y="44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94" y="29"/>
                        <a:pt x="0" y="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43"/>
                <p:cNvSpPr/>
                <p:nvPr/>
              </p:nvSpPr>
              <p:spPr>
                <a:xfrm>
                  <a:off x="2591" y="1257"/>
                  <a:ext cx="147" cy="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54" extrusionOk="0">
                      <a:moveTo>
                        <a:pt x="7" y="54"/>
                      </a:moveTo>
                      <a:cubicBezTo>
                        <a:pt x="7" y="54"/>
                        <a:pt x="86" y="1"/>
                        <a:pt x="156" y="36"/>
                      </a:cubicBezTo>
                      <a:cubicBezTo>
                        <a:pt x="156" y="36"/>
                        <a:pt x="121" y="11"/>
                        <a:pt x="70" y="6"/>
                      </a:cubicBezTo>
                      <a:cubicBezTo>
                        <a:pt x="18" y="0"/>
                        <a:pt x="0" y="12"/>
                        <a:pt x="0" y="12"/>
                      </a:cubicBezTo>
                      <a:lnTo>
                        <a:pt x="7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43"/>
                <p:cNvSpPr/>
                <p:nvPr/>
              </p:nvSpPr>
              <p:spPr>
                <a:xfrm>
                  <a:off x="2362" y="2516"/>
                  <a:ext cx="193" cy="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395" extrusionOk="0">
                      <a:moveTo>
                        <a:pt x="0" y="15"/>
                      </a:moveTo>
                      <a:cubicBezTo>
                        <a:pt x="0" y="15"/>
                        <a:pt x="104" y="41"/>
                        <a:pt x="102" y="207"/>
                      </a:cubicBezTo>
                      <a:cubicBezTo>
                        <a:pt x="102" y="280"/>
                        <a:pt x="69" y="319"/>
                        <a:pt x="39" y="342"/>
                      </a:cubicBezTo>
                      <a:cubicBezTo>
                        <a:pt x="11" y="363"/>
                        <a:pt x="24" y="388"/>
                        <a:pt x="24" y="388"/>
                      </a:cubicBezTo>
                      <a:cubicBezTo>
                        <a:pt x="24" y="388"/>
                        <a:pt x="127" y="395"/>
                        <a:pt x="165" y="298"/>
                      </a:cubicBezTo>
                      <a:cubicBezTo>
                        <a:pt x="204" y="200"/>
                        <a:pt x="156" y="91"/>
                        <a:pt x="156" y="91"/>
                      </a:cubicBezTo>
                      <a:cubicBezTo>
                        <a:pt x="156" y="91"/>
                        <a:pt x="130" y="0"/>
                        <a:pt x="0" y="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43"/>
                <p:cNvSpPr/>
                <p:nvPr/>
              </p:nvSpPr>
              <p:spPr>
                <a:xfrm>
                  <a:off x="2220" y="2530"/>
                  <a:ext cx="79" cy="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37" extrusionOk="0">
                      <a:moveTo>
                        <a:pt x="25" y="37"/>
                      </a:moveTo>
                      <a:cubicBezTo>
                        <a:pt x="25" y="37"/>
                        <a:pt x="31" y="0"/>
                        <a:pt x="8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5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43"/>
                <p:cNvSpPr/>
                <p:nvPr/>
              </p:nvSpPr>
              <p:spPr>
                <a:xfrm>
                  <a:off x="2510" y="2485"/>
                  <a:ext cx="61" cy="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53" extrusionOk="0">
                      <a:moveTo>
                        <a:pt x="45" y="0"/>
                      </a:moveTo>
                      <a:cubicBezTo>
                        <a:pt x="45" y="0"/>
                        <a:pt x="31" y="18"/>
                        <a:pt x="64" y="53"/>
                      </a:cubicBez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0" y="9"/>
                        <a:pt x="23" y="2"/>
                        <a:pt x="39" y="1"/>
                      </a:cubicBez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43"/>
                <p:cNvSpPr/>
                <p:nvPr/>
              </p:nvSpPr>
              <p:spPr>
                <a:xfrm>
                  <a:off x="2032" y="1327"/>
                  <a:ext cx="171" cy="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86" extrusionOk="0">
                      <a:moveTo>
                        <a:pt x="29" y="86"/>
                      </a:moveTo>
                      <a:cubicBezTo>
                        <a:pt x="29" y="86"/>
                        <a:pt x="87" y="22"/>
                        <a:pt x="180" y="11"/>
                      </a:cubicBezTo>
                      <a:cubicBezTo>
                        <a:pt x="180" y="11"/>
                        <a:pt x="69" y="20"/>
                        <a:pt x="0" y="0"/>
                      </a:cubicBezTo>
                      <a:cubicBezTo>
                        <a:pt x="0" y="0"/>
                        <a:pt x="5" y="53"/>
                        <a:pt x="29" y="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8" name="Google Shape;318;p43"/>
              <p:cNvSpPr/>
              <p:nvPr/>
            </p:nvSpPr>
            <p:spPr>
              <a:xfrm>
                <a:off x="6751265" y="275301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3"/>
              <p:cNvSpPr/>
              <p:nvPr/>
            </p:nvSpPr>
            <p:spPr>
              <a:xfrm>
                <a:off x="7209034" y="277007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0" name="Google Shape;320;p43"/>
            <p:cNvSpPr/>
            <p:nvPr/>
          </p:nvSpPr>
          <p:spPr>
            <a:xfrm>
              <a:off x="7538976" y="2887788"/>
              <a:ext cx="112200" cy="145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43"/>
          <p:cNvSpPr/>
          <p:nvPr/>
        </p:nvSpPr>
        <p:spPr>
          <a:xfrm>
            <a:off x="344993" y="832955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43"/>
          <p:cNvSpPr/>
          <p:nvPr/>
        </p:nvSpPr>
        <p:spPr>
          <a:xfrm>
            <a:off x="344993" y="1379322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43"/>
          <p:cNvSpPr/>
          <p:nvPr/>
        </p:nvSpPr>
        <p:spPr>
          <a:xfrm>
            <a:off x="344993" y="1921213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43"/>
          <p:cNvSpPr/>
          <p:nvPr/>
        </p:nvSpPr>
        <p:spPr>
          <a:xfrm>
            <a:off x="344993" y="2464090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43"/>
          <p:cNvSpPr/>
          <p:nvPr/>
        </p:nvSpPr>
        <p:spPr>
          <a:xfrm>
            <a:off x="344993" y="3007808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43"/>
          <p:cNvSpPr/>
          <p:nvPr/>
        </p:nvSpPr>
        <p:spPr>
          <a:xfrm>
            <a:off x="934680" y="869014"/>
            <a:ext cx="8020200" cy="3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Постановка задачи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 данных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Методика реализации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Итоги обучения модели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225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Выводы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9" name="Google Shape;389;p52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53"/>
          <p:cNvGrpSpPr/>
          <p:nvPr/>
        </p:nvGrpSpPr>
        <p:grpSpPr>
          <a:xfrm>
            <a:off x="542125" y="523575"/>
            <a:ext cx="333450" cy="333450"/>
            <a:chOff x="5372100" y="3505200"/>
            <a:chExt cx="666900" cy="666900"/>
          </a:xfrm>
        </p:grpSpPr>
        <p:sp>
          <p:nvSpPr>
            <p:cNvPr id="395" name="Google Shape;395;p53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3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1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97" name="Google Shape;397;p53"/>
          <p:cNvGrpSpPr/>
          <p:nvPr/>
        </p:nvGrpSpPr>
        <p:grpSpPr>
          <a:xfrm>
            <a:off x="542125" y="1504909"/>
            <a:ext cx="333450" cy="333450"/>
            <a:chOff x="5372100" y="4409925"/>
            <a:chExt cx="666900" cy="666900"/>
          </a:xfrm>
        </p:grpSpPr>
        <p:sp>
          <p:nvSpPr>
            <p:cNvPr id="398" name="Google Shape;398;p53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3"/>
            <p:cNvSpPr txBox="1"/>
            <p:nvPr/>
          </p:nvSpPr>
          <p:spPr>
            <a:xfrm>
              <a:off x="5452225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400" name="Google Shape;400;p53"/>
          <p:cNvGrpSpPr/>
          <p:nvPr/>
        </p:nvGrpSpPr>
        <p:grpSpPr>
          <a:xfrm>
            <a:off x="533435" y="2486243"/>
            <a:ext cx="333450" cy="333450"/>
            <a:chOff x="5372100" y="5314650"/>
            <a:chExt cx="666900" cy="666900"/>
          </a:xfrm>
        </p:grpSpPr>
        <p:sp>
          <p:nvSpPr>
            <p:cNvPr id="401" name="Google Shape;401;p53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3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sz="12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403" name="Google Shape;403;p53"/>
          <p:cNvSpPr/>
          <p:nvPr/>
        </p:nvSpPr>
        <p:spPr>
          <a:xfrm>
            <a:off x="1052924" y="365415"/>
            <a:ext cx="6681661" cy="623283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Классические методы машинного обучения значительно проигрывают нейросетевым как по точности, так и, как правило, по быстродействию.</a:t>
            </a:r>
            <a:endParaRPr dirty="0"/>
          </a:p>
        </p:txBody>
      </p:sp>
      <p:sp>
        <p:nvSpPr>
          <p:cNvPr id="404" name="Google Shape;404;p53"/>
          <p:cNvSpPr/>
          <p:nvPr/>
        </p:nvSpPr>
        <p:spPr>
          <a:xfrm>
            <a:off x="1052925" y="1079504"/>
            <a:ext cx="6681660" cy="1093056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buSzPts val="1100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мел - частотных кепстральных коэффициентов приводит к лучшему результату в данной задаче из-за их малой зависимости от отношения сигнал/шум. </a:t>
            </a:r>
            <a:r>
              <a:rPr lang="ru-RU" altLang="ru-RU" sz="1400" dirty="0">
                <a:latin typeface="Times New Roman" panose="02020603050405020304" pitchFamily="18" charset="0"/>
              </a:rPr>
              <a:t>Требуется использовать значительно больше </a:t>
            </a:r>
            <a:r>
              <a:rPr lang="en-US" altLang="ru-RU" sz="1400">
                <a:latin typeface="Times New Roman" panose="02020603050405020304" pitchFamily="18" charset="0"/>
              </a:rPr>
              <a:t>MFCC</a:t>
            </a:r>
            <a:r>
              <a:rPr lang="ru-RU" altLang="ru-RU">
                <a:latin typeface="Times New Roman" panose="02020603050405020304" pitchFamily="18" charset="0"/>
              </a:rPr>
              <a:t> </a:t>
            </a:r>
            <a:r>
              <a:rPr lang="ru-RU" altLang="ru-RU" sz="1400" dirty="0">
                <a:latin typeface="Times New Roman" panose="02020603050405020304" pitchFamily="18" charset="0"/>
              </a:rPr>
              <a:t>для решения задачи классификации, чем предлагается в открытых источниках.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p53"/>
          <p:cNvSpPr/>
          <p:nvPr/>
        </p:nvSpPr>
        <p:spPr>
          <a:xfrm>
            <a:off x="1052925" y="2263365"/>
            <a:ext cx="6681660" cy="845006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нейросетевых классификаторов позволяет уменьшить глубину колонки до 2 (ТОП2) при распознавании выше 95%, что значительно выше (примерно </a:t>
            </a:r>
            <a:r>
              <a:rPr lang="ru-RU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20%)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корреляционных методов.</a:t>
            </a:r>
            <a:endParaRPr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14" name="Google Shape;400;p53">
            <a:extLst>
              <a:ext uri="{FF2B5EF4-FFF2-40B4-BE49-F238E27FC236}">
                <a16:creationId xmlns:a16="http://schemas.microsoft.com/office/drawing/2014/main" id="{83A2E1CF-41BD-4876-ADFF-7A7C558DA7CE}"/>
              </a:ext>
            </a:extLst>
          </p:cNvPr>
          <p:cNvGrpSpPr/>
          <p:nvPr/>
        </p:nvGrpSpPr>
        <p:grpSpPr>
          <a:xfrm>
            <a:off x="533435" y="3426596"/>
            <a:ext cx="333450" cy="333450"/>
            <a:chOff x="5372100" y="5314643"/>
            <a:chExt cx="666900" cy="666899"/>
          </a:xfrm>
        </p:grpSpPr>
        <p:sp>
          <p:nvSpPr>
            <p:cNvPr id="15" name="Google Shape;401;p53">
              <a:extLst>
                <a:ext uri="{FF2B5EF4-FFF2-40B4-BE49-F238E27FC236}">
                  <a16:creationId xmlns:a16="http://schemas.microsoft.com/office/drawing/2014/main" id="{7A324705-D54E-4D5F-865C-FCFB59F4DF29}"/>
                </a:ext>
              </a:extLst>
            </p:cNvPr>
            <p:cNvSpPr/>
            <p:nvPr/>
          </p:nvSpPr>
          <p:spPr>
            <a:xfrm>
              <a:off x="5372100" y="5314643"/>
              <a:ext cx="666900" cy="666899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402;p53">
              <a:extLst>
                <a:ext uri="{FF2B5EF4-FFF2-40B4-BE49-F238E27FC236}">
                  <a16:creationId xmlns:a16="http://schemas.microsoft.com/office/drawing/2014/main" id="{28824844-9994-42E9-BE2B-758C9B858560}"/>
                </a:ext>
              </a:extLst>
            </p:cNvPr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4</a:t>
              </a:r>
              <a:endParaRPr sz="12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7" name="Google Shape;400;p53">
            <a:extLst>
              <a:ext uri="{FF2B5EF4-FFF2-40B4-BE49-F238E27FC236}">
                <a16:creationId xmlns:a16="http://schemas.microsoft.com/office/drawing/2014/main" id="{BEAD6F07-8A9E-410B-9E71-84A0C38DB389}"/>
              </a:ext>
            </a:extLst>
          </p:cNvPr>
          <p:cNvGrpSpPr/>
          <p:nvPr/>
        </p:nvGrpSpPr>
        <p:grpSpPr>
          <a:xfrm>
            <a:off x="533435" y="4407930"/>
            <a:ext cx="333450" cy="333450"/>
            <a:chOff x="5372100" y="5314650"/>
            <a:chExt cx="666900" cy="666900"/>
          </a:xfrm>
        </p:grpSpPr>
        <p:sp>
          <p:nvSpPr>
            <p:cNvPr id="18" name="Google Shape;401;p53">
              <a:extLst>
                <a:ext uri="{FF2B5EF4-FFF2-40B4-BE49-F238E27FC236}">
                  <a16:creationId xmlns:a16="http://schemas.microsoft.com/office/drawing/2014/main" id="{175ADAEE-7B51-40A1-B0E3-611CAC3E9C5A}"/>
                </a:ext>
              </a:extLst>
            </p:cNvPr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02;p53">
              <a:extLst>
                <a:ext uri="{FF2B5EF4-FFF2-40B4-BE49-F238E27FC236}">
                  <a16:creationId xmlns:a16="http://schemas.microsoft.com/office/drawing/2014/main" id="{FCC089D7-52B0-4953-8A3B-2F83ECC77AA6}"/>
                </a:ext>
              </a:extLst>
            </p:cNvPr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5</a:t>
              </a:r>
              <a:endParaRPr sz="12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20" name="Google Shape;405;p53">
            <a:extLst>
              <a:ext uri="{FF2B5EF4-FFF2-40B4-BE49-F238E27FC236}">
                <a16:creationId xmlns:a16="http://schemas.microsoft.com/office/drawing/2014/main" id="{5E400689-1EBD-4F0C-B371-5C9A49957C35}"/>
              </a:ext>
            </a:extLst>
          </p:cNvPr>
          <p:cNvSpPr/>
          <p:nvPr/>
        </p:nvSpPr>
        <p:spPr>
          <a:xfrm>
            <a:off x="1052925" y="3180220"/>
            <a:ext cx="6681660" cy="901432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многоканальной обработки существенно увеличивает вероятность распознавания акустических сигналов, что особенно видно на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end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end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нейросетевых моделях. </a:t>
            </a:r>
            <a:endParaRPr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405;p53">
            <a:extLst>
              <a:ext uri="{FF2B5EF4-FFF2-40B4-BE49-F238E27FC236}">
                <a16:creationId xmlns:a16="http://schemas.microsoft.com/office/drawing/2014/main" id="{149A0D81-A079-4A42-80CB-98D25212DC38}"/>
              </a:ext>
            </a:extLst>
          </p:cNvPr>
          <p:cNvSpPr/>
          <p:nvPr/>
        </p:nvSpPr>
        <p:spPr>
          <a:xfrm>
            <a:off x="1052924" y="4172457"/>
            <a:ext cx="6681659" cy="901432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дальнейшего улучшения качества распознавания акустических сигналов можно использовать метод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Transfer Learning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ранее предобученных моделей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Deep Speech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), либо применяя гибридные модели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CNN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RNN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модели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seq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seq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 механизмом внимания или трансформеры. </a:t>
            </a:r>
            <a:endParaRPr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 за внимание! 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12" name="Google Shape;412;p54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413" name="Google Shape;413;p54"/>
            <p:cNvSpPr/>
            <p:nvPr/>
          </p:nvSpPr>
          <p:spPr>
            <a:xfrm>
              <a:off x="5546634" y="1695933"/>
              <a:ext cx="272589" cy="405713"/>
            </a:xfrm>
            <a:custGeom>
              <a:avLst/>
              <a:gdLst/>
              <a:ahLst/>
              <a:cxnLst/>
              <a:rect l="l" t="t" r="r" b="b"/>
              <a:pathLst>
                <a:path w="200065" h="297771" extrusionOk="0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4"/>
            <p:cNvSpPr/>
            <p:nvPr/>
          </p:nvSpPr>
          <p:spPr>
            <a:xfrm>
              <a:off x="5270951" y="1542558"/>
              <a:ext cx="794776" cy="737340"/>
            </a:xfrm>
            <a:custGeom>
              <a:avLst/>
              <a:gdLst/>
              <a:ahLst/>
              <a:cxnLst/>
              <a:rect l="l" t="t" r="r" b="b"/>
              <a:pathLst>
                <a:path w="583322" h="541167" extrusionOk="0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4"/>
            <p:cNvSpPr/>
            <p:nvPr/>
          </p:nvSpPr>
          <p:spPr>
            <a:xfrm>
              <a:off x="8018494" y="992405"/>
              <a:ext cx="492187" cy="492187"/>
            </a:xfrm>
            <a:custGeom>
              <a:avLst/>
              <a:gdLst/>
              <a:ahLst/>
              <a:cxnLst/>
              <a:rect l="l" t="t" r="r" b="b"/>
              <a:pathLst>
                <a:path w="361238" h="361238" extrusionOk="0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4"/>
            <p:cNvSpPr/>
            <p:nvPr/>
          </p:nvSpPr>
          <p:spPr>
            <a:xfrm>
              <a:off x="3974783" y="3755817"/>
              <a:ext cx="303549" cy="303549"/>
            </a:xfrm>
            <a:custGeom>
              <a:avLst/>
              <a:gdLst/>
              <a:ahLst/>
              <a:cxnLst/>
              <a:rect l="l" t="t" r="r" b="b"/>
              <a:pathLst>
                <a:path w="222788" h="222788" extrusionOk="0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4"/>
            <p:cNvSpPr/>
            <p:nvPr/>
          </p:nvSpPr>
          <p:spPr>
            <a:xfrm>
              <a:off x="8167073" y="3907489"/>
              <a:ext cx="688470" cy="544913"/>
            </a:xfrm>
            <a:custGeom>
              <a:avLst/>
              <a:gdLst/>
              <a:ahLst/>
              <a:cxnLst/>
              <a:rect l="l" t="t" r="r" b="b"/>
              <a:pathLst>
                <a:path w="505299" h="399936" extrusionOk="0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4"/>
            <p:cNvSpPr/>
            <p:nvPr/>
          </p:nvSpPr>
          <p:spPr>
            <a:xfrm>
              <a:off x="4987542" y="1134460"/>
              <a:ext cx="4727596" cy="4253781"/>
            </a:xfrm>
            <a:custGeom>
              <a:avLst/>
              <a:gdLst/>
              <a:ahLst/>
              <a:cxnLst/>
              <a:rect l="l" t="t" r="r" b="b"/>
              <a:pathLst>
                <a:path w="3469795" h="3122041" extrusionOk="0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4"/>
            <p:cNvSpPr/>
            <p:nvPr/>
          </p:nvSpPr>
          <p:spPr>
            <a:xfrm>
              <a:off x="8447680" y="4453630"/>
              <a:ext cx="126816" cy="797144"/>
            </a:xfrm>
            <a:custGeom>
              <a:avLst/>
              <a:gdLst/>
              <a:ahLst/>
              <a:cxnLst/>
              <a:rect l="l" t="t" r="r" b="b"/>
              <a:pathLst>
                <a:path w="93076" h="585060" extrusionOk="0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4"/>
            <p:cNvSpPr/>
            <p:nvPr/>
          </p:nvSpPr>
          <p:spPr>
            <a:xfrm>
              <a:off x="7685599" y="1685677"/>
              <a:ext cx="2794" cy="2251"/>
            </a:xfrm>
            <a:custGeom>
              <a:avLst/>
              <a:gdLst/>
              <a:ahLst/>
              <a:cxnLst/>
              <a:rect l="l" t="t" r="r" b="b"/>
              <a:pathLst>
                <a:path w="2051" h="1652" extrusionOk="0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4"/>
            <p:cNvSpPr/>
            <p:nvPr/>
          </p:nvSpPr>
          <p:spPr>
            <a:xfrm>
              <a:off x="7444770" y="1580815"/>
              <a:ext cx="144801" cy="161340"/>
            </a:xfrm>
            <a:custGeom>
              <a:avLst/>
              <a:gdLst/>
              <a:ahLst/>
              <a:cxnLst/>
              <a:rect l="l" t="t" r="r" b="b"/>
              <a:pathLst>
                <a:path w="106276" h="118415" extrusionOk="0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4"/>
            <p:cNvSpPr/>
            <p:nvPr/>
          </p:nvSpPr>
          <p:spPr>
            <a:xfrm>
              <a:off x="6867013" y="2887771"/>
              <a:ext cx="500980" cy="390972"/>
            </a:xfrm>
            <a:custGeom>
              <a:avLst/>
              <a:gdLst/>
              <a:ahLst/>
              <a:cxnLst/>
              <a:rect l="l" t="t" r="r" b="b"/>
              <a:pathLst>
                <a:path w="367692" h="286952" extrusionOk="0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4"/>
            <p:cNvSpPr/>
            <p:nvPr/>
          </p:nvSpPr>
          <p:spPr>
            <a:xfrm>
              <a:off x="6607200" y="1143865"/>
              <a:ext cx="856954" cy="444419"/>
            </a:xfrm>
            <a:custGeom>
              <a:avLst/>
              <a:gdLst/>
              <a:ahLst/>
              <a:cxnLst/>
              <a:rect l="l" t="t" r="r" b="b"/>
              <a:pathLst>
                <a:path w="628957" h="326179" extrusionOk="0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4"/>
            <p:cNvSpPr/>
            <p:nvPr/>
          </p:nvSpPr>
          <p:spPr>
            <a:xfrm>
              <a:off x="6782265" y="1177020"/>
              <a:ext cx="96802" cy="345997"/>
            </a:xfrm>
            <a:custGeom>
              <a:avLst/>
              <a:gdLst/>
              <a:ahLst/>
              <a:cxnLst/>
              <a:rect l="l" t="t" r="r" b="b"/>
              <a:pathLst>
                <a:path w="71047" h="253943" extrusionOk="0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4"/>
            <p:cNvSpPr/>
            <p:nvPr/>
          </p:nvSpPr>
          <p:spPr>
            <a:xfrm>
              <a:off x="6931633" y="1192974"/>
              <a:ext cx="78153" cy="289064"/>
            </a:xfrm>
            <a:custGeom>
              <a:avLst/>
              <a:gdLst/>
              <a:ahLst/>
              <a:cxnLst/>
              <a:rect l="l" t="t" r="r" b="b"/>
              <a:pathLst>
                <a:path w="57360" h="212157" extrusionOk="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4"/>
            <p:cNvSpPr/>
            <p:nvPr/>
          </p:nvSpPr>
          <p:spPr>
            <a:xfrm>
              <a:off x="7074664" y="1211044"/>
              <a:ext cx="81407" cy="278769"/>
            </a:xfrm>
            <a:custGeom>
              <a:avLst/>
              <a:gdLst/>
              <a:ahLst/>
              <a:cxnLst/>
              <a:rect l="l" t="t" r="r" b="b"/>
              <a:pathLst>
                <a:path w="59748" h="204601" extrusionOk="0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4"/>
            <p:cNvSpPr/>
            <p:nvPr/>
          </p:nvSpPr>
          <p:spPr>
            <a:xfrm>
              <a:off x="6764241" y="2131330"/>
              <a:ext cx="121156" cy="121156"/>
            </a:xfrm>
            <a:custGeom>
              <a:avLst/>
              <a:gdLst/>
              <a:ahLst/>
              <a:cxnLst/>
              <a:rect l="l" t="t" r="r" b="b"/>
              <a:pathLst>
                <a:path w="88922" h="88922" extrusionOk="0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4"/>
            <p:cNvSpPr/>
            <p:nvPr/>
          </p:nvSpPr>
          <p:spPr>
            <a:xfrm>
              <a:off x="6556325" y="2015983"/>
              <a:ext cx="104147" cy="104147"/>
            </a:xfrm>
            <a:custGeom>
              <a:avLst/>
              <a:gdLst/>
              <a:ahLst/>
              <a:cxnLst/>
              <a:rect l="l" t="t" r="r" b="b"/>
              <a:pathLst>
                <a:path w="76438" h="76438" extrusionOk="0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4"/>
            <p:cNvSpPr/>
            <p:nvPr/>
          </p:nvSpPr>
          <p:spPr>
            <a:xfrm>
              <a:off x="7039580" y="2086595"/>
              <a:ext cx="105346" cy="105346"/>
            </a:xfrm>
            <a:custGeom>
              <a:avLst/>
              <a:gdLst/>
              <a:ahLst/>
              <a:cxnLst/>
              <a:rect l="l" t="t" r="r" b="b"/>
              <a:pathLst>
                <a:path w="77318" h="77318" extrusionOk="0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4"/>
            <p:cNvSpPr/>
            <p:nvPr/>
          </p:nvSpPr>
          <p:spPr>
            <a:xfrm>
              <a:off x="6743370" y="2263359"/>
              <a:ext cx="445429" cy="162159"/>
            </a:xfrm>
            <a:custGeom>
              <a:avLst/>
              <a:gdLst/>
              <a:ahLst/>
              <a:cxnLst/>
              <a:rect l="l" t="t" r="r" b="b"/>
              <a:pathLst>
                <a:path w="326920" h="119016" extrusionOk="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4"/>
            <p:cNvSpPr/>
            <p:nvPr/>
          </p:nvSpPr>
          <p:spPr>
            <a:xfrm>
              <a:off x="6299430" y="1888536"/>
              <a:ext cx="51516" cy="167977"/>
            </a:xfrm>
            <a:custGeom>
              <a:avLst/>
              <a:gdLst/>
              <a:ahLst/>
              <a:cxnLst/>
              <a:rect l="l" t="t" r="r" b="b"/>
              <a:pathLst>
                <a:path w="37810" h="123286" extrusionOk="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4"/>
            <p:cNvSpPr/>
            <p:nvPr/>
          </p:nvSpPr>
          <p:spPr>
            <a:xfrm>
              <a:off x="6290695" y="2001916"/>
              <a:ext cx="57185" cy="39115"/>
            </a:xfrm>
            <a:custGeom>
              <a:avLst/>
              <a:gdLst/>
              <a:ahLst/>
              <a:cxnLst/>
              <a:rect l="l" t="t" r="r" b="b"/>
              <a:pathLst>
                <a:path w="41971" h="28708" extrusionOk="0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4"/>
            <p:cNvSpPr/>
            <p:nvPr/>
          </p:nvSpPr>
          <p:spPr>
            <a:xfrm>
              <a:off x="7703395" y="2216705"/>
              <a:ext cx="155166" cy="132712"/>
            </a:xfrm>
            <a:custGeom>
              <a:avLst/>
              <a:gdLst/>
              <a:ahLst/>
              <a:cxnLst/>
              <a:rect l="l" t="t" r="r" b="b"/>
              <a:pathLst>
                <a:path w="113883" h="97403" extrusionOk="0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4"/>
            <p:cNvSpPr/>
            <p:nvPr/>
          </p:nvSpPr>
          <p:spPr>
            <a:xfrm>
              <a:off x="7752890" y="2284757"/>
              <a:ext cx="32744" cy="98105"/>
            </a:xfrm>
            <a:custGeom>
              <a:avLst/>
              <a:gdLst/>
              <a:ahLst/>
              <a:cxnLst/>
              <a:rect l="l" t="t" r="r" b="b"/>
              <a:pathLst>
                <a:path w="24032" h="72004" extrusionOk="0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4"/>
            <p:cNvSpPr/>
            <p:nvPr/>
          </p:nvSpPr>
          <p:spPr>
            <a:xfrm>
              <a:off x="7589436" y="1686990"/>
              <a:ext cx="134033" cy="162482"/>
            </a:xfrm>
            <a:custGeom>
              <a:avLst/>
              <a:gdLst/>
              <a:ahLst/>
              <a:cxnLst/>
              <a:rect l="l" t="t" r="r" b="b"/>
              <a:pathLst>
                <a:path w="98373" h="119253" extrusionOk="0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4"/>
            <p:cNvSpPr/>
            <p:nvPr/>
          </p:nvSpPr>
          <p:spPr>
            <a:xfrm>
              <a:off x="6987734" y="3113952"/>
              <a:ext cx="103387" cy="1653320"/>
            </a:xfrm>
            <a:custGeom>
              <a:avLst/>
              <a:gdLst/>
              <a:ahLst/>
              <a:cxnLst/>
              <a:rect l="l" t="t" r="r" b="b"/>
              <a:pathLst>
                <a:path w="75880" h="1213446" extrusionOk="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4"/>
            <p:cNvSpPr/>
            <p:nvPr/>
          </p:nvSpPr>
          <p:spPr>
            <a:xfrm>
              <a:off x="4995217" y="3115668"/>
              <a:ext cx="1565801" cy="2136336"/>
            </a:xfrm>
            <a:custGeom>
              <a:avLst/>
              <a:gdLst/>
              <a:ahLst/>
              <a:cxnLst/>
              <a:rect l="l" t="t" r="r" b="b"/>
              <a:pathLst>
                <a:path w="1149212" h="1567953" extrusionOk="0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4"/>
            <p:cNvSpPr/>
            <p:nvPr/>
          </p:nvSpPr>
          <p:spPr>
            <a:xfrm>
              <a:off x="5075484" y="3779168"/>
              <a:ext cx="820581" cy="48286"/>
            </a:xfrm>
            <a:custGeom>
              <a:avLst/>
              <a:gdLst/>
              <a:ahLst/>
              <a:cxnLst/>
              <a:rect l="l" t="t" r="r" b="b"/>
              <a:pathLst>
                <a:path w="602261" h="35439" extrusionOk="0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4"/>
            <p:cNvSpPr/>
            <p:nvPr/>
          </p:nvSpPr>
          <p:spPr>
            <a:xfrm>
              <a:off x="5114407" y="3514462"/>
              <a:ext cx="83824" cy="83824"/>
            </a:xfrm>
            <a:custGeom>
              <a:avLst/>
              <a:gdLst/>
              <a:ahLst/>
              <a:cxnLst/>
              <a:rect l="l" t="t" r="r" b="b"/>
              <a:pathLst>
                <a:path w="61522" h="61522" extrusionOk="0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4"/>
            <p:cNvSpPr/>
            <p:nvPr/>
          </p:nvSpPr>
          <p:spPr>
            <a:xfrm>
              <a:off x="8855568" y="4387695"/>
              <a:ext cx="176422" cy="906268"/>
            </a:xfrm>
            <a:custGeom>
              <a:avLst/>
              <a:gdLst/>
              <a:ahLst/>
              <a:cxnLst/>
              <a:rect l="l" t="t" r="r" b="b"/>
              <a:pathLst>
                <a:path w="129484" h="665151" extrusionOk="0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4"/>
            <p:cNvSpPr/>
            <p:nvPr/>
          </p:nvSpPr>
          <p:spPr>
            <a:xfrm>
              <a:off x="7671855" y="4139710"/>
              <a:ext cx="906169" cy="1114697"/>
            </a:xfrm>
            <a:custGeom>
              <a:avLst/>
              <a:gdLst/>
              <a:ahLst/>
              <a:cxnLst/>
              <a:rect l="l" t="t" r="r" b="b"/>
              <a:pathLst>
                <a:path w="665078" h="818126" extrusionOk="0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4"/>
            <p:cNvSpPr/>
            <p:nvPr/>
          </p:nvSpPr>
          <p:spPr>
            <a:xfrm>
              <a:off x="8263057" y="4329859"/>
              <a:ext cx="125936" cy="588037"/>
            </a:xfrm>
            <a:custGeom>
              <a:avLst/>
              <a:gdLst/>
              <a:ahLst/>
              <a:cxnLst/>
              <a:rect l="l" t="t" r="r" b="b"/>
              <a:pathLst>
                <a:path w="92430" h="431587" extrusionOk="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4"/>
            <p:cNvSpPr/>
            <p:nvPr/>
          </p:nvSpPr>
          <p:spPr>
            <a:xfrm>
              <a:off x="8167091" y="3902861"/>
              <a:ext cx="62967" cy="310655"/>
            </a:xfrm>
            <a:custGeom>
              <a:avLst/>
              <a:gdLst/>
              <a:ahLst/>
              <a:cxnLst/>
              <a:rect l="l" t="t" r="r" b="b"/>
              <a:pathLst>
                <a:path w="46214" h="228004" extrusionOk="0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4"/>
            <p:cNvSpPr/>
            <p:nvPr/>
          </p:nvSpPr>
          <p:spPr>
            <a:xfrm>
              <a:off x="3916908" y="1471799"/>
              <a:ext cx="2527022" cy="1834853"/>
            </a:xfrm>
            <a:custGeom>
              <a:avLst/>
              <a:gdLst/>
              <a:ahLst/>
              <a:cxnLst/>
              <a:rect l="l" t="t" r="r" b="b"/>
              <a:pathLst>
                <a:path w="1854695" h="1346681" extrusionOk="0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4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4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5370751" y="987562"/>
              <a:ext cx="131717" cy="332842"/>
            </a:xfrm>
            <a:custGeom>
              <a:avLst/>
              <a:gdLst/>
              <a:ahLst/>
              <a:cxnLst/>
              <a:rect l="l" t="t" r="r" b="b"/>
              <a:pathLst>
                <a:path w="96673" h="244288" extrusionOk="0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4"/>
            <p:cNvSpPr/>
            <p:nvPr/>
          </p:nvSpPr>
          <p:spPr>
            <a:xfrm>
              <a:off x="5611301" y="948037"/>
              <a:ext cx="10630" cy="357820"/>
            </a:xfrm>
            <a:custGeom>
              <a:avLst/>
              <a:gdLst/>
              <a:ahLst/>
              <a:cxnLst/>
              <a:rect l="l" t="t" r="r" b="b"/>
              <a:pathLst>
                <a:path w="7802" h="262620" extrusionOk="0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4"/>
            <p:cNvSpPr/>
            <p:nvPr/>
          </p:nvSpPr>
          <p:spPr>
            <a:xfrm>
              <a:off x="5712908" y="1013656"/>
              <a:ext cx="152377" cy="323873"/>
            </a:xfrm>
            <a:custGeom>
              <a:avLst/>
              <a:gdLst/>
              <a:ahLst/>
              <a:cxnLst/>
              <a:rect l="l" t="t" r="r" b="b"/>
              <a:pathLst>
                <a:path w="111836" h="237705" extrusionOk="0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4"/>
            <p:cNvSpPr/>
            <p:nvPr/>
          </p:nvSpPr>
          <p:spPr>
            <a:xfrm>
              <a:off x="6881920" y="2722326"/>
              <a:ext cx="361605" cy="109429"/>
            </a:xfrm>
            <a:custGeom>
              <a:avLst/>
              <a:gdLst/>
              <a:ahLst/>
              <a:cxnLst/>
              <a:rect l="l" t="t" r="r" b="b"/>
              <a:pathLst>
                <a:path w="265398" h="80315" extrusionOk="0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4"/>
            <p:cNvSpPr/>
            <p:nvPr/>
          </p:nvSpPr>
          <p:spPr>
            <a:xfrm>
              <a:off x="8268900" y="4353348"/>
              <a:ext cx="120091" cy="387976"/>
            </a:xfrm>
            <a:custGeom>
              <a:avLst/>
              <a:gdLst/>
              <a:ahLst/>
              <a:cxnLst/>
              <a:rect l="l" t="t" r="r" b="b"/>
              <a:pathLst>
                <a:path w="88140" h="284753" extrusionOk="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4"/>
            <p:cNvSpPr/>
            <p:nvPr/>
          </p:nvSpPr>
          <p:spPr>
            <a:xfrm>
              <a:off x="7505552" y="2444990"/>
              <a:ext cx="148459" cy="160941"/>
            </a:xfrm>
            <a:custGeom>
              <a:avLst/>
              <a:gdLst/>
              <a:ahLst/>
              <a:cxnLst/>
              <a:rect l="l" t="t" r="r" b="b"/>
              <a:pathLst>
                <a:path w="108961" h="118122" extrusionOk="0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4"/>
            <p:cNvSpPr/>
            <p:nvPr/>
          </p:nvSpPr>
          <p:spPr>
            <a:xfrm>
              <a:off x="6890311" y="238170"/>
              <a:ext cx="236328" cy="236330"/>
            </a:xfrm>
            <a:custGeom>
              <a:avLst/>
              <a:gdLst/>
              <a:ahLst/>
              <a:cxnLst/>
              <a:rect l="l" t="t" r="r" b="b"/>
              <a:pathLst>
                <a:path w="173452" h="173453" extrusionOk="0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4" name="Google Shape;454;p54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5" name="Google Shape;455;p54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 dirty="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Постановка задачи</a:t>
            </a: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</a:t>
            </a:r>
            <a:r>
              <a:rPr lang="ru-RU" sz="2500" dirty="0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работы</a:t>
            </a:r>
            <a:endParaRPr sz="2500" b="0" i="0" u="none" strike="noStrike" cap="none" dirty="0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40" name="Google Shape;340;p45"/>
          <p:cNvSpPr txBox="1"/>
          <p:nvPr/>
        </p:nvSpPr>
        <p:spPr>
          <a:xfrm>
            <a:off x="431500" y="973725"/>
            <a:ext cx="2658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Исходная задача:</a:t>
            </a:r>
            <a:endParaRPr sz="16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45"/>
          <p:cNvSpPr txBox="1"/>
          <p:nvPr/>
        </p:nvSpPr>
        <p:spPr>
          <a:xfrm>
            <a:off x="431500" y="2372506"/>
            <a:ext cx="251108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Актуальность задачи, её место в предметной области:</a:t>
            </a:r>
            <a:endParaRPr sz="1500" b="1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3261337" y="736012"/>
            <a:ext cx="5865978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Возможность посимвольного распознавания текста с помощью методов машинного обучения на примере побочных акустических сигналов от нажатия клавиш клавиатуры.</a:t>
            </a:r>
            <a:endParaRPr sz="16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</p:txBody>
      </p:sp>
      <p:sp>
        <p:nvSpPr>
          <p:cNvPr id="343" name="Google Shape;343;p45"/>
          <p:cNvSpPr txBox="1"/>
          <p:nvPr/>
        </p:nvSpPr>
        <p:spPr>
          <a:xfrm>
            <a:off x="3248527" y="2262498"/>
            <a:ext cx="5878788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О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ценка практической возможности восстановления защищаемой информации в различных условиях её перехвата для совершенствования нормативно-методической базы по защите техники и помещений от несанкционированного доступа.</a:t>
            </a:r>
            <a:endParaRPr sz="16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431500" y="3897728"/>
            <a:ext cx="265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Целевая метрика:</a:t>
            </a:r>
            <a:endParaRPr sz="1500" b="1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45"/>
          <p:cNvSpPr txBox="1"/>
          <p:nvPr/>
        </p:nvSpPr>
        <p:spPr>
          <a:xfrm>
            <a:off x="3261337" y="3631396"/>
            <a:ext cx="545756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altLang="ru-RU" sz="1600" dirty="0">
                <a:latin typeface="Times New Roman" panose="02020603050405020304" pitchFamily="18" charset="0"/>
              </a:rPr>
              <a:t>Точность работы алгоритма распознавания:</a:t>
            </a:r>
            <a:endParaRPr sz="16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DF103948-D9A4-4FE5-B38D-150AF6EB4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953" y="4146181"/>
            <a:ext cx="3118588" cy="60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" name="Google Shape;345;p45">
            <a:extLst>
              <a:ext uri="{FF2B5EF4-FFF2-40B4-BE49-F238E27FC236}">
                <a16:creationId xmlns:a16="http://schemas.microsoft.com/office/drawing/2014/main" id="{4EC5BC84-4E47-4392-A228-C621668E2CBA}"/>
              </a:ext>
            </a:extLst>
          </p:cNvPr>
          <p:cNvSpPr txBox="1"/>
          <p:nvPr/>
        </p:nvSpPr>
        <p:spPr>
          <a:xfrm>
            <a:off x="3330086" y="4621746"/>
            <a:ext cx="56391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altLang="ru-RU" sz="1200" dirty="0">
                <a:latin typeface="Times New Roman" panose="02020603050405020304" pitchFamily="18" charset="0"/>
              </a:rPr>
              <a:t>где </a:t>
            </a:r>
            <a:r>
              <a:rPr lang="en-US" altLang="ru-RU" sz="1200" dirty="0">
                <a:latin typeface="Times New Roman" panose="02020603050405020304" pitchFamily="18" charset="0"/>
              </a:rPr>
              <a:t>l – </a:t>
            </a:r>
            <a:r>
              <a:rPr lang="ru-RU" altLang="ru-RU" sz="1200" dirty="0">
                <a:latin typeface="Times New Roman" panose="02020603050405020304" pitchFamily="18" charset="0"/>
              </a:rPr>
              <a:t>количество сигналов, а – алгоритм, </a:t>
            </a:r>
            <a:r>
              <a:rPr lang="en-US" altLang="ru-RU" sz="1200" dirty="0">
                <a:latin typeface="Times New Roman" panose="02020603050405020304" pitchFamily="18" charset="0"/>
              </a:rPr>
              <a:t>X – </a:t>
            </a:r>
            <a:r>
              <a:rPr lang="ru-RU" altLang="ru-RU" sz="1200" dirty="0">
                <a:latin typeface="Times New Roman" panose="02020603050405020304" pitchFamily="18" charset="0"/>
              </a:rPr>
              <a:t>выборка, </a:t>
            </a:r>
            <a:r>
              <a:rPr lang="en-US" altLang="ru-RU" sz="1200" dirty="0">
                <a:latin typeface="Times New Roman" panose="02020603050405020304" pitchFamily="18" charset="0"/>
              </a:rPr>
              <a:t>y – </a:t>
            </a:r>
            <a:r>
              <a:rPr lang="ru-RU" altLang="ru-RU" sz="1200" dirty="0">
                <a:latin typeface="Times New Roman" panose="02020603050405020304" pitchFamily="18" charset="0"/>
              </a:rPr>
              <a:t>класс клавиши</a:t>
            </a:r>
            <a:r>
              <a:rPr lang="ru-RU" altLang="ru-RU" sz="1600" dirty="0">
                <a:latin typeface="Times New Roman" panose="02020603050405020304" pitchFamily="18" charset="0"/>
              </a:rPr>
              <a:t> </a:t>
            </a:r>
            <a:endParaRPr sz="16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/>
        </p:nvSpPr>
        <p:spPr>
          <a:xfrm>
            <a:off x="320998" y="296783"/>
            <a:ext cx="8668361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 dirty="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4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191926" y="862216"/>
            <a:ext cx="8612550" cy="2202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Источник данных	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Тип данных	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Описание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датасета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Proxima Nova"/>
              <a:cs typeface="Times New Roman" panose="02020603050405020304" pitchFamily="18" charset="0"/>
              <a:sym typeface="Proxima Nova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  <a:sym typeface="Proxima Nova"/>
              </a:rPr>
              <a:t>Признаки, описывающие акустические сигналы</a:t>
            </a: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roxima Nova"/>
              </a:rPr>
              <a:t>Мел-частотные кепстральные коэффициенты и их получение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DA9AFE0-F273-4ADE-BFE7-2E9FC914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7891"/>
            <a:ext cx="3681484" cy="246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48">
            <a:extLst>
              <a:ext uri="{FF2B5EF4-FFF2-40B4-BE49-F238E27FC236}">
                <a16:creationId xmlns:a16="http://schemas.microsoft.com/office/drawing/2014/main" id="{F0B48421-1B31-435D-9029-72C3975E5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" t="-14" r="-9" b="-14"/>
          <a:stretch>
            <a:fillRect/>
          </a:stretch>
        </p:blipFill>
        <p:spPr bwMode="auto">
          <a:xfrm>
            <a:off x="4696853" y="336884"/>
            <a:ext cx="3394075" cy="343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-9" t="-14" r="-9" b="-1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Rectangle 58">
            <a:extLst>
              <a:ext uri="{FF2B5EF4-FFF2-40B4-BE49-F238E27FC236}">
                <a16:creationId xmlns:a16="http://schemas.microsoft.com/office/drawing/2014/main" id="{BCE83812-846D-4937-AF7A-6D49BD36E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788" y="3765736"/>
            <a:ext cx="4012568" cy="30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altLang="ru-RU" dirty="0">
                <a:latin typeface="Times New Roman" panose="02020603050405020304" pitchFamily="18" charset="0"/>
                <a:cs typeface="Noto Sans CJK SC" charset="0"/>
              </a:rPr>
              <a:t>1   2              3                </a:t>
            </a:r>
            <a:r>
              <a:rPr lang="en-US" altLang="ru-RU" dirty="0">
                <a:latin typeface="Times New Roman" panose="02020603050405020304" pitchFamily="18" charset="0"/>
                <a:cs typeface="Noto Sans CJK SC" charset="0"/>
              </a:rPr>
              <a:t> </a:t>
            </a:r>
            <a:r>
              <a:rPr lang="ru-RU" altLang="ru-RU" dirty="0">
                <a:latin typeface="Times New Roman" panose="02020603050405020304" pitchFamily="18" charset="0"/>
                <a:cs typeface="Noto Sans CJK SC" charset="0"/>
              </a:rPr>
              <a:t>       4            5            </a:t>
            </a:r>
            <a:r>
              <a:rPr lang="en-US" altLang="ru-RU" dirty="0">
                <a:latin typeface="Times New Roman" panose="02020603050405020304" pitchFamily="18" charset="0"/>
                <a:cs typeface="Noto Sans CJK SC" charset="0"/>
              </a:rPr>
              <a:t>   t</a:t>
            </a:r>
            <a:endParaRPr lang="ru-RU" altLang="ru-RU" dirty="0">
              <a:latin typeface="Times New Roman" panose="02020603050405020304" pitchFamily="18" charset="0"/>
              <a:cs typeface="Noto Sans CJK SC" charset="0"/>
            </a:endParaRPr>
          </a:p>
        </p:txBody>
      </p:sp>
      <p:sp>
        <p:nvSpPr>
          <p:cNvPr id="5" name="Line 49">
            <a:extLst>
              <a:ext uri="{FF2B5EF4-FFF2-40B4-BE49-F238E27FC236}">
                <a16:creationId xmlns:a16="http://schemas.microsoft.com/office/drawing/2014/main" id="{321E83EE-F5E5-40B7-AF4C-8B4742B6BE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2544" y="336883"/>
            <a:ext cx="18370" cy="3697235"/>
          </a:xfrm>
          <a:prstGeom prst="line">
            <a:avLst/>
          </a:prstGeom>
          <a:noFill/>
          <a:ln w="9360" cap="sq">
            <a:solidFill>
              <a:srgbClr val="70AD4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Line 49">
            <a:extLst>
              <a:ext uri="{FF2B5EF4-FFF2-40B4-BE49-F238E27FC236}">
                <a16:creationId xmlns:a16="http://schemas.microsoft.com/office/drawing/2014/main" id="{1D1482D5-376E-4FF1-BEB7-63D5B58E46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4283" y="332255"/>
            <a:ext cx="6469" cy="3697234"/>
          </a:xfrm>
          <a:prstGeom prst="line">
            <a:avLst/>
          </a:prstGeom>
          <a:noFill/>
          <a:ln w="9360" cap="sq">
            <a:solidFill>
              <a:srgbClr val="70AD4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Line 49">
            <a:extLst>
              <a:ext uri="{FF2B5EF4-FFF2-40B4-BE49-F238E27FC236}">
                <a16:creationId xmlns:a16="http://schemas.microsoft.com/office/drawing/2014/main" id="{D00070AC-0447-472C-ABF3-00477AF881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944" y="342163"/>
            <a:ext cx="28039" cy="3729895"/>
          </a:xfrm>
          <a:prstGeom prst="line">
            <a:avLst/>
          </a:prstGeom>
          <a:noFill/>
          <a:ln w="9360" cap="sq">
            <a:solidFill>
              <a:srgbClr val="70AD4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Rectangle 59">
            <a:extLst>
              <a:ext uri="{FF2B5EF4-FFF2-40B4-BE49-F238E27FC236}">
                <a16:creationId xmlns:a16="http://schemas.microsoft.com/office/drawing/2014/main" id="{AD995DD4-7A79-45D3-8E6A-2B8356E31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9976" y="4057930"/>
            <a:ext cx="3186116" cy="101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1 - касания клавиши пальцем, </a:t>
            </a:r>
          </a:p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2 - нажатия клавиши, </a:t>
            </a:r>
          </a:p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3 - задержки пальца, </a:t>
            </a:r>
          </a:p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4 - отпускания клавиши, </a:t>
            </a:r>
          </a:p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5 - затухания сигнала </a:t>
            </a:r>
          </a:p>
        </p:txBody>
      </p:sp>
      <p:sp>
        <p:nvSpPr>
          <p:cNvPr id="9" name="Line 49">
            <a:extLst>
              <a:ext uri="{FF2B5EF4-FFF2-40B4-BE49-F238E27FC236}">
                <a16:creationId xmlns:a16="http://schemas.microsoft.com/office/drawing/2014/main" id="{5BA373E4-D3CF-4F15-BC60-B579FE7B3D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3290" y="370606"/>
            <a:ext cx="28039" cy="3687324"/>
          </a:xfrm>
          <a:prstGeom prst="line">
            <a:avLst/>
          </a:prstGeom>
          <a:noFill/>
          <a:ln w="9360" cap="sq">
            <a:solidFill>
              <a:srgbClr val="70AD47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Rectangle 60">
            <a:extLst>
              <a:ext uri="{FF2B5EF4-FFF2-40B4-BE49-F238E27FC236}">
                <a16:creationId xmlns:a16="http://schemas.microsoft.com/office/drawing/2014/main" id="{98885B2A-57DD-4E26-B638-5AB5FB696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0" y="3433308"/>
            <a:ext cx="6599238" cy="27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Среднее время длительности аудиосигнала в указанных областях.</a:t>
            </a:r>
          </a:p>
        </p:txBody>
      </p:sp>
      <p:graphicFrame>
        <p:nvGraphicFramePr>
          <p:cNvPr id="11" name="Group 6">
            <a:extLst>
              <a:ext uri="{FF2B5EF4-FFF2-40B4-BE49-F238E27FC236}">
                <a16:creationId xmlns:a16="http://schemas.microsoft.com/office/drawing/2014/main" id="{0814038F-084D-44DD-A525-EBE861D56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923815"/>
              </p:ext>
            </p:extLst>
          </p:nvPr>
        </p:nvGraphicFramePr>
        <p:xfrm>
          <a:off x="166340" y="3765736"/>
          <a:ext cx="4389438" cy="9630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268368412"/>
                    </a:ext>
                  </a:extLst>
                </a:gridCol>
                <a:gridCol w="874712">
                  <a:extLst>
                    <a:ext uri="{9D8B030D-6E8A-4147-A177-3AD203B41FA5}">
                      <a16:colId xmlns:a16="http://schemas.microsoft.com/office/drawing/2014/main" val="74714061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9688170"/>
                    </a:ext>
                  </a:extLst>
                </a:gridCol>
                <a:gridCol w="874713">
                  <a:extLst>
                    <a:ext uri="{9D8B030D-6E8A-4147-A177-3AD203B41FA5}">
                      <a16:colId xmlns:a16="http://schemas.microsoft.com/office/drawing/2014/main" val="290608402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250480720"/>
                    </a:ext>
                  </a:extLst>
                </a:gridCol>
              </a:tblGrid>
              <a:tr h="235474">
                <a:tc gridSpan="5"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Среднее время области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580089"/>
                  </a:ext>
                </a:extLst>
              </a:tr>
              <a:tr h="23547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1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2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3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4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5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936298"/>
                  </a:ext>
                </a:extLst>
              </a:tr>
              <a:tr h="37892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0.25 мс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1мс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10мс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1мс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4pPr>
                      <a:lvl5pPr>
                        <a:lnSpc>
                          <a:spcPct val="90000"/>
                        </a:lnSpc>
                        <a:spcBef>
                          <a:spcPts val="513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5pPr>
                      <a:lvl6pPr marL="25146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6pPr>
                      <a:lvl7pPr marL="29718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7pPr>
                      <a:lvl8pPr marL="34290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8pPr>
                      <a:lvl9pPr marL="3886200" indent="-228600" defTabSz="457200" fontAlgn="base">
                        <a:lnSpc>
                          <a:spcPct val="90000"/>
                        </a:lnSpc>
                        <a:spcBef>
                          <a:spcPts val="513"/>
                        </a:spcBef>
                        <a:spcAft>
                          <a:spcPts val="13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DejaVu Sans" charset="0"/>
                        </a:rPr>
                        <a:t>-</a:t>
                      </a:r>
                    </a:p>
                  </a:txBody>
                  <a:tcPr marL="68400" marR="684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546690"/>
                  </a:ext>
                </a:extLst>
              </a:tr>
            </a:tbl>
          </a:graphicData>
        </a:graphic>
      </p:graphicFrame>
      <p:sp>
        <p:nvSpPr>
          <p:cNvPr id="13" name="Rectangle 14">
            <a:extLst>
              <a:ext uri="{FF2B5EF4-FFF2-40B4-BE49-F238E27FC236}">
                <a16:creationId xmlns:a16="http://schemas.microsoft.com/office/drawing/2014/main" id="{B8168FA9-6C82-4830-A74A-2EE743E2C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998" y="2074396"/>
            <a:ext cx="281144" cy="306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ru-RU" dirty="0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4" name="Rectangle 60">
            <a:extLst>
              <a:ext uri="{FF2B5EF4-FFF2-40B4-BE49-F238E27FC236}">
                <a16:creationId xmlns:a16="http://schemas.microsoft.com/office/drawing/2014/main" id="{67E08E1E-464E-4BF7-966F-B350BDAFB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20" y="4752548"/>
            <a:ext cx="4464258" cy="275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ru-RU" altLang="ru-RU" sz="1200" dirty="0">
                <a:latin typeface="Times New Roman" panose="02020603050405020304" pitchFamily="18" charset="0"/>
                <a:cs typeface="Noto Sans CJK SC" charset="0"/>
              </a:rPr>
              <a:t>Интервал между нажатиями двух клавиш: 250 – 300 </a:t>
            </a:r>
            <a:r>
              <a:rPr lang="ru-RU" altLang="ru-RU" sz="1200" dirty="0" err="1">
                <a:latin typeface="Times New Roman" panose="02020603050405020304" pitchFamily="18" charset="0"/>
                <a:cs typeface="Noto Sans CJK SC" charset="0"/>
              </a:rPr>
              <a:t>мс</a:t>
            </a:r>
            <a:endParaRPr lang="ru-RU" altLang="ru-RU" sz="1200" dirty="0">
              <a:latin typeface="Times New Roman" panose="02020603050405020304" pitchFamily="18" charset="0"/>
              <a:cs typeface="Noto Sans CJK SC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B3FAF-9051-48E8-8B42-846AA96C3B3E}"/>
              </a:ext>
            </a:extLst>
          </p:cNvPr>
          <p:cNvSpPr txBox="1"/>
          <p:nvPr/>
        </p:nvSpPr>
        <p:spPr>
          <a:xfrm>
            <a:off x="4695953" y="36724"/>
            <a:ext cx="36832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Аудиосигнал во временной и частотной областях</a:t>
            </a:r>
          </a:p>
        </p:txBody>
      </p:sp>
    </p:spTree>
    <p:extLst>
      <p:ext uri="{BB962C8B-B14F-4D97-AF65-F5344CB8AC3E}">
        <p14:creationId xmlns:p14="http://schemas.microsoft.com/office/powerpoint/2010/main" val="240274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B593E6-022E-4444-BBEC-6F859D500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07" y="54621"/>
            <a:ext cx="8772739" cy="40498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F4C484-725F-4E44-8803-8B0DD2775D4C}"/>
              </a:ext>
            </a:extLst>
          </p:cNvPr>
          <p:cNvSpPr txBox="1"/>
          <p:nvPr/>
        </p:nvSpPr>
        <p:spPr>
          <a:xfrm>
            <a:off x="302508" y="4152614"/>
            <a:ext cx="7954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представляет собой набор файлов в формате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 (Waveform Audio File Format)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оцифрованных с частотой дискретизации 96 кГц, сгруппированных по названию клавиши клавиатуры и номера канала (микрофона). В каждом канале по 39 директорий, в которых находятся от 22 (клавиша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до 36 (клавиша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‘j’)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файлов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среднем 32 файла для каждой клавиши.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1251 файл в каждой директории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ch0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ch1.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Размер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примерно 808 Мбайт.</a:t>
            </a:r>
          </a:p>
        </p:txBody>
      </p:sp>
    </p:spTree>
    <p:extLst>
      <p:ext uri="{BB962C8B-B14F-4D97-AF65-F5344CB8AC3E}">
        <p14:creationId xmlns:p14="http://schemas.microsoft.com/office/powerpoint/2010/main" val="161777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59E173-70DE-4F1F-8F5E-3B34369F599C}"/>
              </a:ext>
            </a:extLst>
          </p:cNvPr>
          <p:cNvSpPr txBox="1"/>
          <p:nvPr/>
        </p:nvSpPr>
        <p:spPr>
          <a:xfrm>
            <a:off x="677206" y="373408"/>
            <a:ext cx="6961128" cy="4130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Признаки, описывающие акустические сигналы: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спектрограмма,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мел-частотные кепстральные коэффициенты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MFCC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линейные кепстральные  коэффициенты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LFCC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спектральный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центроид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Spectral Centroid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спектральный спад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Spectral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Rolloff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скорость пересечения нуля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Zero Crossing Rate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вейвлет представление.</a:t>
            </a:r>
          </a:p>
        </p:txBody>
      </p:sp>
    </p:spTree>
    <p:extLst>
      <p:ext uri="{BB962C8B-B14F-4D97-AF65-F5344CB8AC3E}">
        <p14:creationId xmlns:p14="http://schemas.microsoft.com/office/powerpoint/2010/main" val="1434083695"/>
      </p:ext>
    </p:extLst>
  </p:cSld>
  <p:clrMapOvr>
    <a:masterClrMapping/>
  </p:clrMapOvr>
</p:sld>
</file>

<file path=ppt/theme/theme1.xml><?xml version="1.0" encoding="utf-8"?>
<a:theme xmlns:a="http://schemas.openxmlformats.org/drawingml/2006/main" name="PRO_presentation">
  <a:themeElements>
    <a:clrScheme name="PR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217AFF"/>
      </a:accent1>
      <a:accent2>
        <a:srgbClr val="0066FF"/>
      </a:accent2>
      <a:accent3>
        <a:srgbClr val="4BD0A0"/>
      </a:accent3>
      <a:accent4>
        <a:srgbClr val="DE3773"/>
      </a:accent4>
      <a:accent5>
        <a:srgbClr val="8261EE"/>
      </a:accent5>
      <a:accent6>
        <a:srgbClr val="F3F4F7"/>
      </a:accent6>
      <a:hlink>
        <a:srgbClr val="0066FF"/>
      </a:hlink>
      <a:folHlink>
        <a:srgbClr val="00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968</Words>
  <Application>Microsoft Office PowerPoint</Application>
  <PresentationFormat>Экран (16:9)</PresentationFormat>
  <Paragraphs>217</Paragraphs>
  <Slides>22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Arial</vt:lpstr>
      <vt:lpstr>Calibri</vt:lpstr>
      <vt:lpstr>Liberation Serif</vt:lpstr>
      <vt:lpstr>Proxima Nova</vt:lpstr>
      <vt:lpstr>Proxima Nova Semibold</vt:lpstr>
      <vt:lpstr>Times New Roman</vt:lpstr>
      <vt:lpstr>PRO_presentation</vt:lpstr>
      <vt:lpstr>White Green</vt:lpstr>
      <vt:lpstr>Нетология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</dc:creator>
  <cp:lastModifiedBy>ALEX</cp:lastModifiedBy>
  <cp:revision>16</cp:revision>
  <dcterms:modified xsi:type="dcterms:W3CDTF">2025-02-27T12:04:02Z</dcterms:modified>
</cp:coreProperties>
</file>