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74" r:id="rId17"/>
    <p:sldId id="275" r:id="rId18"/>
    <p:sldId id="276" r:id="rId19"/>
    <p:sldId id="277" r:id="rId20"/>
    <p:sldId id="264" r:id="rId21"/>
    <p:sldId id="265" r:id="rId22"/>
    <p:sldId id="266" r:id="rId23"/>
    <p:sldId id="267" r:id="rId24"/>
    <p:sldId id="26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86D9E2-0848-4622-8F9D-E207CA72D54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ru-RU"/>
              <a:t>&lt;header&gt;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756F-70DD-461A-91C6-5D31FF41ECD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ru-RU"/>
              <a:t>&lt;date/time&gt;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F8EF3-FAA5-4682-81F3-4AC9364785A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ru-RU"/>
              <a:t>&lt;footer&gt;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7ACD6-C412-4F85-9125-0445871950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B4900E-D604-4813-AD69-ED69F22D5D06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AB8110F-E49B-4C72-9CFE-F39F5594EF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4813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12FB7B6-A78D-4545-AB9B-657FC7CFA4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A677562-21E0-4DE8-8585-21D3EDC6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fld id="{D4739FFB-884B-4089-9C99-888D511A3AAC}" type="slidenum">
              <a:rPr lang="ru-RU" altLang="ru-RU" sz="1200"/>
              <a:pPr algn="r">
                <a:buClrTx/>
                <a:buFontTx/>
                <a:buNone/>
              </a:pPr>
              <a:t>10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9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lphacephei.com/ru/lecture1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93987" y="294025"/>
            <a:ext cx="9725575" cy="9848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Распознавание побочных акустических сигналов от нажатия клавиш клавиатуры</a:t>
            </a:r>
            <a:endParaRPr sz="4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3" y="4195011"/>
            <a:ext cx="3334551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Фамилия Брицин Алексей Александрович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</a:t>
            </a: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53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</a:t>
            </a:r>
            <a:r>
              <a:rPr lang="en-US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Миронов Алексей</a:t>
            </a:r>
            <a:endParaRPr sz="1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F697344-C282-42B2-A80D-6F973604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42" y="-12761"/>
            <a:ext cx="9145818" cy="65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br>
              <a:rPr lang="ru-RU" altLang="ru-RU" sz="1050" dirty="0"/>
            </a:br>
            <a:r>
              <a:rPr lang="ru-RU" altLang="ru-RU" sz="2100" dirty="0">
                <a:latin typeface="Times New Roman" panose="02020603050405020304" pitchFamily="18" charset="0"/>
              </a:rPr>
              <a:t>Мел</a:t>
            </a:r>
            <a:r>
              <a:rPr lang="en-US" altLang="ru-RU" sz="2100" dirty="0">
                <a:latin typeface="Times New Roman" panose="02020603050405020304" pitchFamily="18" charset="0"/>
              </a:rPr>
              <a:t> </a:t>
            </a:r>
            <a:r>
              <a:rPr lang="ru-RU" altLang="ru-RU" sz="2100" dirty="0">
                <a:latin typeface="Times New Roman" panose="02020603050405020304" pitchFamily="18" charset="0"/>
              </a:rPr>
              <a:t>- частотные и линейные частотные кепстральные коэффициенты</a:t>
            </a:r>
            <a:r>
              <a:rPr lang="en-US" altLang="ru-RU" sz="2100" dirty="0">
                <a:latin typeface="Times New Roman" panose="02020603050405020304" pitchFamily="18" charset="0"/>
              </a:rPr>
              <a:t> (MFCC)</a:t>
            </a:r>
            <a:br>
              <a:rPr lang="ru-RU" altLang="ru-RU" sz="2100" dirty="0">
                <a:latin typeface="Times New Roman" panose="02020603050405020304" pitchFamily="18" charset="0"/>
              </a:rPr>
            </a:br>
            <a:endParaRPr lang="ru-RU" altLang="ru-RU" sz="2100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D59AC9B-B596-454A-8417-B2D7AD72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2" y="2704098"/>
            <a:ext cx="1096360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E60747-5108-4B00-AE66-B233BC06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13" y="3419570"/>
            <a:ext cx="1036900" cy="51904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125">
                <a:latin typeface="Times New Roman" panose="02020603050405020304" pitchFamily="18" charset="0"/>
              </a:rPr>
              <a:t>Банк фильтров + </a:t>
            </a:r>
            <a:r>
              <a:rPr lang="en-US" altLang="ru-RU" sz="1125">
                <a:latin typeface="Times New Roman" panose="02020603050405020304" pitchFamily="18" charset="0"/>
              </a:rPr>
              <a:t>log()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6608A80-984C-4953-B36B-980CF1D8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682" y="1935055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ДПФ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A6A25EB-F242-483D-9F4F-DE344D3E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4180280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ДКП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1318A39-5802-4A6E-AF64-18C84310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1207677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Окно Хемминга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4B10B7F8-0155-453B-9B36-C32DED4772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6349" y="1680888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453F2E80-A0A8-4807-9E19-B46EDD46CA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5754" y="2420766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FF2AFAF3-6B29-4C43-981B-90F811E453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8135" y="3173143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9CEF05D4-927B-4F30-A52F-DD6F3E8E08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69445" y="3909448"/>
            <a:ext cx="22142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19142784-5C31-4ABF-8AC6-78D07795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05" y="557680"/>
            <a:ext cx="22023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2" name="AutoShape 12">
            <a:extLst>
              <a:ext uri="{FF2B5EF4-FFF2-40B4-BE49-F238E27FC236}">
                <a16:creationId xmlns:a16="http://schemas.microsoft.com/office/drawing/2014/main" id="{3DAF07F0-8C7F-4EBD-8C41-D9066565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95" y="4286232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76E9F87-6268-4C17-AF1C-5F1194C8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104" y="572220"/>
            <a:ext cx="360721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x</a:t>
            </a:r>
            <a:r>
              <a:rPr lang="ru-RU" altLang="ru-RU" sz="1050" dirty="0">
                <a:latin typeface="Times New Roman" panose="02020603050405020304" pitchFamily="18" charset="0"/>
              </a:rPr>
              <a:t>(</a:t>
            </a:r>
            <a:r>
              <a:rPr lang="en-US" altLang="ru-RU" sz="1050" dirty="0">
                <a:latin typeface="Times New Roman" panose="02020603050405020304" pitchFamily="18" charset="0"/>
              </a:rPr>
              <a:t>n</a:t>
            </a:r>
            <a:r>
              <a:rPr lang="ru-RU" altLang="ru-RU" sz="105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DE3C450-5DE3-4AD0-AAF0-56263B06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03" y="4286232"/>
            <a:ext cx="511403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MFCC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57701B6-C890-4039-9577-23325C89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518" y="468395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Создание фрейма</a:t>
            </a:r>
          </a:p>
        </p:txBody>
      </p:sp>
      <p:sp>
        <p:nvSpPr>
          <p:cNvPr id="10256" name="AutoShape 16">
            <a:extLst>
              <a:ext uri="{FF2B5EF4-FFF2-40B4-BE49-F238E27FC236}">
                <a16:creationId xmlns:a16="http://schemas.microsoft.com/office/drawing/2014/main" id="{28BCB20C-521C-4D93-9D18-7B63C9BBD5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39087" y="941011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B974896B-84EC-4173-B4C6-C0433572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23" y="854107"/>
            <a:ext cx="4239370" cy="380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ru-RU" altLang="ru-RU" sz="900" b="1" dirty="0">
                <a:latin typeface="Times New Roman" panose="02020603050405020304" pitchFamily="18" charset="0"/>
              </a:rPr>
              <a:t>Центр речевых технологий</a:t>
            </a:r>
            <a:r>
              <a:rPr lang="ru-RU" altLang="ru-RU" sz="900" dirty="0">
                <a:latin typeface="Times New Roman" panose="02020603050405020304" pitchFamily="18" charset="0"/>
              </a:rPr>
              <a:t>: </a:t>
            </a:r>
            <a:r>
              <a:rPr lang="ru-RU" altLang="ru-RU" sz="9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3"/>
              </a:rPr>
              <a:t>https://alphacephei.com/ru/lecture1.pdf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dirty="0">
                <a:latin typeface="Times New Roman" panose="02020603050405020304" pitchFamily="18" charset="0"/>
              </a:rPr>
              <a:t> (Подробное описание </a:t>
            </a:r>
            <a:r>
              <a:rPr lang="en-US" altLang="ru-RU" sz="900" dirty="0">
                <a:latin typeface="Times New Roman" panose="02020603050405020304" pitchFamily="18" charset="0"/>
              </a:rPr>
              <a:t>MFCC</a:t>
            </a:r>
            <a:r>
              <a:rPr lang="ru-RU" altLang="ru-RU" sz="900" dirty="0">
                <a:latin typeface="Times New Roman" panose="02020603050405020304" pitchFamily="18" charset="0"/>
              </a:rPr>
              <a:t>)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Emanations, Dmitri </a:t>
            </a:r>
            <a:r>
              <a:rPr lang="en-US" altLang="ru-RU" sz="900" b="1" dirty="0" err="1">
                <a:latin typeface="Times New Roman" panose="02020603050405020304" pitchFamily="18" charset="0"/>
              </a:rPr>
              <a:t>Asonov</a:t>
            </a:r>
            <a:r>
              <a:rPr lang="en-US" altLang="ru-RU" sz="900" b="1" dirty="0">
                <a:latin typeface="Times New Roman" panose="02020603050405020304" pitchFamily="18" charset="0"/>
              </a:rPr>
              <a:t>, Rakesh Agrawa</a:t>
            </a:r>
            <a:r>
              <a:rPr lang="en-US" altLang="ru-RU" sz="900" dirty="0">
                <a:latin typeface="Times New Roman" panose="02020603050405020304" pitchFamily="18" charset="0"/>
              </a:rPr>
              <a:t>l </a:t>
            </a:r>
            <a:r>
              <a:rPr lang="en-US" altLang="ru-RU" sz="900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https://ieeexplore.ieee.org/document/1301311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2004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Анализируется только  часть сигнала  отвечающая за касание клавиши .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Временной интервал 10 </a:t>
            </a:r>
            <a:r>
              <a:rPr lang="ru-RU" altLang="ru-RU" sz="900" i="1" dirty="0" err="1">
                <a:latin typeface="Times New Roman" panose="02020603050405020304" pitchFamily="18" charset="0"/>
              </a:rPr>
              <a:t>мс</a:t>
            </a:r>
            <a:r>
              <a:rPr lang="ru-RU" altLang="ru-RU" sz="900" i="1" dirty="0">
                <a:latin typeface="Times New Roman" panose="02020603050405020304" pitchFamily="18" charset="0"/>
              </a:rPr>
              <a:t>.  Анализируемый частотный диапазон  0 - 9 кГц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</a:t>
            </a:r>
            <a:r>
              <a:rPr lang="ru-RU" altLang="ru-RU" sz="900" b="1" dirty="0">
                <a:latin typeface="Times New Roman" panose="02020603050405020304" pitchFamily="18" charset="0"/>
              </a:rPr>
              <a:t> </a:t>
            </a:r>
            <a:r>
              <a:rPr lang="en-US" altLang="ru-RU" sz="900" b="1" dirty="0">
                <a:latin typeface="Times New Roman" panose="02020603050405020304" pitchFamily="18" charset="0"/>
              </a:rPr>
              <a:t>Revisited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Анализируемый частотный диапазон  0 - 12 кГц,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</a:t>
            </a:r>
            <a:r>
              <a:rPr lang="ru-RU" altLang="ru-RU" sz="900" i="1" dirty="0">
                <a:latin typeface="Times New Roman" panose="02020603050405020304" pitchFamily="18" charset="0"/>
              </a:rPr>
              <a:t>32,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</a:t>
            </a:r>
            <a:r>
              <a:rPr lang="ru-RU" altLang="ru-RU" sz="900" i="1" dirty="0">
                <a:latin typeface="Times New Roman" panose="02020603050405020304" pitchFamily="18" charset="0"/>
              </a:rPr>
              <a:t>1</a:t>
            </a:r>
            <a:r>
              <a:rPr lang="en-US" altLang="ru-RU" sz="900" i="1" dirty="0">
                <a:latin typeface="Times New Roman" panose="02020603050405020304" pitchFamily="18" charset="0"/>
              </a:rPr>
              <a:t>2</a:t>
            </a: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snooping from mobile phone arrays with CNN and RNN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2019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k=40,</a:t>
            </a:r>
            <a:r>
              <a:rPr lang="ru-RU" altLang="ru-RU" sz="900" i="1" dirty="0">
                <a:latin typeface="Times New Roman" panose="02020603050405020304" pitchFamily="18" charset="0"/>
              </a:rPr>
              <a:t> 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MFCC=40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BD6FD6E8-4265-48B1-AC3B-36CBF65E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" y="1622946"/>
            <a:ext cx="4569024" cy="7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r>
              <a:rPr lang="en-US" altLang="ru-RU" sz="1050">
                <a:latin typeface="Times New Roman" panose="02020603050405020304" pitchFamily="18" charset="0"/>
                <a:cs typeface="Noto Sans CJK SC" charset="0"/>
              </a:rPr>
              <a:t>          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BD7E0D9F-6526-4A7D-9B12-CA0E4683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693" y="4558139"/>
            <a:ext cx="3268450" cy="7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Анализируемый частотный диапазон  0 -</a:t>
            </a:r>
            <a:r>
              <a:rPr lang="en-US" altLang="ru-RU" sz="1050" i="1" dirty="0">
                <a:latin typeface="Times New Roman" panose="02020603050405020304" pitchFamily="18" charset="0"/>
              </a:rPr>
              <a:t> 48</a:t>
            </a:r>
            <a:r>
              <a:rPr lang="ru-RU" altLang="ru-RU" sz="1050" i="1" dirty="0">
                <a:latin typeface="Times New Roman" panose="02020603050405020304" pitchFamily="18" charset="0"/>
              </a:rPr>
              <a:t> кГц, количество фильтров </a:t>
            </a:r>
            <a:r>
              <a:rPr lang="en-US" altLang="ru-RU" sz="1050" i="1" dirty="0">
                <a:latin typeface="Times New Roman" panose="02020603050405020304" pitchFamily="18" charset="0"/>
              </a:rPr>
              <a:t>k=128,</a:t>
            </a:r>
            <a:r>
              <a:rPr lang="ru-RU" altLang="ru-RU" sz="1050" i="1" dirty="0">
                <a:latin typeface="Times New Roman" panose="02020603050405020304" pitchFamily="18" charset="0"/>
              </a:rPr>
              <a:t>  количество </a:t>
            </a:r>
            <a:r>
              <a:rPr lang="en-US" altLang="ru-RU" sz="1050" i="1" dirty="0">
                <a:latin typeface="Times New Roman" panose="02020603050405020304" pitchFamily="18" charset="0"/>
              </a:rPr>
              <a:t>MFCC=128</a:t>
            </a:r>
            <a:endParaRPr lang="en-US" altLang="ru-RU" sz="1050" dirty="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C3B0842B-B50D-4408-BFF4-8F4A3A4C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27" y="2735574"/>
            <a:ext cx="1184549" cy="39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Спектр мощности </a:t>
            </a:r>
            <a:r>
              <a:rPr lang="ru-RU" altLang="ru-RU" sz="1100" dirty="0">
                <a:latin typeface="Times New Roman" panose="02020603050405020304" pitchFamily="18" charset="0"/>
              </a:rPr>
              <a:t>(периодограмма)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8C5A73F-5A1E-4E22-A84C-EBFD531D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292" y="297950"/>
            <a:ext cx="3091901" cy="56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кадра 25 </a:t>
            </a:r>
            <a:r>
              <a:rPr lang="ru-RU" alt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перекрытием в 10мс</a:t>
            </a:r>
            <a:endParaRPr lang="en-US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E513F-BE30-4E02-AC3B-DDBD0C92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33" r="-49" b="-233"/>
          <a:stretch>
            <a:fillRect/>
          </a:stretch>
        </p:blipFill>
        <p:spPr bwMode="auto">
          <a:xfrm>
            <a:off x="5788911" y="1284459"/>
            <a:ext cx="20669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C4FDC67-436E-4BA6-A7F8-C291922E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61" r="-49" b="-261"/>
          <a:stretch>
            <a:fillRect/>
          </a:stretch>
        </p:blipFill>
        <p:spPr bwMode="auto">
          <a:xfrm>
            <a:off x="5933698" y="1925288"/>
            <a:ext cx="2562225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2DAF9A-C1C7-4533-866D-CF70BD81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278" r="-98" b="-278"/>
          <a:stretch>
            <a:fillRect/>
          </a:stretch>
        </p:blipFill>
        <p:spPr bwMode="auto">
          <a:xfrm>
            <a:off x="5866470" y="2520487"/>
            <a:ext cx="13049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C18B12C-4160-4913-98C5-56B148B6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t="-267" r="-40" b="-267"/>
          <a:stretch>
            <a:fillRect/>
          </a:stretch>
        </p:blipFill>
        <p:spPr bwMode="auto">
          <a:xfrm>
            <a:off x="6243857" y="4156099"/>
            <a:ext cx="2666388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632C8F-FAF2-440D-8C3A-43E3256C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t="-171" r="-41" b="-171"/>
          <a:stretch>
            <a:fillRect/>
          </a:stretch>
        </p:blipFill>
        <p:spPr bwMode="auto">
          <a:xfrm>
            <a:off x="5880220" y="3320761"/>
            <a:ext cx="3086639" cy="742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611D9B5-0F46-40FE-9F8F-F21940A80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-392" r="-61" b="-392"/>
          <a:stretch>
            <a:fillRect/>
          </a:stretch>
        </p:blipFill>
        <p:spPr bwMode="auto">
          <a:xfrm>
            <a:off x="5868315" y="2990131"/>
            <a:ext cx="2105025" cy="390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6A8192-2525-4B79-B142-D3498E73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-179" r="-37" b="-179"/>
          <a:stretch>
            <a:fillRect/>
          </a:stretch>
        </p:blipFill>
        <p:spPr bwMode="auto">
          <a:xfrm>
            <a:off x="5845420" y="761797"/>
            <a:ext cx="3085993" cy="5690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5DEBFA-01F9-4095-AB15-17F499B3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6314216" cy="491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3E0AE-D549-494F-A6C4-B40BA276297B}"/>
              </a:ext>
            </a:extLst>
          </p:cNvPr>
          <p:cNvSpPr txBox="1"/>
          <p:nvPr/>
        </p:nvSpPr>
        <p:spPr>
          <a:xfrm>
            <a:off x="1446582" y="4512726"/>
            <a:ext cx="667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Кластеры аудио сигналов, полученные с помощью алгоритма t- SNE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(ch0)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BCF12-101E-4A8B-8B3B-D31EC0305721}"/>
              </a:ext>
            </a:extLst>
          </p:cNvPr>
          <p:cNvSpPr txBox="1"/>
          <p:nvPr/>
        </p:nvSpPr>
        <p:spPr>
          <a:xfrm>
            <a:off x="1696668" y="153720"/>
            <a:ext cx="631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рименение алгоритма t-SNE к мел–частотным кепстральным признакам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86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38025-89A8-4A33-AEEB-6C1CBD54B3EE}"/>
              </a:ext>
            </a:extLst>
          </p:cNvPr>
          <p:cNvSpPr txBox="1"/>
          <p:nvPr/>
        </p:nvSpPr>
        <p:spPr>
          <a:xfrm>
            <a:off x="1086280" y="226880"/>
            <a:ext cx="7542081" cy="424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Для </a:t>
            </a:r>
            <a:r>
              <a:rPr lang="ru-RU" sz="2000" kern="100" dirty="0">
                <a:latin typeface="Times New Roman" panose="02020603050405020304" pitchFamily="18" charset="0"/>
                <a:ea typeface="Noto Sans CJK SC"/>
                <a:cs typeface="Lohit Devanagari"/>
              </a:rPr>
              <a:t>решения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задачи классификации применялись:</a:t>
            </a:r>
            <a:endParaRPr lang="ru-RU" sz="2000" kern="10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алгоритм ближайших соседей (базовый алгоритм)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KNN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    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метод опорных векторов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SVM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кусочно-линейны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классификаторы: 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случайный лес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Random Forest,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градиентны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бустинг на основе деревьев решений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XGBoost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3)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нейронны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сети - полносвязные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свёрточные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1-</a:t>
            </a:r>
            <a:r>
              <a:rPr lang="en-US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рекуррентные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 на основе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GRU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4)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композици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нейронных сетей на основе полносвязных сетей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Ensamble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6298-7090-4926-BC09-5FCE5521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5" y="673768"/>
            <a:ext cx="2472988" cy="4292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D7CE3-CF48-4423-AF0F-A921277D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40" y="281883"/>
            <a:ext cx="4772025" cy="48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2FDDA-46FE-43E7-A61A-B06EEE5DF2AA}"/>
              </a:ext>
            </a:extLst>
          </p:cNvPr>
          <p:cNvSpPr txBox="1"/>
          <p:nvPr/>
        </p:nvSpPr>
        <p:spPr>
          <a:xfrm>
            <a:off x="467514" y="176979"/>
            <a:ext cx="361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FCNN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81476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D4E1E-0831-42D3-AEA5-4194AD67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8" y="598141"/>
            <a:ext cx="1734598" cy="44276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E25F9-F926-4739-9131-922D91E8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13" y="103127"/>
            <a:ext cx="5143285" cy="470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FE70C-929C-463D-B832-DB91410F34E0}"/>
              </a:ext>
            </a:extLst>
          </p:cNvPr>
          <p:cNvSpPr txBox="1"/>
          <p:nvPr/>
        </p:nvSpPr>
        <p:spPr>
          <a:xfrm>
            <a:off x="178755" y="176979"/>
            <a:ext cx="491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CNN </a:t>
            </a:r>
            <a:r>
              <a:rPr lang="ru-RU" b="1" dirty="0"/>
              <a:t>классификатора</a:t>
            </a:r>
            <a:r>
              <a:rPr lang="en-US" b="1" dirty="0"/>
              <a:t> (</a:t>
            </a:r>
            <a:r>
              <a:rPr lang="ru-RU" b="1" dirty="0"/>
              <a:t>на основе </a:t>
            </a:r>
            <a:r>
              <a:rPr lang="en-US" b="1" dirty="0" err="1"/>
              <a:t>LeNet</a:t>
            </a:r>
            <a:r>
              <a:rPr lang="en-US" b="1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67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65254-2875-47AC-B10F-959A3D62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7994"/>
            <a:ext cx="5603279" cy="3779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68F419-0CDE-4D1B-89C4-7C88E7FC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79" y="0"/>
            <a:ext cx="3540722" cy="4448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563B5-A23A-467B-8B60-C23CE57CBD5E}"/>
              </a:ext>
            </a:extLst>
          </p:cNvPr>
          <p:cNvSpPr txBox="1"/>
          <p:nvPr/>
        </p:nvSpPr>
        <p:spPr>
          <a:xfrm>
            <a:off x="845648" y="343760"/>
            <a:ext cx="416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RNN </a:t>
            </a:r>
            <a:r>
              <a:rPr lang="ru-RU" b="1" dirty="0"/>
              <a:t>(</a:t>
            </a:r>
            <a:r>
              <a:rPr lang="en-US" b="1" dirty="0"/>
              <a:t>GRU)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412532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B128C-F9A0-4593-86B8-242E5DBF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2" y="681503"/>
            <a:ext cx="3620392" cy="4275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5DF3D-5161-4EEB-8F10-23E0EC61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0"/>
            <a:ext cx="4593268" cy="4461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5F83-575F-4102-B9C5-A08F25A97304}"/>
              </a:ext>
            </a:extLst>
          </p:cNvPr>
          <p:cNvSpPr txBox="1"/>
          <p:nvPr/>
        </p:nvSpPr>
        <p:spPr>
          <a:xfrm>
            <a:off x="206255" y="186863"/>
            <a:ext cx="45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классификатора из ансамбля </a:t>
            </a:r>
            <a:r>
              <a:rPr lang="en-US" b="1" dirty="0"/>
              <a:t>FCNN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06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646686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обученных моделей на тестовой выборке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108F3C2-A669-4A72-9CD2-3AFFFA6F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34788"/>
              </p:ext>
            </p:extLst>
          </p:nvPr>
        </p:nvGraphicFramePr>
        <p:xfrm>
          <a:off x="1436915" y="3243623"/>
          <a:ext cx="5990399" cy="1557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32">
                  <a:extLst>
                    <a:ext uri="{9D8B030D-6E8A-4147-A177-3AD203B41FA5}">
                      <a16:colId xmlns:a16="http://schemas.microsoft.com/office/drawing/2014/main" val="404060842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262441914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1013729637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2291679827"/>
                    </a:ext>
                  </a:extLst>
                </a:gridCol>
                <a:gridCol w="923857">
                  <a:extLst>
                    <a:ext uri="{9D8B030D-6E8A-4147-A177-3AD203B41FA5}">
                      <a16:colId xmlns:a16="http://schemas.microsoft.com/office/drawing/2014/main" val="399002346"/>
                    </a:ext>
                  </a:extLst>
                </a:gridCol>
                <a:gridCol w="906906">
                  <a:extLst>
                    <a:ext uri="{9D8B030D-6E8A-4147-A177-3AD203B41FA5}">
                      <a16:colId xmlns:a16="http://schemas.microsoft.com/office/drawing/2014/main" val="695325831"/>
                    </a:ext>
                  </a:extLst>
                </a:gridCol>
              </a:tblGrid>
              <a:tr h="277481">
                <a:tc>
                  <a:txBody>
                    <a:bodyPr/>
                    <a:lstStyle/>
                    <a:p>
                      <a:pPr indent="436245" algn="l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TOP2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646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FCNN: CH0                     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0.957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811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0.952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912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CNN: 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CH0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947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2454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RNN: </a:t>
                      </a:r>
                      <a:r>
                        <a:rPr lang="ru-RU" sz="140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CH0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779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0.989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820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89583E-8924-4251-8E5E-C0417509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7277"/>
              </p:ext>
            </p:extLst>
          </p:nvPr>
        </p:nvGraphicFramePr>
        <p:xfrm>
          <a:off x="1436915" y="876152"/>
          <a:ext cx="5926411" cy="195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3427">
                  <a:extLst>
                    <a:ext uri="{9D8B030D-6E8A-4147-A177-3AD203B41FA5}">
                      <a16:colId xmlns:a16="http://schemas.microsoft.com/office/drawing/2014/main" val="2336144743"/>
                    </a:ext>
                  </a:extLst>
                </a:gridCol>
                <a:gridCol w="1707093">
                  <a:extLst>
                    <a:ext uri="{9D8B030D-6E8A-4147-A177-3AD203B41FA5}">
                      <a16:colId xmlns:a16="http://schemas.microsoft.com/office/drawing/2014/main" val="2162229764"/>
                    </a:ext>
                  </a:extLst>
                </a:gridCol>
                <a:gridCol w="1785891">
                  <a:extLst>
                    <a:ext uri="{9D8B030D-6E8A-4147-A177-3AD203B41FA5}">
                      <a16:colId xmlns:a16="http://schemas.microsoft.com/office/drawing/2014/main" val="3956328452"/>
                    </a:ext>
                  </a:extLst>
                </a:gridCol>
              </a:tblGrid>
              <a:tr h="247917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8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85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SVM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0.8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86</a:t>
                      </a:r>
                      <a:endParaRPr lang="ru-RU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0.8</a:t>
                      </a:r>
                      <a:r>
                        <a:rPr lang="en-US" sz="1400">
                          <a:effectLst/>
                        </a:rPr>
                        <a:t>83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76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RandomForest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0.771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3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XGBoost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2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5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87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822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Ensamble_FCNN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72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504909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33435" y="2486243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4" y="365415"/>
            <a:ext cx="6681661" cy="623283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Классические методы машинного обучения значительно проигрывают нейросетевым как по точности, так и, как правило, по быстродействию.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079504"/>
            <a:ext cx="6681660" cy="109305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мел - частотных кепстральных коэффициентов приводит к лучшему результату в данной задаче из-за их малой зависимости от отношения сигнал/шум. </a:t>
            </a:r>
            <a:r>
              <a:rPr lang="ru-RU" altLang="ru-RU" sz="1400" dirty="0">
                <a:latin typeface="Times New Roman" panose="02020603050405020304" pitchFamily="18" charset="0"/>
              </a:rPr>
              <a:t>Требуется использовать значительно больше </a:t>
            </a:r>
            <a:r>
              <a:rPr lang="en-US" altLang="ru-RU" sz="1400">
                <a:latin typeface="Times New Roman" panose="02020603050405020304" pitchFamily="18" charset="0"/>
              </a:rPr>
              <a:t>MFCC</a:t>
            </a:r>
            <a:r>
              <a:rPr lang="ru-RU" altLang="ru-RU">
                <a:latin typeface="Times New Roman" panose="02020603050405020304" pitchFamily="18" charset="0"/>
              </a:rPr>
              <a:t> </a:t>
            </a:r>
            <a:r>
              <a:rPr lang="ru-RU" altLang="ru-RU" sz="1400" dirty="0">
                <a:latin typeface="Times New Roman" panose="02020603050405020304" pitchFamily="18" charset="0"/>
              </a:rPr>
              <a:t>для решения задачи классификации, чем предлагается в открытых источниках.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263365"/>
            <a:ext cx="6681660" cy="84500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нейросетевых классификаторов позволяет уменьшить глубину колонки до 2 (ТОП2) при распознавании выше 95%, что значительно выше (примерно на 25%) корреляционных методов.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" name="Google Shape;400;p53">
            <a:extLst>
              <a:ext uri="{FF2B5EF4-FFF2-40B4-BE49-F238E27FC236}">
                <a16:creationId xmlns:a16="http://schemas.microsoft.com/office/drawing/2014/main" id="{83A2E1CF-41BD-4876-ADFF-7A7C558DA7CE}"/>
              </a:ext>
            </a:extLst>
          </p:cNvPr>
          <p:cNvGrpSpPr/>
          <p:nvPr/>
        </p:nvGrpSpPr>
        <p:grpSpPr>
          <a:xfrm>
            <a:off x="533435" y="3426596"/>
            <a:ext cx="333450" cy="333450"/>
            <a:chOff x="5372100" y="5314643"/>
            <a:chExt cx="666900" cy="666899"/>
          </a:xfrm>
        </p:grpSpPr>
        <p:sp>
          <p:nvSpPr>
            <p:cNvPr id="15" name="Google Shape;401;p53">
              <a:extLst>
                <a:ext uri="{FF2B5EF4-FFF2-40B4-BE49-F238E27FC236}">
                  <a16:creationId xmlns:a16="http://schemas.microsoft.com/office/drawing/2014/main" id="{7A324705-D54E-4D5F-865C-FCFB59F4DF29}"/>
                </a:ext>
              </a:extLst>
            </p:cNvPr>
            <p:cNvSpPr/>
            <p:nvPr/>
          </p:nvSpPr>
          <p:spPr>
            <a:xfrm>
              <a:off x="5372100" y="5314643"/>
              <a:ext cx="666900" cy="666899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02;p53">
              <a:extLst>
                <a:ext uri="{FF2B5EF4-FFF2-40B4-BE49-F238E27FC236}">
                  <a16:creationId xmlns:a16="http://schemas.microsoft.com/office/drawing/2014/main" id="{28824844-9994-42E9-BE2B-758C9B858560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" name="Google Shape;400;p53">
            <a:extLst>
              <a:ext uri="{FF2B5EF4-FFF2-40B4-BE49-F238E27FC236}">
                <a16:creationId xmlns:a16="http://schemas.microsoft.com/office/drawing/2014/main" id="{BEAD6F07-8A9E-410B-9E71-84A0C38DB389}"/>
              </a:ext>
            </a:extLst>
          </p:cNvPr>
          <p:cNvGrpSpPr/>
          <p:nvPr/>
        </p:nvGrpSpPr>
        <p:grpSpPr>
          <a:xfrm>
            <a:off x="533435" y="4407930"/>
            <a:ext cx="333450" cy="333450"/>
            <a:chOff x="5372100" y="5314650"/>
            <a:chExt cx="666900" cy="666900"/>
          </a:xfrm>
        </p:grpSpPr>
        <p:sp>
          <p:nvSpPr>
            <p:cNvPr id="18" name="Google Shape;401;p53">
              <a:extLst>
                <a:ext uri="{FF2B5EF4-FFF2-40B4-BE49-F238E27FC236}">
                  <a16:creationId xmlns:a16="http://schemas.microsoft.com/office/drawing/2014/main" id="{175ADAEE-7B51-40A1-B0E3-611CAC3E9C5A}"/>
                </a:ext>
              </a:extLst>
            </p:cNvPr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02;p53">
              <a:extLst>
                <a:ext uri="{FF2B5EF4-FFF2-40B4-BE49-F238E27FC236}">
                  <a16:creationId xmlns:a16="http://schemas.microsoft.com/office/drawing/2014/main" id="{FCC089D7-52B0-4953-8A3B-2F83ECC77AA6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0" name="Google Shape;405;p53">
            <a:extLst>
              <a:ext uri="{FF2B5EF4-FFF2-40B4-BE49-F238E27FC236}">
                <a16:creationId xmlns:a16="http://schemas.microsoft.com/office/drawing/2014/main" id="{5E400689-1EBD-4F0C-B371-5C9A49957C35}"/>
              </a:ext>
            </a:extLst>
          </p:cNvPr>
          <p:cNvSpPr/>
          <p:nvPr/>
        </p:nvSpPr>
        <p:spPr>
          <a:xfrm>
            <a:off x="1052925" y="3180220"/>
            <a:ext cx="6681660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многоканальной обработки существенно увеличивает вероятность распознавания акустических сигналов, что особенно видно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нейросетевых моделях.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405;p53">
            <a:extLst>
              <a:ext uri="{FF2B5EF4-FFF2-40B4-BE49-F238E27FC236}">
                <a16:creationId xmlns:a16="http://schemas.microsoft.com/office/drawing/2014/main" id="{149A0D81-A079-4A42-80CB-98D25212DC38}"/>
              </a:ext>
            </a:extLst>
          </p:cNvPr>
          <p:cNvSpPr/>
          <p:nvPr/>
        </p:nvSpPr>
        <p:spPr>
          <a:xfrm>
            <a:off x="1052924" y="4172457"/>
            <a:ext cx="6681659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дальнейшего улучшения качества распознавания акустических сигналов можно использовать метод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Transfer Learning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ранее предобученных моделей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Deep Speech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либо применяя гибридные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механизмом внимания или трансформеры.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</a:t>
            </a: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работы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372506"/>
            <a:ext cx="25110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261337" y="736012"/>
            <a:ext cx="586597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Возможность посимвольного распознавания текста с помощью методов машинного обучения на примере побочных акустических сигналов от нажатия клавиш клавиатуры.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248527" y="2262498"/>
            <a:ext cx="587878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ценка практической возможности восстановления защищаемой информации в различных условиях её перехвата для совершенствования нормативно-методической базы по защите техники и помещений от несанкционированного доступа.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897728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261337" y="3631396"/>
            <a:ext cx="54575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600" dirty="0">
                <a:latin typeface="Times New Roman" panose="02020603050405020304" pitchFamily="18" charset="0"/>
              </a:rPr>
              <a:t>Точность работы алгоритма распознавания: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F103948-D9A4-4FE5-B38D-150AF6EB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53" y="4146181"/>
            <a:ext cx="3118588" cy="60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Google Shape;345;p45">
            <a:extLst>
              <a:ext uri="{FF2B5EF4-FFF2-40B4-BE49-F238E27FC236}">
                <a16:creationId xmlns:a16="http://schemas.microsoft.com/office/drawing/2014/main" id="{4EC5BC84-4E47-4392-A228-C621668E2CBA}"/>
              </a:ext>
            </a:extLst>
          </p:cNvPr>
          <p:cNvSpPr txBox="1"/>
          <p:nvPr/>
        </p:nvSpPr>
        <p:spPr>
          <a:xfrm>
            <a:off x="3330086" y="4621746"/>
            <a:ext cx="563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200" dirty="0">
                <a:latin typeface="Times New Roman" panose="02020603050405020304" pitchFamily="18" charset="0"/>
              </a:rPr>
              <a:t>где </a:t>
            </a:r>
            <a:r>
              <a:rPr lang="en-US" altLang="ru-RU" sz="1200" dirty="0">
                <a:latin typeface="Times New Roman" panose="02020603050405020304" pitchFamily="18" charset="0"/>
              </a:rPr>
              <a:t>l – </a:t>
            </a:r>
            <a:r>
              <a:rPr lang="ru-RU" altLang="ru-RU" sz="1200" dirty="0">
                <a:latin typeface="Times New Roman" panose="02020603050405020304" pitchFamily="18" charset="0"/>
              </a:rPr>
              <a:t>количество сигналов, а – алгоритм, </a:t>
            </a:r>
            <a:r>
              <a:rPr lang="en-US" altLang="ru-RU" sz="1200" dirty="0">
                <a:latin typeface="Times New Roman" panose="02020603050405020304" pitchFamily="18" charset="0"/>
              </a:rPr>
              <a:t>X – </a:t>
            </a:r>
            <a:r>
              <a:rPr lang="ru-RU" altLang="ru-RU" sz="1200" dirty="0">
                <a:latin typeface="Times New Roman" panose="02020603050405020304" pitchFamily="18" charset="0"/>
              </a:rPr>
              <a:t>выборка, </a:t>
            </a:r>
            <a:r>
              <a:rPr lang="en-US" altLang="ru-RU" sz="1200" dirty="0">
                <a:latin typeface="Times New Roman" panose="02020603050405020304" pitchFamily="18" charset="0"/>
              </a:rPr>
              <a:t>y – </a:t>
            </a:r>
            <a:r>
              <a:rPr lang="ru-RU" altLang="ru-RU" sz="1200" dirty="0">
                <a:latin typeface="Times New Roman" panose="02020603050405020304" pitchFamily="18" charset="0"/>
              </a:rPr>
              <a:t>класс клавиши</a:t>
            </a:r>
            <a:r>
              <a:rPr lang="ru-RU" altLang="ru-RU" sz="1600" dirty="0">
                <a:latin typeface="Times New Roman" panose="02020603050405020304" pitchFamily="18" charset="0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8" y="296783"/>
            <a:ext cx="8668361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91926" y="862216"/>
            <a:ext cx="861255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Источник данных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Тип данных	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Описание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датасета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Признаки, описывающие акустические сигналы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roxima Nova"/>
              </a:rPr>
              <a:t>Мел-частотные кепстральные коэффициенты и их получение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A9AFE0-F273-4ADE-BFE7-2E9FC914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7891"/>
            <a:ext cx="3681484" cy="24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48">
            <a:extLst>
              <a:ext uri="{FF2B5EF4-FFF2-40B4-BE49-F238E27FC236}">
                <a16:creationId xmlns:a16="http://schemas.microsoft.com/office/drawing/2014/main" id="{F0B48421-1B31-435D-9029-72C3975E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4" r="-9" b="-14"/>
          <a:stretch>
            <a:fillRect/>
          </a:stretch>
        </p:blipFill>
        <p:spPr bwMode="auto">
          <a:xfrm>
            <a:off x="4696853" y="336884"/>
            <a:ext cx="3394075" cy="343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9" t="-14" r="-9" b="-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58">
            <a:extLst>
              <a:ext uri="{FF2B5EF4-FFF2-40B4-BE49-F238E27FC236}">
                <a16:creationId xmlns:a16="http://schemas.microsoft.com/office/drawing/2014/main" id="{BCE83812-846D-4937-AF7A-6D49BD36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88" y="3765736"/>
            <a:ext cx="4012568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1   2              3    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       4            5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  t</a:t>
            </a:r>
            <a:endParaRPr lang="ru-RU" altLang="ru-RU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5" name="Line 49">
            <a:extLst>
              <a:ext uri="{FF2B5EF4-FFF2-40B4-BE49-F238E27FC236}">
                <a16:creationId xmlns:a16="http://schemas.microsoft.com/office/drawing/2014/main" id="{321E83EE-F5E5-40B7-AF4C-8B4742B6B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544" y="336883"/>
            <a:ext cx="18370" cy="369723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Line 49">
            <a:extLst>
              <a:ext uri="{FF2B5EF4-FFF2-40B4-BE49-F238E27FC236}">
                <a16:creationId xmlns:a16="http://schemas.microsoft.com/office/drawing/2014/main" id="{1D1482D5-376E-4FF1-BEB7-63D5B58E4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283" y="332255"/>
            <a:ext cx="6469" cy="369723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49">
            <a:extLst>
              <a:ext uri="{FF2B5EF4-FFF2-40B4-BE49-F238E27FC236}">
                <a16:creationId xmlns:a16="http://schemas.microsoft.com/office/drawing/2014/main" id="{D00070AC-0447-472C-ABF3-00477AF88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44" y="342163"/>
            <a:ext cx="28039" cy="372989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59">
            <a:extLst>
              <a:ext uri="{FF2B5EF4-FFF2-40B4-BE49-F238E27FC236}">
                <a16:creationId xmlns:a16="http://schemas.microsoft.com/office/drawing/2014/main" id="{AD995DD4-7A79-45D3-8E6A-2B8356E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6" y="4057930"/>
            <a:ext cx="3186116" cy="101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1 - касания клавиши пальцем,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2 - нажатия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3 - задержки пальца,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4 - отпускания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5 - затухания сигнала </a:t>
            </a:r>
          </a:p>
        </p:txBody>
      </p:sp>
      <p:sp>
        <p:nvSpPr>
          <p:cNvPr id="9" name="Line 49">
            <a:extLst>
              <a:ext uri="{FF2B5EF4-FFF2-40B4-BE49-F238E27FC236}">
                <a16:creationId xmlns:a16="http://schemas.microsoft.com/office/drawing/2014/main" id="{5BA373E4-D3CF-4F15-BC60-B579FE7B3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90" y="370606"/>
            <a:ext cx="28039" cy="368732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98885B2A-57DD-4E26-B638-5AB5FB69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3433308"/>
            <a:ext cx="659923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Среднее время длительности аудиосигнала в указанных областях.</a:t>
            </a:r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0814038F-084D-44DD-A525-EBE861D5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23815"/>
              </p:ext>
            </p:extLst>
          </p:nvPr>
        </p:nvGraphicFramePr>
        <p:xfrm>
          <a:off x="166340" y="3765736"/>
          <a:ext cx="4389438" cy="9630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68368412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747140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968817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9060840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480720"/>
                    </a:ext>
                  </a:extLst>
                </a:gridCol>
              </a:tblGrid>
              <a:tr h="235474">
                <a:tc grid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Среднее время области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0089"/>
                  </a:ext>
                </a:extLst>
              </a:tr>
              <a:tr h="23547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2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3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4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5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298"/>
                  </a:ext>
                </a:extLst>
              </a:tr>
              <a:tr h="378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0.25 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10мс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-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46690"/>
                  </a:ext>
                </a:extLst>
              </a:tr>
            </a:tbl>
          </a:graphicData>
        </a:graphic>
      </p:graphicFrame>
      <p:sp>
        <p:nvSpPr>
          <p:cNvPr id="13" name="Rectangle 14">
            <a:extLst>
              <a:ext uri="{FF2B5EF4-FFF2-40B4-BE49-F238E27FC236}">
                <a16:creationId xmlns:a16="http://schemas.microsoft.com/office/drawing/2014/main" id="{B8168FA9-6C82-4830-A74A-2EE743E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98" y="2074396"/>
            <a:ext cx="281144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" name="Rectangle 60">
            <a:extLst>
              <a:ext uri="{FF2B5EF4-FFF2-40B4-BE49-F238E27FC236}">
                <a16:creationId xmlns:a16="http://schemas.microsoft.com/office/drawing/2014/main" id="{67E08E1E-464E-4BF7-966F-B350BDAF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4752548"/>
            <a:ext cx="446425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Интервал между нажатиями двух клавиш: 250 – 300 </a:t>
            </a:r>
            <a:r>
              <a:rPr lang="ru-RU" altLang="ru-RU" sz="1200" dirty="0" err="1">
                <a:latin typeface="Times New Roman" panose="02020603050405020304" pitchFamily="18" charset="0"/>
                <a:cs typeface="Noto Sans CJK SC" charset="0"/>
              </a:rPr>
              <a:t>мс</a:t>
            </a:r>
            <a:endParaRPr lang="ru-RU" altLang="ru-RU" sz="1200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B3FAF-9051-48E8-8B42-846AA96C3B3E}"/>
              </a:ext>
            </a:extLst>
          </p:cNvPr>
          <p:cNvSpPr txBox="1"/>
          <p:nvPr/>
        </p:nvSpPr>
        <p:spPr>
          <a:xfrm>
            <a:off x="4695953" y="36724"/>
            <a:ext cx="36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Аудиосигнал во временной и частотной областях</a:t>
            </a:r>
          </a:p>
        </p:txBody>
      </p:sp>
    </p:spTree>
    <p:extLst>
      <p:ext uri="{BB962C8B-B14F-4D97-AF65-F5344CB8AC3E}">
        <p14:creationId xmlns:p14="http://schemas.microsoft.com/office/powerpoint/2010/main" val="24027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593E6-022E-4444-BBEC-6F859D50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54621"/>
            <a:ext cx="8772739" cy="4049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4C484-725F-4E44-8803-8B0DD2775D4C}"/>
              </a:ext>
            </a:extLst>
          </p:cNvPr>
          <p:cNvSpPr txBox="1"/>
          <p:nvPr/>
        </p:nvSpPr>
        <p:spPr>
          <a:xfrm>
            <a:off x="302508" y="4152614"/>
            <a:ext cx="795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набор файлов в формате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 (Waveform Audio File Format)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оцифрованных с частотой дискретизации 96 кГц, сгруппированных по названию клавиши клавиатуры и номера канала (микрофона). В каждом канале по 39 директорий, в которых находятся от 22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до 36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‘j’)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32 файла для каждой клавиши.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1251 файл в каждой директории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808 Мбайт.</a:t>
            </a:r>
          </a:p>
        </p:txBody>
      </p:sp>
    </p:spTree>
    <p:extLst>
      <p:ext uri="{BB962C8B-B14F-4D97-AF65-F5344CB8AC3E}">
        <p14:creationId xmlns:p14="http://schemas.microsoft.com/office/powerpoint/2010/main" val="16177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9E173-70DE-4F1F-8F5E-3B34369F599C}"/>
              </a:ext>
            </a:extLst>
          </p:cNvPr>
          <p:cNvSpPr txBox="1"/>
          <p:nvPr/>
        </p:nvSpPr>
        <p:spPr>
          <a:xfrm>
            <a:off x="677206" y="373408"/>
            <a:ext cx="6961128" cy="413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Признаки, описывающие акустические сигналы: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спектрограмма,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мел-частотные кепстральные коэффициенты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линейные кепстральные  коэффициенты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центроид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Centroid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спад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Rolloff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скорость пересечения нуля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 Crossing Rate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вейвлет представление.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434083695"/>
      </p:ext>
    </p:extLst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971</Words>
  <Application>Microsoft Office PowerPoint</Application>
  <PresentationFormat>Экран (16:9)</PresentationFormat>
  <Paragraphs>217</Paragraphs>
  <Slides>22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Liberation Serif</vt:lpstr>
      <vt:lpstr>Proxima Nova</vt:lpstr>
      <vt:lpstr>Proxima Nova Semibold</vt:lpstr>
      <vt:lpstr>Times New Roman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14</cp:revision>
  <dcterms:modified xsi:type="dcterms:W3CDTF">2025-02-17T09:21:55Z</dcterms:modified>
</cp:coreProperties>
</file>