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1" r:id="rId6"/>
    <p:sldId id="262" r:id="rId7"/>
    <p:sldId id="263" r:id="rId8"/>
    <p:sldId id="259" r:id="rId9"/>
    <p:sldId id="264" r:id="rId10"/>
    <p:sldId id="265" r:id="rId11"/>
    <p:sldId id="266" r:id="rId12"/>
    <p:sldId id="267" r:id="rId13"/>
    <p:sldId id="268" r:id="rId14"/>
    <p:sldId id="269" r:id="rId15"/>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EDC307-C120-4866-AC4E-70FE5E82ECAA}"/>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267FB3AF-34A4-4F74-A79B-CCBD8B3B09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B2B07F78-F141-48E0-9E4D-91ECE02BE380}"/>
              </a:ext>
            </a:extLst>
          </p:cNvPr>
          <p:cNvSpPr>
            <a:spLocks noGrp="1"/>
          </p:cNvSpPr>
          <p:nvPr>
            <p:ph type="dt" sz="half" idx="10"/>
          </p:nvPr>
        </p:nvSpPr>
        <p:spPr/>
        <p:txBody>
          <a:bodyPr/>
          <a:lstStyle/>
          <a:p>
            <a:fld id="{FB39D9DE-FE42-4656-9CEF-4D1184844FC7}" type="datetimeFigureOut">
              <a:rPr lang="es-PE" smtClean="0"/>
              <a:t>10/03/2025</a:t>
            </a:fld>
            <a:endParaRPr lang="es-PE"/>
          </a:p>
        </p:txBody>
      </p:sp>
      <p:sp>
        <p:nvSpPr>
          <p:cNvPr id="5" name="Marcador de pie de página 4">
            <a:extLst>
              <a:ext uri="{FF2B5EF4-FFF2-40B4-BE49-F238E27FC236}">
                <a16:creationId xmlns:a16="http://schemas.microsoft.com/office/drawing/2014/main" id="{D6B7E548-FFD9-42B0-9A6F-EEBFE58CC77E}"/>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2D1CECC5-40B7-4EED-959E-840B51533A4E}"/>
              </a:ext>
            </a:extLst>
          </p:cNvPr>
          <p:cNvSpPr>
            <a:spLocks noGrp="1"/>
          </p:cNvSpPr>
          <p:nvPr>
            <p:ph type="sldNum" sz="quarter" idx="12"/>
          </p:nvPr>
        </p:nvSpPr>
        <p:spPr/>
        <p:txBody>
          <a:bodyPr/>
          <a:lstStyle/>
          <a:p>
            <a:fld id="{0BFA1D7C-5B77-402D-B4C1-A38BD185CA00}" type="slidenum">
              <a:rPr lang="es-PE" smtClean="0"/>
              <a:t>‹Nº›</a:t>
            </a:fld>
            <a:endParaRPr lang="es-PE"/>
          </a:p>
        </p:txBody>
      </p:sp>
    </p:spTree>
    <p:extLst>
      <p:ext uri="{BB962C8B-B14F-4D97-AF65-F5344CB8AC3E}">
        <p14:creationId xmlns:p14="http://schemas.microsoft.com/office/powerpoint/2010/main" val="1183306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4CDE18-15DD-41FC-BE8D-C621FB83E63E}"/>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BDD21EE1-8B6E-45C5-AEC5-1D46CF92864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CED4D872-3902-4CB6-B0E5-6711DE0D911E}"/>
              </a:ext>
            </a:extLst>
          </p:cNvPr>
          <p:cNvSpPr>
            <a:spLocks noGrp="1"/>
          </p:cNvSpPr>
          <p:nvPr>
            <p:ph type="dt" sz="half" idx="10"/>
          </p:nvPr>
        </p:nvSpPr>
        <p:spPr/>
        <p:txBody>
          <a:bodyPr/>
          <a:lstStyle/>
          <a:p>
            <a:fld id="{FB39D9DE-FE42-4656-9CEF-4D1184844FC7}" type="datetimeFigureOut">
              <a:rPr lang="es-PE" smtClean="0"/>
              <a:t>10/03/2025</a:t>
            </a:fld>
            <a:endParaRPr lang="es-PE"/>
          </a:p>
        </p:txBody>
      </p:sp>
      <p:sp>
        <p:nvSpPr>
          <p:cNvPr id="5" name="Marcador de pie de página 4">
            <a:extLst>
              <a:ext uri="{FF2B5EF4-FFF2-40B4-BE49-F238E27FC236}">
                <a16:creationId xmlns:a16="http://schemas.microsoft.com/office/drawing/2014/main" id="{992D7C5E-6FCF-4CD7-91DF-37D250FD96F3}"/>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FED9D4FF-C960-47F3-97E1-51BB7A330994}"/>
              </a:ext>
            </a:extLst>
          </p:cNvPr>
          <p:cNvSpPr>
            <a:spLocks noGrp="1"/>
          </p:cNvSpPr>
          <p:nvPr>
            <p:ph type="sldNum" sz="quarter" idx="12"/>
          </p:nvPr>
        </p:nvSpPr>
        <p:spPr/>
        <p:txBody>
          <a:bodyPr/>
          <a:lstStyle/>
          <a:p>
            <a:fld id="{0BFA1D7C-5B77-402D-B4C1-A38BD185CA00}" type="slidenum">
              <a:rPr lang="es-PE" smtClean="0"/>
              <a:t>‹Nº›</a:t>
            </a:fld>
            <a:endParaRPr lang="es-PE"/>
          </a:p>
        </p:txBody>
      </p:sp>
    </p:spTree>
    <p:extLst>
      <p:ext uri="{BB962C8B-B14F-4D97-AF65-F5344CB8AC3E}">
        <p14:creationId xmlns:p14="http://schemas.microsoft.com/office/powerpoint/2010/main" val="4218890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97972C0-70F7-4F50-848A-B804C5FC53A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9F3789E2-E106-4A7C-8F63-8340102C480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E3922A6F-9AC6-49EC-B5E0-9893A5DCF0C5}"/>
              </a:ext>
            </a:extLst>
          </p:cNvPr>
          <p:cNvSpPr>
            <a:spLocks noGrp="1"/>
          </p:cNvSpPr>
          <p:nvPr>
            <p:ph type="dt" sz="half" idx="10"/>
          </p:nvPr>
        </p:nvSpPr>
        <p:spPr/>
        <p:txBody>
          <a:bodyPr/>
          <a:lstStyle/>
          <a:p>
            <a:fld id="{FB39D9DE-FE42-4656-9CEF-4D1184844FC7}" type="datetimeFigureOut">
              <a:rPr lang="es-PE" smtClean="0"/>
              <a:t>10/03/2025</a:t>
            </a:fld>
            <a:endParaRPr lang="es-PE"/>
          </a:p>
        </p:txBody>
      </p:sp>
      <p:sp>
        <p:nvSpPr>
          <p:cNvPr id="5" name="Marcador de pie de página 4">
            <a:extLst>
              <a:ext uri="{FF2B5EF4-FFF2-40B4-BE49-F238E27FC236}">
                <a16:creationId xmlns:a16="http://schemas.microsoft.com/office/drawing/2014/main" id="{388D391E-D09A-46BA-91AE-9B909C45F72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6732312D-1FD4-473F-B092-FC0BF7031724}"/>
              </a:ext>
            </a:extLst>
          </p:cNvPr>
          <p:cNvSpPr>
            <a:spLocks noGrp="1"/>
          </p:cNvSpPr>
          <p:nvPr>
            <p:ph type="sldNum" sz="quarter" idx="12"/>
          </p:nvPr>
        </p:nvSpPr>
        <p:spPr/>
        <p:txBody>
          <a:bodyPr/>
          <a:lstStyle/>
          <a:p>
            <a:fld id="{0BFA1D7C-5B77-402D-B4C1-A38BD185CA00}" type="slidenum">
              <a:rPr lang="es-PE" smtClean="0"/>
              <a:t>‹Nº›</a:t>
            </a:fld>
            <a:endParaRPr lang="es-PE"/>
          </a:p>
        </p:txBody>
      </p:sp>
    </p:spTree>
    <p:extLst>
      <p:ext uri="{BB962C8B-B14F-4D97-AF65-F5344CB8AC3E}">
        <p14:creationId xmlns:p14="http://schemas.microsoft.com/office/powerpoint/2010/main" val="1509065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0538CB-ACC9-4A25-86A4-3CB76496C713}"/>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816B9FD4-6EEC-4BF3-9190-18B82CB414D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4E756C99-3E1F-4E0D-9309-FB1232159BDF}"/>
              </a:ext>
            </a:extLst>
          </p:cNvPr>
          <p:cNvSpPr>
            <a:spLocks noGrp="1"/>
          </p:cNvSpPr>
          <p:nvPr>
            <p:ph type="dt" sz="half" idx="10"/>
          </p:nvPr>
        </p:nvSpPr>
        <p:spPr/>
        <p:txBody>
          <a:bodyPr/>
          <a:lstStyle/>
          <a:p>
            <a:fld id="{FB39D9DE-FE42-4656-9CEF-4D1184844FC7}" type="datetimeFigureOut">
              <a:rPr lang="es-PE" smtClean="0"/>
              <a:t>10/03/2025</a:t>
            </a:fld>
            <a:endParaRPr lang="es-PE"/>
          </a:p>
        </p:txBody>
      </p:sp>
      <p:sp>
        <p:nvSpPr>
          <p:cNvPr id="5" name="Marcador de pie de página 4">
            <a:extLst>
              <a:ext uri="{FF2B5EF4-FFF2-40B4-BE49-F238E27FC236}">
                <a16:creationId xmlns:a16="http://schemas.microsoft.com/office/drawing/2014/main" id="{2A663BB3-D25C-4A70-AE92-700EF31A12D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C4F5F6C1-09FF-44BE-BA8A-BF36226D6F06}"/>
              </a:ext>
            </a:extLst>
          </p:cNvPr>
          <p:cNvSpPr>
            <a:spLocks noGrp="1"/>
          </p:cNvSpPr>
          <p:nvPr>
            <p:ph type="sldNum" sz="quarter" idx="12"/>
          </p:nvPr>
        </p:nvSpPr>
        <p:spPr/>
        <p:txBody>
          <a:bodyPr/>
          <a:lstStyle/>
          <a:p>
            <a:fld id="{0BFA1D7C-5B77-402D-B4C1-A38BD185CA00}" type="slidenum">
              <a:rPr lang="es-PE" smtClean="0"/>
              <a:t>‹Nº›</a:t>
            </a:fld>
            <a:endParaRPr lang="es-PE"/>
          </a:p>
        </p:txBody>
      </p:sp>
    </p:spTree>
    <p:extLst>
      <p:ext uri="{BB962C8B-B14F-4D97-AF65-F5344CB8AC3E}">
        <p14:creationId xmlns:p14="http://schemas.microsoft.com/office/powerpoint/2010/main" val="3936817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CB61AB-D419-41D6-9A37-C86D984CE99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37C43592-DE2E-4F70-AD53-88AC83C65D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D1AEA4F-C6E0-4FA8-9228-FC9242CD5E7A}"/>
              </a:ext>
            </a:extLst>
          </p:cNvPr>
          <p:cNvSpPr>
            <a:spLocks noGrp="1"/>
          </p:cNvSpPr>
          <p:nvPr>
            <p:ph type="dt" sz="half" idx="10"/>
          </p:nvPr>
        </p:nvSpPr>
        <p:spPr/>
        <p:txBody>
          <a:bodyPr/>
          <a:lstStyle/>
          <a:p>
            <a:fld id="{FB39D9DE-FE42-4656-9CEF-4D1184844FC7}" type="datetimeFigureOut">
              <a:rPr lang="es-PE" smtClean="0"/>
              <a:t>10/03/2025</a:t>
            </a:fld>
            <a:endParaRPr lang="es-PE"/>
          </a:p>
        </p:txBody>
      </p:sp>
      <p:sp>
        <p:nvSpPr>
          <p:cNvPr id="5" name="Marcador de pie de página 4">
            <a:extLst>
              <a:ext uri="{FF2B5EF4-FFF2-40B4-BE49-F238E27FC236}">
                <a16:creationId xmlns:a16="http://schemas.microsoft.com/office/drawing/2014/main" id="{D89B0AD7-59C9-407D-8FBE-8E20CFAE1DC6}"/>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E4512D7-2F96-4836-87E7-9B10506BF0F0}"/>
              </a:ext>
            </a:extLst>
          </p:cNvPr>
          <p:cNvSpPr>
            <a:spLocks noGrp="1"/>
          </p:cNvSpPr>
          <p:nvPr>
            <p:ph type="sldNum" sz="quarter" idx="12"/>
          </p:nvPr>
        </p:nvSpPr>
        <p:spPr/>
        <p:txBody>
          <a:bodyPr/>
          <a:lstStyle/>
          <a:p>
            <a:fld id="{0BFA1D7C-5B77-402D-B4C1-A38BD185CA00}" type="slidenum">
              <a:rPr lang="es-PE" smtClean="0"/>
              <a:t>‹Nº›</a:t>
            </a:fld>
            <a:endParaRPr lang="es-PE"/>
          </a:p>
        </p:txBody>
      </p:sp>
    </p:spTree>
    <p:extLst>
      <p:ext uri="{BB962C8B-B14F-4D97-AF65-F5344CB8AC3E}">
        <p14:creationId xmlns:p14="http://schemas.microsoft.com/office/powerpoint/2010/main" val="3776221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3383A5-988F-4DAC-B0C4-E8226425D6F2}"/>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FB0CDF2F-B769-4425-89A4-BD0C35C2B49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FF5C3225-65D4-4B2E-AD80-EAB8BB2CD53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692B937A-027E-4DEA-BDC4-CCABEB3F3816}"/>
              </a:ext>
            </a:extLst>
          </p:cNvPr>
          <p:cNvSpPr>
            <a:spLocks noGrp="1"/>
          </p:cNvSpPr>
          <p:nvPr>
            <p:ph type="dt" sz="half" idx="10"/>
          </p:nvPr>
        </p:nvSpPr>
        <p:spPr/>
        <p:txBody>
          <a:bodyPr/>
          <a:lstStyle/>
          <a:p>
            <a:fld id="{FB39D9DE-FE42-4656-9CEF-4D1184844FC7}" type="datetimeFigureOut">
              <a:rPr lang="es-PE" smtClean="0"/>
              <a:t>10/03/2025</a:t>
            </a:fld>
            <a:endParaRPr lang="es-PE"/>
          </a:p>
        </p:txBody>
      </p:sp>
      <p:sp>
        <p:nvSpPr>
          <p:cNvPr id="6" name="Marcador de pie de página 5">
            <a:extLst>
              <a:ext uri="{FF2B5EF4-FFF2-40B4-BE49-F238E27FC236}">
                <a16:creationId xmlns:a16="http://schemas.microsoft.com/office/drawing/2014/main" id="{6B65EC53-7D88-4CF9-8839-442C84DAEF51}"/>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9CA71C0A-37B6-41E4-8858-69DD5B628783}"/>
              </a:ext>
            </a:extLst>
          </p:cNvPr>
          <p:cNvSpPr>
            <a:spLocks noGrp="1"/>
          </p:cNvSpPr>
          <p:nvPr>
            <p:ph type="sldNum" sz="quarter" idx="12"/>
          </p:nvPr>
        </p:nvSpPr>
        <p:spPr/>
        <p:txBody>
          <a:bodyPr/>
          <a:lstStyle/>
          <a:p>
            <a:fld id="{0BFA1D7C-5B77-402D-B4C1-A38BD185CA00}" type="slidenum">
              <a:rPr lang="es-PE" smtClean="0"/>
              <a:t>‹Nº›</a:t>
            </a:fld>
            <a:endParaRPr lang="es-PE"/>
          </a:p>
        </p:txBody>
      </p:sp>
    </p:spTree>
    <p:extLst>
      <p:ext uri="{BB962C8B-B14F-4D97-AF65-F5344CB8AC3E}">
        <p14:creationId xmlns:p14="http://schemas.microsoft.com/office/powerpoint/2010/main" val="830043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5B9417-9D38-45A4-8236-66D42B82F05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971FC69E-6EE2-405A-9D74-4A37605328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CEA8848-C41D-4784-89A4-3DECC1CD153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D5FD0E45-FEA1-4A77-839E-02DE99CCAE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3D1AD23-B985-4E91-B1D5-65352A8A2AC4}"/>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C0D45C1B-FA67-4D90-92F0-9A57B88BF6BF}"/>
              </a:ext>
            </a:extLst>
          </p:cNvPr>
          <p:cNvSpPr>
            <a:spLocks noGrp="1"/>
          </p:cNvSpPr>
          <p:nvPr>
            <p:ph type="dt" sz="half" idx="10"/>
          </p:nvPr>
        </p:nvSpPr>
        <p:spPr/>
        <p:txBody>
          <a:bodyPr/>
          <a:lstStyle/>
          <a:p>
            <a:fld id="{FB39D9DE-FE42-4656-9CEF-4D1184844FC7}" type="datetimeFigureOut">
              <a:rPr lang="es-PE" smtClean="0"/>
              <a:t>10/03/2025</a:t>
            </a:fld>
            <a:endParaRPr lang="es-PE"/>
          </a:p>
        </p:txBody>
      </p:sp>
      <p:sp>
        <p:nvSpPr>
          <p:cNvPr id="8" name="Marcador de pie de página 7">
            <a:extLst>
              <a:ext uri="{FF2B5EF4-FFF2-40B4-BE49-F238E27FC236}">
                <a16:creationId xmlns:a16="http://schemas.microsoft.com/office/drawing/2014/main" id="{4285449A-08B8-42A0-B565-990A832A2217}"/>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93EB3B71-FE0C-4E83-A3A8-2FBF77F762F6}"/>
              </a:ext>
            </a:extLst>
          </p:cNvPr>
          <p:cNvSpPr>
            <a:spLocks noGrp="1"/>
          </p:cNvSpPr>
          <p:nvPr>
            <p:ph type="sldNum" sz="quarter" idx="12"/>
          </p:nvPr>
        </p:nvSpPr>
        <p:spPr/>
        <p:txBody>
          <a:bodyPr/>
          <a:lstStyle/>
          <a:p>
            <a:fld id="{0BFA1D7C-5B77-402D-B4C1-A38BD185CA00}" type="slidenum">
              <a:rPr lang="es-PE" smtClean="0"/>
              <a:t>‹Nº›</a:t>
            </a:fld>
            <a:endParaRPr lang="es-PE"/>
          </a:p>
        </p:txBody>
      </p:sp>
    </p:spTree>
    <p:extLst>
      <p:ext uri="{BB962C8B-B14F-4D97-AF65-F5344CB8AC3E}">
        <p14:creationId xmlns:p14="http://schemas.microsoft.com/office/powerpoint/2010/main" val="3661099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2D000F-83D6-41F5-9D3A-8B8823D26695}"/>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CA6E4752-E023-4D5A-982A-E17EEB7E6145}"/>
              </a:ext>
            </a:extLst>
          </p:cNvPr>
          <p:cNvSpPr>
            <a:spLocks noGrp="1"/>
          </p:cNvSpPr>
          <p:nvPr>
            <p:ph type="dt" sz="half" idx="10"/>
          </p:nvPr>
        </p:nvSpPr>
        <p:spPr/>
        <p:txBody>
          <a:bodyPr/>
          <a:lstStyle/>
          <a:p>
            <a:fld id="{FB39D9DE-FE42-4656-9CEF-4D1184844FC7}" type="datetimeFigureOut">
              <a:rPr lang="es-PE" smtClean="0"/>
              <a:t>10/03/2025</a:t>
            </a:fld>
            <a:endParaRPr lang="es-PE"/>
          </a:p>
        </p:txBody>
      </p:sp>
      <p:sp>
        <p:nvSpPr>
          <p:cNvPr id="4" name="Marcador de pie de página 3">
            <a:extLst>
              <a:ext uri="{FF2B5EF4-FFF2-40B4-BE49-F238E27FC236}">
                <a16:creationId xmlns:a16="http://schemas.microsoft.com/office/drawing/2014/main" id="{C958B474-367C-4A2D-B887-06AE40969618}"/>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D8563339-1C4F-45DC-934D-ACDDC53E8CD3}"/>
              </a:ext>
            </a:extLst>
          </p:cNvPr>
          <p:cNvSpPr>
            <a:spLocks noGrp="1"/>
          </p:cNvSpPr>
          <p:nvPr>
            <p:ph type="sldNum" sz="quarter" idx="12"/>
          </p:nvPr>
        </p:nvSpPr>
        <p:spPr/>
        <p:txBody>
          <a:bodyPr/>
          <a:lstStyle/>
          <a:p>
            <a:fld id="{0BFA1D7C-5B77-402D-B4C1-A38BD185CA00}" type="slidenum">
              <a:rPr lang="es-PE" smtClean="0"/>
              <a:t>‹Nº›</a:t>
            </a:fld>
            <a:endParaRPr lang="es-PE"/>
          </a:p>
        </p:txBody>
      </p:sp>
    </p:spTree>
    <p:extLst>
      <p:ext uri="{BB962C8B-B14F-4D97-AF65-F5344CB8AC3E}">
        <p14:creationId xmlns:p14="http://schemas.microsoft.com/office/powerpoint/2010/main" val="2607523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3D816DF-E1C5-4015-AC6F-37993EE1C7F5}"/>
              </a:ext>
            </a:extLst>
          </p:cNvPr>
          <p:cNvSpPr>
            <a:spLocks noGrp="1"/>
          </p:cNvSpPr>
          <p:nvPr>
            <p:ph type="dt" sz="half" idx="10"/>
          </p:nvPr>
        </p:nvSpPr>
        <p:spPr/>
        <p:txBody>
          <a:bodyPr/>
          <a:lstStyle/>
          <a:p>
            <a:fld id="{FB39D9DE-FE42-4656-9CEF-4D1184844FC7}" type="datetimeFigureOut">
              <a:rPr lang="es-PE" smtClean="0"/>
              <a:t>10/03/2025</a:t>
            </a:fld>
            <a:endParaRPr lang="es-PE"/>
          </a:p>
        </p:txBody>
      </p:sp>
      <p:sp>
        <p:nvSpPr>
          <p:cNvPr id="3" name="Marcador de pie de página 2">
            <a:extLst>
              <a:ext uri="{FF2B5EF4-FFF2-40B4-BE49-F238E27FC236}">
                <a16:creationId xmlns:a16="http://schemas.microsoft.com/office/drawing/2014/main" id="{0E3F3A77-A90A-47FF-9CB1-101A72D217A4}"/>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C60A8003-AD2C-43A9-9F62-246D5659A61A}"/>
              </a:ext>
            </a:extLst>
          </p:cNvPr>
          <p:cNvSpPr>
            <a:spLocks noGrp="1"/>
          </p:cNvSpPr>
          <p:nvPr>
            <p:ph type="sldNum" sz="quarter" idx="12"/>
          </p:nvPr>
        </p:nvSpPr>
        <p:spPr/>
        <p:txBody>
          <a:bodyPr/>
          <a:lstStyle/>
          <a:p>
            <a:fld id="{0BFA1D7C-5B77-402D-B4C1-A38BD185CA00}" type="slidenum">
              <a:rPr lang="es-PE" smtClean="0"/>
              <a:t>‹Nº›</a:t>
            </a:fld>
            <a:endParaRPr lang="es-PE"/>
          </a:p>
        </p:txBody>
      </p:sp>
    </p:spTree>
    <p:extLst>
      <p:ext uri="{BB962C8B-B14F-4D97-AF65-F5344CB8AC3E}">
        <p14:creationId xmlns:p14="http://schemas.microsoft.com/office/powerpoint/2010/main" val="3319246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30A20BD-D8A8-4B17-B672-868841DCF39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E8C8DB72-0115-4524-9CED-74270DD411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9DD2E5D8-07BC-419F-A962-966C4CF1C8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9195711-10A6-4CDD-AE48-3F2FF1C45A5E}"/>
              </a:ext>
            </a:extLst>
          </p:cNvPr>
          <p:cNvSpPr>
            <a:spLocks noGrp="1"/>
          </p:cNvSpPr>
          <p:nvPr>
            <p:ph type="dt" sz="half" idx="10"/>
          </p:nvPr>
        </p:nvSpPr>
        <p:spPr/>
        <p:txBody>
          <a:bodyPr/>
          <a:lstStyle/>
          <a:p>
            <a:fld id="{FB39D9DE-FE42-4656-9CEF-4D1184844FC7}" type="datetimeFigureOut">
              <a:rPr lang="es-PE" smtClean="0"/>
              <a:t>10/03/2025</a:t>
            </a:fld>
            <a:endParaRPr lang="es-PE"/>
          </a:p>
        </p:txBody>
      </p:sp>
      <p:sp>
        <p:nvSpPr>
          <p:cNvPr id="6" name="Marcador de pie de página 5">
            <a:extLst>
              <a:ext uri="{FF2B5EF4-FFF2-40B4-BE49-F238E27FC236}">
                <a16:creationId xmlns:a16="http://schemas.microsoft.com/office/drawing/2014/main" id="{7C8F0987-ACFF-4A39-B5BA-3E31C60BDE75}"/>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4A6ECA1D-6F90-4CE1-85F7-2592DA0F6048}"/>
              </a:ext>
            </a:extLst>
          </p:cNvPr>
          <p:cNvSpPr>
            <a:spLocks noGrp="1"/>
          </p:cNvSpPr>
          <p:nvPr>
            <p:ph type="sldNum" sz="quarter" idx="12"/>
          </p:nvPr>
        </p:nvSpPr>
        <p:spPr/>
        <p:txBody>
          <a:bodyPr/>
          <a:lstStyle/>
          <a:p>
            <a:fld id="{0BFA1D7C-5B77-402D-B4C1-A38BD185CA00}" type="slidenum">
              <a:rPr lang="es-PE" smtClean="0"/>
              <a:t>‹Nº›</a:t>
            </a:fld>
            <a:endParaRPr lang="es-PE"/>
          </a:p>
        </p:txBody>
      </p:sp>
    </p:spTree>
    <p:extLst>
      <p:ext uri="{BB962C8B-B14F-4D97-AF65-F5344CB8AC3E}">
        <p14:creationId xmlns:p14="http://schemas.microsoft.com/office/powerpoint/2010/main" val="2899876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0F865A-2CC2-4108-8DFF-DB4404C5BE9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103A7E87-CB72-479E-8668-712760F368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6815A65C-C956-4612-BE70-A8E4268119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2286E4F-9C5D-42C2-A749-579372B70A29}"/>
              </a:ext>
            </a:extLst>
          </p:cNvPr>
          <p:cNvSpPr>
            <a:spLocks noGrp="1"/>
          </p:cNvSpPr>
          <p:nvPr>
            <p:ph type="dt" sz="half" idx="10"/>
          </p:nvPr>
        </p:nvSpPr>
        <p:spPr/>
        <p:txBody>
          <a:bodyPr/>
          <a:lstStyle/>
          <a:p>
            <a:fld id="{FB39D9DE-FE42-4656-9CEF-4D1184844FC7}" type="datetimeFigureOut">
              <a:rPr lang="es-PE" smtClean="0"/>
              <a:t>10/03/2025</a:t>
            </a:fld>
            <a:endParaRPr lang="es-PE"/>
          </a:p>
        </p:txBody>
      </p:sp>
      <p:sp>
        <p:nvSpPr>
          <p:cNvPr id="6" name="Marcador de pie de página 5">
            <a:extLst>
              <a:ext uri="{FF2B5EF4-FFF2-40B4-BE49-F238E27FC236}">
                <a16:creationId xmlns:a16="http://schemas.microsoft.com/office/drawing/2014/main" id="{F8AFAFA7-5D58-43E6-BD9E-4B7CF2C6B2F4}"/>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BEE2EC62-5D3E-4FBA-AE6A-C1D969B98ED5}"/>
              </a:ext>
            </a:extLst>
          </p:cNvPr>
          <p:cNvSpPr>
            <a:spLocks noGrp="1"/>
          </p:cNvSpPr>
          <p:nvPr>
            <p:ph type="sldNum" sz="quarter" idx="12"/>
          </p:nvPr>
        </p:nvSpPr>
        <p:spPr/>
        <p:txBody>
          <a:bodyPr/>
          <a:lstStyle/>
          <a:p>
            <a:fld id="{0BFA1D7C-5B77-402D-B4C1-A38BD185CA00}" type="slidenum">
              <a:rPr lang="es-PE" smtClean="0"/>
              <a:t>‹Nº›</a:t>
            </a:fld>
            <a:endParaRPr lang="es-PE"/>
          </a:p>
        </p:txBody>
      </p:sp>
    </p:spTree>
    <p:extLst>
      <p:ext uri="{BB962C8B-B14F-4D97-AF65-F5344CB8AC3E}">
        <p14:creationId xmlns:p14="http://schemas.microsoft.com/office/powerpoint/2010/main" val="2231528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96AF436-4987-4D03-A1BC-610A4B85DA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26437F89-4371-411A-8AAD-D2969B84DA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89C76888-7369-4F84-A707-B95A1C60D0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39D9DE-FE42-4656-9CEF-4D1184844FC7}" type="datetimeFigureOut">
              <a:rPr lang="es-PE" smtClean="0"/>
              <a:t>10/03/2025</a:t>
            </a:fld>
            <a:endParaRPr lang="es-PE"/>
          </a:p>
        </p:txBody>
      </p:sp>
      <p:sp>
        <p:nvSpPr>
          <p:cNvPr id="5" name="Marcador de pie de página 4">
            <a:extLst>
              <a:ext uri="{FF2B5EF4-FFF2-40B4-BE49-F238E27FC236}">
                <a16:creationId xmlns:a16="http://schemas.microsoft.com/office/drawing/2014/main" id="{96FF7AB6-4845-40BE-8E8E-07CB1D926C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AA6C7F96-EC62-425D-8139-7DB9D72918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FA1D7C-5B77-402D-B4C1-A38BD185CA00}" type="slidenum">
              <a:rPr lang="es-PE" smtClean="0"/>
              <a:t>‹Nº›</a:t>
            </a:fld>
            <a:endParaRPr lang="es-PE"/>
          </a:p>
        </p:txBody>
      </p:sp>
    </p:spTree>
    <p:extLst>
      <p:ext uri="{BB962C8B-B14F-4D97-AF65-F5344CB8AC3E}">
        <p14:creationId xmlns:p14="http://schemas.microsoft.com/office/powerpoint/2010/main" val="41767774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8FBBCF-5BCB-4707-ABB5-2B7654167E00}"/>
              </a:ext>
            </a:extLst>
          </p:cNvPr>
          <p:cNvSpPr>
            <a:spLocks noGrp="1"/>
          </p:cNvSpPr>
          <p:nvPr>
            <p:ph type="ctrTitle"/>
          </p:nvPr>
        </p:nvSpPr>
        <p:spPr/>
        <p:txBody>
          <a:bodyPr/>
          <a:lstStyle/>
          <a:p>
            <a:r>
              <a:rPr lang="es-PE" dirty="0"/>
              <a:t>Constructores:</a:t>
            </a:r>
          </a:p>
        </p:txBody>
      </p:sp>
      <p:sp>
        <p:nvSpPr>
          <p:cNvPr id="3" name="Subtítulo 2">
            <a:extLst>
              <a:ext uri="{FF2B5EF4-FFF2-40B4-BE49-F238E27FC236}">
                <a16:creationId xmlns:a16="http://schemas.microsoft.com/office/drawing/2014/main" id="{FE4EA1F5-3777-4723-9948-B6A623DEC488}"/>
              </a:ext>
            </a:extLst>
          </p:cNvPr>
          <p:cNvSpPr>
            <a:spLocks noGrp="1"/>
          </p:cNvSpPr>
          <p:nvPr>
            <p:ph type="subTitle" idx="1"/>
          </p:nvPr>
        </p:nvSpPr>
        <p:spPr/>
        <p:txBody>
          <a:bodyPr/>
          <a:lstStyle/>
          <a:p>
            <a:endParaRPr lang="es-PE"/>
          </a:p>
        </p:txBody>
      </p:sp>
    </p:spTree>
    <p:extLst>
      <p:ext uri="{BB962C8B-B14F-4D97-AF65-F5344CB8AC3E}">
        <p14:creationId xmlns:p14="http://schemas.microsoft.com/office/powerpoint/2010/main" val="118523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6994D22-E742-46A3-81DC-CCE81F8E015E}"/>
              </a:ext>
            </a:extLst>
          </p:cNvPr>
          <p:cNvSpPr>
            <a:spLocks noGrp="1"/>
          </p:cNvSpPr>
          <p:nvPr>
            <p:ph sz="half" idx="1"/>
          </p:nvPr>
        </p:nvSpPr>
        <p:spPr>
          <a:xfrm>
            <a:off x="430237" y="278178"/>
            <a:ext cx="5181600" cy="6474314"/>
          </a:xfrm>
        </p:spPr>
        <p:style>
          <a:lnRef idx="2">
            <a:schemeClr val="dk1">
              <a:shade val="50000"/>
            </a:schemeClr>
          </a:lnRef>
          <a:fillRef idx="1">
            <a:schemeClr val="dk1"/>
          </a:fillRef>
          <a:effectRef idx="0">
            <a:schemeClr val="dk1"/>
          </a:effectRef>
          <a:fontRef idx="minor">
            <a:schemeClr val="lt1"/>
          </a:fontRef>
        </p:style>
        <p:txBody>
          <a:bodyPr>
            <a:noAutofit/>
          </a:bodyPr>
          <a:lstStyle/>
          <a:p>
            <a:pPr marL="0" indent="0">
              <a:buNone/>
            </a:pPr>
            <a:endParaRPr lang="es-PE" sz="1800" dirty="0"/>
          </a:p>
          <a:p>
            <a:pPr marL="0" indent="0">
              <a:buNone/>
            </a:pPr>
            <a:r>
              <a:rPr lang="es-PE" sz="1800" dirty="0">
                <a:solidFill>
                  <a:srgbClr val="FFFF00"/>
                </a:solidFill>
              </a:rPr>
              <a:t>    // Método para depositar dinero</a:t>
            </a:r>
          </a:p>
          <a:p>
            <a:pPr marL="0" indent="0">
              <a:buNone/>
            </a:pPr>
            <a:r>
              <a:rPr lang="es-PE" sz="1800" dirty="0"/>
              <a:t>    </a:t>
            </a:r>
            <a:r>
              <a:rPr lang="es-PE" sz="1800" dirty="0" err="1"/>
              <a:t>public</a:t>
            </a:r>
            <a:r>
              <a:rPr lang="es-PE" sz="1800" dirty="0"/>
              <a:t> </a:t>
            </a:r>
            <a:r>
              <a:rPr lang="es-PE" sz="1800" dirty="0" err="1"/>
              <a:t>void</a:t>
            </a:r>
            <a:r>
              <a:rPr lang="es-PE" sz="1800" dirty="0"/>
              <a:t> depositar(</a:t>
            </a:r>
            <a:r>
              <a:rPr lang="es-PE" sz="1800" dirty="0" err="1"/>
              <a:t>double</a:t>
            </a:r>
            <a:r>
              <a:rPr lang="es-PE" sz="1800" dirty="0"/>
              <a:t> cantidad) {</a:t>
            </a:r>
          </a:p>
          <a:p>
            <a:pPr marL="0" indent="0">
              <a:buNone/>
            </a:pPr>
            <a:r>
              <a:rPr lang="es-PE" sz="1800" dirty="0"/>
              <a:t>        </a:t>
            </a:r>
            <a:r>
              <a:rPr lang="es-PE" sz="1800" dirty="0" err="1"/>
              <a:t>if</a:t>
            </a:r>
            <a:r>
              <a:rPr lang="es-PE" sz="1800" dirty="0"/>
              <a:t> (cantidad &gt; 0) {</a:t>
            </a:r>
          </a:p>
          <a:p>
            <a:pPr marL="0" indent="0">
              <a:buNone/>
            </a:pPr>
            <a:r>
              <a:rPr lang="es-PE" sz="1800" dirty="0"/>
              <a:t>            saldo += cantidad;</a:t>
            </a:r>
          </a:p>
          <a:p>
            <a:pPr marL="0" indent="0">
              <a:buNone/>
            </a:pPr>
            <a:r>
              <a:rPr lang="es-PE" sz="1800" dirty="0"/>
              <a:t>        } </a:t>
            </a:r>
            <a:r>
              <a:rPr lang="es-PE" sz="1800" dirty="0" err="1"/>
              <a:t>else</a:t>
            </a:r>
            <a:r>
              <a:rPr lang="es-PE" sz="1800" dirty="0"/>
              <a:t> {</a:t>
            </a:r>
          </a:p>
          <a:p>
            <a:pPr marL="0" indent="0">
              <a:buNone/>
            </a:pPr>
            <a:r>
              <a:rPr lang="es-PE" sz="1800" dirty="0"/>
              <a:t>            </a:t>
            </a:r>
            <a:r>
              <a:rPr lang="es-PE" sz="1800" dirty="0" err="1"/>
              <a:t>System.out.println</a:t>
            </a:r>
            <a:r>
              <a:rPr lang="es-PE" sz="1800" dirty="0"/>
              <a:t>("Error: La cantidad a depositar debe ser positiva.");</a:t>
            </a:r>
          </a:p>
          <a:p>
            <a:pPr marL="0" indent="0">
              <a:buNone/>
            </a:pPr>
            <a:r>
              <a:rPr lang="es-PE" sz="1800" dirty="0"/>
              <a:t>        }</a:t>
            </a:r>
          </a:p>
          <a:p>
            <a:pPr marL="0" indent="0">
              <a:buNone/>
            </a:pPr>
            <a:r>
              <a:rPr lang="es-PE" sz="1800" b="1" dirty="0">
                <a:solidFill>
                  <a:srgbClr val="FFFF00"/>
                </a:solidFill>
              </a:rPr>
              <a:t>    // Método para retirar dinero</a:t>
            </a:r>
          </a:p>
          <a:p>
            <a:pPr marL="0" indent="0">
              <a:buNone/>
            </a:pPr>
            <a:r>
              <a:rPr lang="es-PE" sz="1800" dirty="0"/>
              <a:t>    </a:t>
            </a:r>
            <a:r>
              <a:rPr lang="es-PE" sz="1800" dirty="0" err="1"/>
              <a:t>public</a:t>
            </a:r>
            <a:r>
              <a:rPr lang="es-PE" sz="1800" dirty="0"/>
              <a:t> </a:t>
            </a:r>
            <a:r>
              <a:rPr lang="es-PE" sz="1800" dirty="0" err="1"/>
              <a:t>void</a:t>
            </a:r>
            <a:r>
              <a:rPr lang="es-PE" sz="1800" dirty="0"/>
              <a:t> retirar(</a:t>
            </a:r>
            <a:r>
              <a:rPr lang="es-PE" sz="1800" dirty="0" err="1"/>
              <a:t>double</a:t>
            </a:r>
            <a:r>
              <a:rPr lang="es-PE" sz="1800" dirty="0"/>
              <a:t> cantidad) {</a:t>
            </a:r>
          </a:p>
          <a:p>
            <a:pPr marL="0" indent="0">
              <a:buNone/>
            </a:pPr>
            <a:r>
              <a:rPr lang="es-PE" sz="1800" dirty="0"/>
              <a:t>        </a:t>
            </a:r>
            <a:r>
              <a:rPr lang="es-PE" sz="1800" dirty="0" err="1"/>
              <a:t>if</a:t>
            </a:r>
            <a:r>
              <a:rPr lang="es-PE" sz="1800" dirty="0"/>
              <a:t> (cantidad &gt; 0 &amp;&amp; saldo &gt;= cantidad) {</a:t>
            </a:r>
          </a:p>
          <a:p>
            <a:pPr marL="0" indent="0">
              <a:buNone/>
            </a:pPr>
            <a:r>
              <a:rPr lang="es-PE" sz="1800" dirty="0"/>
              <a:t>            saldo -= cantidad;</a:t>
            </a:r>
          </a:p>
          <a:p>
            <a:pPr marL="0" indent="0">
              <a:buNone/>
            </a:pPr>
            <a:r>
              <a:rPr lang="es-PE" sz="1800" dirty="0"/>
              <a:t>        } </a:t>
            </a:r>
            <a:r>
              <a:rPr lang="es-PE" sz="1800" dirty="0" err="1"/>
              <a:t>else</a:t>
            </a:r>
            <a:r>
              <a:rPr lang="es-PE" sz="1800" dirty="0"/>
              <a:t> {</a:t>
            </a:r>
          </a:p>
          <a:p>
            <a:pPr marL="0" indent="0">
              <a:buNone/>
            </a:pPr>
            <a:r>
              <a:rPr lang="es-PE" sz="1800" dirty="0"/>
              <a:t>            </a:t>
            </a:r>
            <a:r>
              <a:rPr lang="es-PE" sz="1800" dirty="0" err="1"/>
              <a:t>System.out.println</a:t>
            </a:r>
            <a:r>
              <a:rPr lang="es-PE" sz="1800" dirty="0"/>
              <a:t>("Error: No se puede retirar esa cantidad.");</a:t>
            </a:r>
          </a:p>
          <a:p>
            <a:pPr marL="0" indent="0">
              <a:buNone/>
            </a:pPr>
            <a:r>
              <a:rPr lang="es-PE" sz="1800" dirty="0"/>
              <a:t>        }</a:t>
            </a:r>
          </a:p>
          <a:p>
            <a:pPr marL="0" indent="0">
              <a:buNone/>
            </a:pPr>
            <a:r>
              <a:rPr lang="es-PE" sz="1800" dirty="0"/>
              <a:t>    }</a:t>
            </a:r>
          </a:p>
          <a:p>
            <a:pPr marL="0" indent="0">
              <a:buNone/>
            </a:pPr>
            <a:endParaRPr lang="es-PE" sz="1800" dirty="0"/>
          </a:p>
        </p:txBody>
      </p:sp>
      <p:sp>
        <p:nvSpPr>
          <p:cNvPr id="5" name="Marcador de contenido 4">
            <a:extLst>
              <a:ext uri="{FF2B5EF4-FFF2-40B4-BE49-F238E27FC236}">
                <a16:creationId xmlns:a16="http://schemas.microsoft.com/office/drawing/2014/main" id="{50955A5F-2233-4EF6-9F8E-267EBB6CAFE3}"/>
              </a:ext>
            </a:extLst>
          </p:cNvPr>
          <p:cNvSpPr>
            <a:spLocks noGrp="1"/>
          </p:cNvSpPr>
          <p:nvPr>
            <p:ph sz="half" idx="2"/>
          </p:nvPr>
        </p:nvSpPr>
        <p:spPr>
          <a:xfrm>
            <a:off x="5739618" y="278178"/>
            <a:ext cx="6344530" cy="6474314"/>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buNone/>
            </a:pPr>
            <a:endParaRPr lang="es-PE" sz="1050" dirty="0"/>
          </a:p>
          <a:p>
            <a:pPr marL="0" indent="0">
              <a:buNone/>
            </a:pPr>
            <a:r>
              <a:rPr lang="es-PE" sz="1050" dirty="0"/>
              <a:t>    </a:t>
            </a:r>
            <a:r>
              <a:rPr lang="es-PE" sz="1050" dirty="0">
                <a:solidFill>
                  <a:srgbClr val="FFFF00"/>
                </a:solidFill>
              </a:rPr>
              <a:t>// Método para obtener el saldo</a:t>
            </a:r>
          </a:p>
          <a:p>
            <a:pPr marL="0" indent="0">
              <a:buNone/>
            </a:pPr>
            <a:r>
              <a:rPr lang="es-PE" sz="1050" dirty="0"/>
              <a:t>    </a:t>
            </a:r>
            <a:r>
              <a:rPr lang="es-PE" sz="1050" dirty="0" err="1"/>
              <a:t>public</a:t>
            </a:r>
            <a:r>
              <a:rPr lang="es-PE" sz="1050" dirty="0"/>
              <a:t> </a:t>
            </a:r>
            <a:r>
              <a:rPr lang="es-PE" sz="1050" dirty="0" err="1"/>
              <a:t>double</a:t>
            </a:r>
            <a:r>
              <a:rPr lang="es-PE" sz="1050" dirty="0"/>
              <a:t> </a:t>
            </a:r>
            <a:r>
              <a:rPr lang="es-PE" sz="1050" dirty="0" err="1"/>
              <a:t>getSaldo</a:t>
            </a:r>
            <a:r>
              <a:rPr lang="es-PE" sz="1050" dirty="0"/>
              <a:t>() {</a:t>
            </a:r>
          </a:p>
          <a:p>
            <a:pPr marL="0" indent="0">
              <a:buNone/>
            </a:pPr>
            <a:r>
              <a:rPr lang="es-PE" sz="1050" dirty="0"/>
              <a:t>        </a:t>
            </a:r>
            <a:r>
              <a:rPr lang="es-PE" sz="1050" dirty="0" err="1"/>
              <a:t>return</a:t>
            </a:r>
            <a:r>
              <a:rPr lang="es-PE" sz="1050" dirty="0"/>
              <a:t> saldo;</a:t>
            </a:r>
          </a:p>
          <a:p>
            <a:pPr marL="0" indent="0">
              <a:buNone/>
            </a:pPr>
            <a:r>
              <a:rPr lang="es-PE" sz="1050" dirty="0"/>
              <a:t>    }</a:t>
            </a:r>
          </a:p>
          <a:p>
            <a:pPr marL="0" indent="0">
              <a:lnSpc>
                <a:spcPct val="107000"/>
              </a:lnSpc>
              <a:spcAft>
                <a:spcPts val="800"/>
              </a:spcAft>
              <a:buNone/>
            </a:pPr>
            <a:r>
              <a:rPr lang="es-PE" sz="1400" dirty="0">
                <a:effectLst/>
                <a:latin typeface="Calibri" panose="020F0502020204030204" pitchFamily="34" charset="0"/>
                <a:ea typeface="Calibri" panose="020F0502020204030204" pitchFamily="34" charset="0"/>
                <a:cs typeface="Times New Roman" panose="02020603050405020304" pitchFamily="18" charset="0"/>
              </a:rPr>
              <a:t> </a:t>
            </a:r>
            <a:r>
              <a:rPr lang="es-PE" sz="1400" dirty="0" err="1">
                <a:effectLst/>
                <a:latin typeface="Calibri" panose="020F0502020204030204" pitchFamily="34" charset="0"/>
                <a:ea typeface="Calibri" panose="020F0502020204030204" pitchFamily="34" charset="0"/>
                <a:cs typeface="Times New Roman" panose="02020603050405020304" pitchFamily="18" charset="0"/>
              </a:rPr>
              <a:t>public</a:t>
            </a:r>
            <a:r>
              <a:rPr lang="es-PE" sz="1400" dirty="0">
                <a:effectLst/>
                <a:latin typeface="Calibri" panose="020F0502020204030204" pitchFamily="34" charset="0"/>
                <a:ea typeface="Calibri" panose="020F0502020204030204" pitchFamily="34" charset="0"/>
                <a:cs typeface="Times New Roman" panose="02020603050405020304" pitchFamily="18" charset="0"/>
              </a:rPr>
              <a:t> </a:t>
            </a:r>
            <a:r>
              <a:rPr lang="es-PE" sz="1400" dirty="0" err="1">
                <a:effectLst/>
                <a:latin typeface="Calibri" panose="020F0502020204030204" pitchFamily="34" charset="0"/>
                <a:ea typeface="Calibri" panose="020F0502020204030204" pitchFamily="34" charset="0"/>
                <a:cs typeface="Times New Roman" panose="02020603050405020304" pitchFamily="18" charset="0"/>
              </a:rPr>
              <a:t>static</a:t>
            </a:r>
            <a:r>
              <a:rPr lang="es-PE" sz="1400" dirty="0">
                <a:effectLst/>
                <a:latin typeface="Calibri" panose="020F0502020204030204" pitchFamily="34" charset="0"/>
                <a:ea typeface="Calibri" panose="020F0502020204030204" pitchFamily="34" charset="0"/>
                <a:cs typeface="Times New Roman" panose="02020603050405020304" pitchFamily="18" charset="0"/>
              </a:rPr>
              <a:t> </a:t>
            </a:r>
            <a:r>
              <a:rPr lang="es-PE" sz="1400" dirty="0" err="1">
                <a:effectLst/>
                <a:latin typeface="Calibri" panose="020F0502020204030204" pitchFamily="34" charset="0"/>
                <a:ea typeface="Calibri" panose="020F0502020204030204" pitchFamily="34" charset="0"/>
                <a:cs typeface="Times New Roman" panose="02020603050405020304" pitchFamily="18" charset="0"/>
              </a:rPr>
              <a:t>void</a:t>
            </a:r>
            <a:r>
              <a:rPr lang="es-PE" sz="1400" dirty="0">
                <a:effectLst/>
                <a:latin typeface="Calibri" panose="020F0502020204030204" pitchFamily="34" charset="0"/>
                <a:ea typeface="Calibri" panose="020F0502020204030204" pitchFamily="34" charset="0"/>
                <a:cs typeface="Times New Roman" panose="02020603050405020304" pitchFamily="18" charset="0"/>
              </a:rPr>
              <a:t> </a:t>
            </a:r>
            <a:r>
              <a:rPr lang="es-PE" sz="1400" dirty="0" err="1">
                <a:effectLst/>
                <a:latin typeface="Calibri" panose="020F0502020204030204" pitchFamily="34" charset="0"/>
                <a:ea typeface="Calibri" panose="020F0502020204030204" pitchFamily="34" charset="0"/>
                <a:cs typeface="Times New Roman" panose="02020603050405020304" pitchFamily="18" charset="0"/>
              </a:rPr>
              <a:t>main</a:t>
            </a:r>
            <a:r>
              <a:rPr lang="es-PE" sz="1400" dirty="0">
                <a:effectLst/>
                <a:latin typeface="Calibri" panose="020F0502020204030204" pitchFamily="34" charset="0"/>
                <a:ea typeface="Calibri" panose="020F0502020204030204" pitchFamily="34" charset="0"/>
                <a:cs typeface="Times New Roman" panose="02020603050405020304" pitchFamily="18" charset="0"/>
              </a:rPr>
              <a:t>(</a:t>
            </a:r>
            <a:r>
              <a:rPr lang="es-PE" sz="1400" dirty="0" err="1">
                <a:effectLst/>
                <a:latin typeface="Calibri" panose="020F0502020204030204" pitchFamily="34" charset="0"/>
                <a:ea typeface="Calibri" panose="020F0502020204030204" pitchFamily="34" charset="0"/>
                <a:cs typeface="Times New Roman" panose="02020603050405020304" pitchFamily="18" charset="0"/>
              </a:rPr>
              <a:t>String</a:t>
            </a:r>
            <a:r>
              <a:rPr lang="es-PE" sz="1400" dirty="0">
                <a:effectLst/>
                <a:latin typeface="Calibri" panose="020F0502020204030204" pitchFamily="34" charset="0"/>
                <a:ea typeface="Calibri" panose="020F0502020204030204" pitchFamily="34" charset="0"/>
                <a:cs typeface="Times New Roman" panose="02020603050405020304" pitchFamily="18" charset="0"/>
              </a:rPr>
              <a:t>[] </a:t>
            </a:r>
            <a:r>
              <a:rPr lang="es-PE" sz="1400" dirty="0" err="1">
                <a:effectLst/>
                <a:latin typeface="Calibri" panose="020F0502020204030204" pitchFamily="34" charset="0"/>
                <a:ea typeface="Calibri" panose="020F0502020204030204" pitchFamily="34" charset="0"/>
                <a:cs typeface="Times New Roman" panose="02020603050405020304" pitchFamily="18" charset="0"/>
              </a:rPr>
              <a:t>args</a:t>
            </a:r>
            <a:r>
              <a:rPr lang="es-PE" sz="14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s-PE" sz="14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 Creación de una cuenta bancaria con saldo inicial válido</a:t>
            </a:r>
          </a:p>
          <a:p>
            <a:pPr marL="0" indent="0">
              <a:lnSpc>
                <a:spcPct val="107000"/>
              </a:lnSpc>
              <a:spcAft>
                <a:spcPts val="800"/>
              </a:spcAft>
              <a:buNone/>
            </a:pPr>
            <a:r>
              <a:rPr lang="es-PE" sz="1400" dirty="0">
                <a:effectLst/>
                <a:latin typeface="Calibri" panose="020F0502020204030204" pitchFamily="34" charset="0"/>
                <a:ea typeface="Calibri" panose="020F0502020204030204" pitchFamily="34" charset="0"/>
                <a:cs typeface="Times New Roman" panose="02020603050405020304" pitchFamily="18" charset="0"/>
              </a:rPr>
              <a:t>        </a:t>
            </a:r>
            <a:r>
              <a:rPr lang="es-PE" sz="1400" dirty="0" err="1">
                <a:effectLst/>
                <a:latin typeface="Calibri" panose="020F0502020204030204" pitchFamily="34" charset="0"/>
                <a:ea typeface="Calibri" panose="020F0502020204030204" pitchFamily="34" charset="0"/>
                <a:cs typeface="Times New Roman" panose="02020603050405020304" pitchFamily="18" charset="0"/>
              </a:rPr>
              <a:t>CuentaBancaria</a:t>
            </a:r>
            <a:r>
              <a:rPr lang="es-PE" sz="1400" dirty="0">
                <a:effectLst/>
                <a:latin typeface="Calibri" panose="020F0502020204030204" pitchFamily="34" charset="0"/>
                <a:ea typeface="Calibri" panose="020F0502020204030204" pitchFamily="34" charset="0"/>
                <a:cs typeface="Times New Roman" panose="02020603050405020304" pitchFamily="18" charset="0"/>
              </a:rPr>
              <a:t> cuenta1 = new </a:t>
            </a:r>
            <a:r>
              <a:rPr lang="es-PE" sz="1400" dirty="0" err="1">
                <a:effectLst/>
                <a:latin typeface="Calibri" panose="020F0502020204030204" pitchFamily="34" charset="0"/>
                <a:ea typeface="Calibri" panose="020F0502020204030204" pitchFamily="34" charset="0"/>
                <a:cs typeface="Times New Roman" panose="02020603050405020304" pitchFamily="18" charset="0"/>
              </a:rPr>
              <a:t>CuentaBancaria</a:t>
            </a:r>
            <a:r>
              <a:rPr lang="es-PE" sz="1400" dirty="0">
                <a:effectLst/>
                <a:latin typeface="Calibri" panose="020F0502020204030204" pitchFamily="34" charset="0"/>
                <a:ea typeface="Calibri" panose="020F0502020204030204" pitchFamily="34" charset="0"/>
                <a:cs typeface="Times New Roman" panose="02020603050405020304" pitchFamily="18" charset="0"/>
              </a:rPr>
              <a:t>("123456789", 1000);</a:t>
            </a:r>
          </a:p>
          <a:p>
            <a:pPr marL="0" indent="0">
              <a:lnSpc>
                <a:spcPct val="107000"/>
              </a:lnSpc>
              <a:spcAft>
                <a:spcPts val="800"/>
              </a:spcAft>
              <a:buNone/>
            </a:pPr>
            <a:r>
              <a:rPr lang="es-PE" sz="14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a:t>
            </a:r>
            <a:r>
              <a:rPr lang="es-PE" sz="14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Creación de una cuenta bancaria con saldo inicial inválido</a:t>
            </a:r>
          </a:p>
          <a:p>
            <a:pPr marL="0" indent="0">
              <a:lnSpc>
                <a:spcPct val="107000"/>
              </a:lnSpc>
              <a:spcAft>
                <a:spcPts val="800"/>
              </a:spcAft>
              <a:buNone/>
            </a:pPr>
            <a:r>
              <a:rPr lang="es-PE" sz="1400" dirty="0">
                <a:effectLst/>
                <a:latin typeface="Calibri" panose="020F0502020204030204" pitchFamily="34" charset="0"/>
                <a:ea typeface="Calibri" panose="020F0502020204030204" pitchFamily="34" charset="0"/>
                <a:cs typeface="Times New Roman" panose="02020603050405020304" pitchFamily="18" charset="0"/>
              </a:rPr>
              <a:t>        </a:t>
            </a:r>
            <a:r>
              <a:rPr lang="es-PE" sz="1400" dirty="0" err="1">
                <a:effectLst/>
                <a:latin typeface="Calibri" panose="020F0502020204030204" pitchFamily="34" charset="0"/>
                <a:ea typeface="Calibri" panose="020F0502020204030204" pitchFamily="34" charset="0"/>
                <a:cs typeface="Times New Roman" panose="02020603050405020304" pitchFamily="18" charset="0"/>
              </a:rPr>
              <a:t>CuentaBancaria</a:t>
            </a:r>
            <a:r>
              <a:rPr lang="es-PE" sz="1400" dirty="0">
                <a:effectLst/>
                <a:latin typeface="Calibri" panose="020F0502020204030204" pitchFamily="34" charset="0"/>
                <a:ea typeface="Calibri" panose="020F0502020204030204" pitchFamily="34" charset="0"/>
                <a:cs typeface="Times New Roman" panose="02020603050405020304" pitchFamily="18" charset="0"/>
              </a:rPr>
              <a:t> cuenta2 = new </a:t>
            </a:r>
            <a:r>
              <a:rPr lang="es-PE" sz="1400" dirty="0" err="1">
                <a:effectLst/>
                <a:latin typeface="Calibri" panose="020F0502020204030204" pitchFamily="34" charset="0"/>
                <a:ea typeface="Calibri" panose="020F0502020204030204" pitchFamily="34" charset="0"/>
                <a:cs typeface="Times New Roman" panose="02020603050405020304" pitchFamily="18" charset="0"/>
              </a:rPr>
              <a:t>CuentaBancaria</a:t>
            </a:r>
            <a:r>
              <a:rPr lang="es-PE" sz="1400" dirty="0">
                <a:effectLst/>
                <a:latin typeface="Calibri" panose="020F0502020204030204" pitchFamily="34" charset="0"/>
                <a:ea typeface="Calibri" panose="020F0502020204030204" pitchFamily="34" charset="0"/>
                <a:cs typeface="Times New Roman" panose="02020603050405020304" pitchFamily="18" charset="0"/>
              </a:rPr>
              <a:t>("987654321", -500);</a:t>
            </a:r>
          </a:p>
          <a:p>
            <a:pPr marL="0" indent="0">
              <a:lnSpc>
                <a:spcPct val="107000"/>
              </a:lnSpc>
              <a:spcAft>
                <a:spcPts val="800"/>
              </a:spcAft>
              <a:buNone/>
            </a:pPr>
            <a:r>
              <a:rPr lang="es-PE" sz="14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 Intento de retirar una cantidad mayor al saldo disponible</a:t>
            </a:r>
          </a:p>
          <a:p>
            <a:pPr marL="0" indent="0">
              <a:lnSpc>
                <a:spcPct val="107000"/>
              </a:lnSpc>
              <a:spcAft>
                <a:spcPts val="800"/>
              </a:spcAft>
              <a:buNone/>
            </a:pPr>
            <a:r>
              <a:rPr lang="es-PE" sz="1400" dirty="0">
                <a:effectLst/>
                <a:latin typeface="Calibri" panose="020F0502020204030204" pitchFamily="34" charset="0"/>
                <a:ea typeface="Calibri" panose="020F0502020204030204" pitchFamily="34" charset="0"/>
                <a:cs typeface="Times New Roman" panose="02020603050405020304" pitchFamily="18" charset="0"/>
              </a:rPr>
              <a:t>        cuenta1.retirar(1500);</a:t>
            </a:r>
          </a:p>
          <a:p>
            <a:pPr marL="0" indent="0">
              <a:lnSpc>
                <a:spcPct val="107000"/>
              </a:lnSpc>
              <a:spcAft>
                <a:spcPts val="800"/>
              </a:spcAft>
              <a:buNone/>
            </a:pPr>
            <a:r>
              <a:rPr lang="es-PE" sz="1400" b="1"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rPr>
              <a:t>        // Impresión de saldos</a:t>
            </a:r>
          </a:p>
          <a:p>
            <a:pPr marL="0" indent="0">
              <a:lnSpc>
                <a:spcPct val="107000"/>
              </a:lnSpc>
              <a:spcAft>
                <a:spcPts val="800"/>
              </a:spcAft>
              <a:buNone/>
            </a:pPr>
            <a:r>
              <a:rPr lang="es-PE" sz="1400" dirty="0">
                <a:effectLst/>
                <a:latin typeface="Calibri" panose="020F0502020204030204" pitchFamily="34" charset="0"/>
                <a:ea typeface="Calibri" panose="020F0502020204030204" pitchFamily="34" charset="0"/>
                <a:cs typeface="Times New Roman" panose="02020603050405020304" pitchFamily="18" charset="0"/>
              </a:rPr>
              <a:t>        </a:t>
            </a:r>
            <a:r>
              <a:rPr lang="es-PE" sz="1400" dirty="0" err="1">
                <a:effectLst/>
                <a:latin typeface="Calibri" panose="020F0502020204030204" pitchFamily="34" charset="0"/>
                <a:ea typeface="Calibri" panose="020F0502020204030204" pitchFamily="34" charset="0"/>
                <a:cs typeface="Times New Roman" panose="02020603050405020304" pitchFamily="18" charset="0"/>
              </a:rPr>
              <a:t>System.out.println</a:t>
            </a:r>
            <a:r>
              <a:rPr lang="es-PE" sz="1400" dirty="0">
                <a:effectLst/>
                <a:latin typeface="Calibri" panose="020F0502020204030204" pitchFamily="34" charset="0"/>
                <a:ea typeface="Calibri" panose="020F0502020204030204" pitchFamily="34" charset="0"/>
                <a:cs typeface="Times New Roman" panose="02020603050405020304" pitchFamily="18" charset="0"/>
              </a:rPr>
              <a:t>("Saldo de cuenta1: " + cuenta1.getSaldo());</a:t>
            </a:r>
          </a:p>
          <a:p>
            <a:pPr marL="0" indent="0">
              <a:lnSpc>
                <a:spcPct val="107000"/>
              </a:lnSpc>
              <a:spcAft>
                <a:spcPts val="800"/>
              </a:spcAft>
              <a:buNone/>
            </a:pPr>
            <a:r>
              <a:rPr lang="es-PE" sz="1400" dirty="0">
                <a:effectLst/>
                <a:latin typeface="Calibri" panose="020F0502020204030204" pitchFamily="34" charset="0"/>
                <a:ea typeface="Calibri" panose="020F0502020204030204" pitchFamily="34" charset="0"/>
                <a:cs typeface="Times New Roman" panose="02020603050405020304" pitchFamily="18" charset="0"/>
              </a:rPr>
              <a:t>        </a:t>
            </a:r>
            <a:r>
              <a:rPr lang="es-PE" sz="1400" dirty="0" err="1">
                <a:effectLst/>
                <a:latin typeface="Calibri" panose="020F0502020204030204" pitchFamily="34" charset="0"/>
                <a:ea typeface="Calibri" panose="020F0502020204030204" pitchFamily="34" charset="0"/>
                <a:cs typeface="Times New Roman" panose="02020603050405020304" pitchFamily="18" charset="0"/>
              </a:rPr>
              <a:t>System.out.println</a:t>
            </a:r>
            <a:r>
              <a:rPr lang="es-PE" sz="1400" dirty="0">
                <a:effectLst/>
                <a:latin typeface="Calibri" panose="020F0502020204030204" pitchFamily="34" charset="0"/>
                <a:ea typeface="Calibri" panose="020F0502020204030204" pitchFamily="34" charset="0"/>
                <a:cs typeface="Times New Roman" panose="02020603050405020304" pitchFamily="18" charset="0"/>
              </a:rPr>
              <a:t>("Saldo de cuenta2: " + cuenta2.getSaldo());</a:t>
            </a:r>
          </a:p>
          <a:p>
            <a:pPr marL="0" indent="0">
              <a:lnSpc>
                <a:spcPct val="107000"/>
              </a:lnSpc>
              <a:spcAft>
                <a:spcPts val="800"/>
              </a:spcAft>
              <a:buNone/>
            </a:pPr>
            <a:r>
              <a:rPr lang="es-PE" sz="1400" dirty="0">
                <a:effectLst/>
                <a:latin typeface="Calibri" panose="020F0502020204030204" pitchFamily="34" charset="0"/>
                <a:ea typeface="Calibri" panose="020F0502020204030204" pitchFamily="34" charset="0"/>
                <a:cs typeface="Times New Roman" panose="02020603050405020304" pitchFamily="18" charset="0"/>
              </a:rPr>
              <a:t>    } }</a:t>
            </a:r>
            <a:endParaRPr lang="es-PE" sz="1400" dirty="0"/>
          </a:p>
        </p:txBody>
      </p:sp>
    </p:spTree>
    <p:extLst>
      <p:ext uri="{BB962C8B-B14F-4D97-AF65-F5344CB8AC3E}">
        <p14:creationId xmlns:p14="http://schemas.microsoft.com/office/powerpoint/2010/main" val="1823388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A0E6A06-E219-441E-A885-1758CCA5C82C}"/>
              </a:ext>
            </a:extLst>
          </p:cNvPr>
          <p:cNvSpPr>
            <a:spLocks noGrp="1"/>
          </p:cNvSpPr>
          <p:nvPr>
            <p:ph type="title"/>
          </p:nvPr>
        </p:nvSpPr>
        <p:spPr>
          <a:xfrm>
            <a:off x="838200" y="365125"/>
            <a:ext cx="10515600" cy="633681"/>
          </a:xfrm>
        </p:spPr>
        <p:txBody>
          <a:bodyPr>
            <a:noAutofit/>
          </a:bodyPr>
          <a:lstStyle/>
          <a:p>
            <a:r>
              <a:rPr lang="es-ES" sz="3600" dirty="0"/>
              <a:t>Diagrama de Clase con Constructor, </a:t>
            </a:r>
            <a:r>
              <a:rPr lang="es-ES" sz="3600" dirty="0" err="1"/>
              <a:t>Getters</a:t>
            </a:r>
            <a:r>
              <a:rPr lang="es-ES" sz="3600" dirty="0"/>
              <a:t> y </a:t>
            </a:r>
            <a:r>
              <a:rPr lang="es-ES" sz="3600" dirty="0" err="1"/>
              <a:t>Setters</a:t>
            </a:r>
            <a:endParaRPr lang="es-PE" sz="3600" dirty="0"/>
          </a:p>
        </p:txBody>
      </p:sp>
      <p:sp>
        <p:nvSpPr>
          <p:cNvPr id="3" name="Marcador de contenido 2">
            <a:extLst>
              <a:ext uri="{FF2B5EF4-FFF2-40B4-BE49-F238E27FC236}">
                <a16:creationId xmlns:a16="http://schemas.microsoft.com/office/drawing/2014/main" id="{C448CC05-78CB-4C6F-ABD3-6C323DA12E4A}"/>
              </a:ext>
            </a:extLst>
          </p:cNvPr>
          <p:cNvSpPr>
            <a:spLocks noGrp="1"/>
          </p:cNvSpPr>
          <p:nvPr>
            <p:ph idx="1"/>
          </p:nvPr>
        </p:nvSpPr>
        <p:spPr>
          <a:xfrm>
            <a:off x="838200" y="1191943"/>
            <a:ext cx="4409049" cy="4702419"/>
          </a:xfrm>
        </p:spPr>
        <p:txBody>
          <a:bodyPr>
            <a:normAutofit/>
          </a:bodyPr>
          <a:lstStyle/>
          <a:p>
            <a:r>
              <a:rPr lang="es-ES" dirty="0"/>
              <a:t>Diagrama de Clase con Constructor, </a:t>
            </a:r>
            <a:r>
              <a:rPr lang="es-ES" dirty="0" err="1"/>
              <a:t>Getters</a:t>
            </a:r>
            <a:r>
              <a:rPr lang="es-ES" dirty="0"/>
              <a:t> y </a:t>
            </a:r>
            <a:r>
              <a:rPr lang="es-ES" dirty="0" err="1"/>
              <a:t>SettersImaginemos</a:t>
            </a:r>
            <a:r>
              <a:rPr lang="es-ES" dirty="0"/>
              <a:t> una clase simple llamada "Persona" con atributos como "nombre" y "edad". </a:t>
            </a:r>
          </a:p>
          <a:p>
            <a:r>
              <a:rPr lang="es-ES" dirty="0"/>
              <a:t>El diagrama mostrará cómo se relacionan el constructor, los </a:t>
            </a:r>
            <a:r>
              <a:rPr lang="es-ES" dirty="0" err="1"/>
              <a:t>getters</a:t>
            </a:r>
            <a:r>
              <a:rPr lang="es-ES" dirty="0"/>
              <a:t> y los </a:t>
            </a:r>
            <a:r>
              <a:rPr lang="es-ES" dirty="0" err="1"/>
              <a:t>setters</a:t>
            </a:r>
            <a:r>
              <a:rPr lang="es-ES" dirty="0"/>
              <a:t> con estos atributos.</a:t>
            </a:r>
          </a:p>
          <a:p>
            <a:endParaRPr lang="es-PE" dirty="0"/>
          </a:p>
        </p:txBody>
      </p:sp>
      <p:pic>
        <p:nvPicPr>
          <p:cNvPr id="7" name="Imagen 6">
            <a:extLst>
              <a:ext uri="{FF2B5EF4-FFF2-40B4-BE49-F238E27FC236}">
                <a16:creationId xmlns:a16="http://schemas.microsoft.com/office/drawing/2014/main" id="{9E94E95B-CB6E-451E-9B27-C610B3E82D0E}"/>
              </a:ext>
            </a:extLst>
          </p:cNvPr>
          <p:cNvPicPr>
            <a:picLocks noChangeAspect="1"/>
          </p:cNvPicPr>
          <p:nvPr/>
        </p:nvPicPr>
        <p:blipFill>
          <a:blip r:embed="rId2"/>
          <a:stretch>
            <a:fillRect/>
          </a:stretch>
        </p:blipFill>
        <p:spPr>
          <a:xfrm>
            <a:off x="5401993" y="1506053"/>
            <a:ext cx="6274191" cy="4074197"/>
          </a:xfrm>
          <a:prstGeom prst="rect">
            <a:avLst/>
          </a:prstGeom>
          <a:ln>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9935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4A47CA-B8C6-40E1-ADF2-D6A3D434F8B4}"/>
              </a:ext>
            </a:extLst>
          </p:cNvPr>
          <p:cNvSpPr>
            <a:spLocks noGrp="1"/>
          </p:cNvSpPr>
          <p:nvPr>
            <p:ph type="title"/>
          </p:nvPr>
        </p:nvSpPr>
        <p:spPr/>
        <p:txBody>
          <a:bodyPr/>
          <a:lstStyle/>
          <a:p>
            <a:r>
              <a:rPr lang="es-PE" b="1" dirty="0"/>
              <a:t>Explicación del Diagrama:</a:t>
            </a:r>
          </a:p>
        </p:txBody>
      </p:sp>
      <p:sp>
        <p:nvSpPr>
          <p:cNvPr id="4" name="Marcador de contenido 3">
            <a:extLst>
              <a:ext uri="{FF2B5EF4-FFF2-40B4-BE49-F238E27FC236}">
                <a16:creationId xmlns:a16="http://schemas.microsoft.com/office/drawing/2014/main" id="{5D2E21D2-8EA3-457F-8ED1-A3CA112E8829}"/>
              </a:ext>
            </a:extLst>
          </p:cNvPr>
          <p:cNvSpPr>
            <a:spLocks noGrp="1"/>
          </p:cNvSpPr>
          <p:nvPr>
            <p:ph sz="half" idx="1"/>
          </p:nvPr>
        </p:nvSpPr>
        <p:spPr/>
        <p:txBody>
          <a:bodyPr/>
          <a:lstStyle/>
          <a:p>
            <a:pPr marL="0" indent="0">
              <a:buNone/>
            </a:pPr>
            <a:r>
              <a:rPr lang="es-ES" dirty="0">
                <a:solidFill>
                  <a:srgbClr val="C00000"/>
                </a:solidFill>
              </a:rPr>
              <a:t>Atributos Privados:</a:t>
            </a:r>
          </a:p>
          <a:p>
            <a:r>
              <a:rPr lang="es-ES" dirty="0"/>
              <a:t>Los atributos "nombre" y "edad" están marcados con un </a:t>
            </a:r>
            <a:r>
              <a:rPr lang="es-ES" b="1" dirty="0">
                <a:solidFill>
                  <a:srgbClr val="C00000"/>
                </a:solidFill>
              </a:rPr>
              <a:t>"-"</a:t>
            </a:r>
            <a:r>
              <a:rPr lang="es-ES" dirty="0">
                <a:solidFill>
                  <a:srgbClr val="C00000"/>
                </a:solidFill>
              </a:rPr>
              <a:t> </a:t>
            </a:r>
            <a:r>
              <a:rPr lang="es-ES" dirty="0"/>
              <a:t>al principio, lo que indica que son privados. </a:t>
            </a:r>
          </a:p>
          <a:p>
            <a:r>
              <a:rPr lang="es-ES" dirty="0"/>
              <a:t>Esto significa que solo se puede acceder a ellos desde dentro de la clase "</a:t>
            </a:r>
            <a:r>
              <a:rPr lang="es-ES" b="1" dirty="0">
                <a:solidFill>
                  <a:srgbClr val="C00000"/>
                </a:solidFill>
              </a:rPr>
              <a:t>Persona</a:t>
            </a:r>
            <a:r>
              <a:rPr lang="es-ES" dirty="0"/>
              <a:t>".</a:t>
            </a:r>
            <a:endParaRPr lang="es-PE" dirty="0"/>
          </a:p>
        </p:txBody>
      </p:sp>
      <p:sp>
        <p:nvSpPr>
          <p:cNvPr id="5" name="Marcador de contenido 4">
            <a:extLst>
              <a:ext uri="{FF2B5EF4-FFF2-40B4-BE49-F238E27FC236}">
                <a16:creationId xmlns:a16="http://schemas.microsoft.com/office/drawing/2014/main" id="{63ABE90C-6AF9-47F5-8B29-B1E5C1F5284E}"/>
              </a:ext>
            </a:extLst>
          </p:cNvPr>
          <p:cNvSpPr>
            <a:spLocks noGrp="1"/>
          </p:cNvSpPr>
          <p:nvPr>
            <p:ph sz="half" idx="2"/>
          </p:nvPr>
        </p:nvSpPr>
        <p:spPr/>
        <p:txBody>
          <a:bodyPr>
            <a:normAutofit/>
          </a:bodyPr>
          <a:lstStyle/>
          <a:p>
            <a:pPr marL="0" indent="0">
              <a:buNone/>
            </a:pPr>
            <a:r>
              <a:rPr lang="es-ES" sz="3200" b="1" dirty="0">
                <a:solidFill>
                  <a:srgbClr val="C00000"/>
                </a:solidFill>
              </a:rPr>
              <a:t>Constructor:</a:t>
            </a:r>
          </a:p>
          <a:p>
            <a:r>
              <a:rPr lang="es-ES" sz="3200" dirty="0"/>
              <a:t>El constructor "Persona(nombre: </a:t>
            </a:r>
            <a:r>
              <a:rPr lang="es-ES" sz="3200" dirty="0" err="1"/>
              <a:t>String</a:t>
            </a:r>
            <a:r>
              <a:rPr lang="es-ES" sz="3200" dirty="0"/>
              <a:t>, edad: </a:t>
            </a:r>
            <a:r>
              <a:rPr lang="es-ES" sz="3200" dirty="0" err="1"/>
              <a:t>int</a:t>
            </a:r>
            <a:r>
              <a:rPr lang="es-ES" sz="3200" dirty="0"/>
              <a:t>)" se utiliza para inicializar los atributos "nombre" y "edad" cuando se crea un nuevo objeto "Persona".</a:t>
            </a:r>
            <a:endParaRPr lang="es-PE" sz="3200" dirty="0"/>
          </a:p>
        </p:txBody>
      </p:sp>
    </p:spTree>
    <p:extLst>
      <p:ext uri="{BB962C8B-B14F-4D97-AF65-F5344CB8AC3E}">
        <p14:creationId xmlns:p14="http://schemas.microsoft.com/office/powerpoint/2010/main" val="3386275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08A01C-555E-448F-9874-051CCB781C99}"/>
              </a:ext>
            </a:extLst>
          </p:cNvPr>
          <p:cNvSpPr>
            <a:spLocks noGrp="1"/>
          </p:cNvSpPr>
          <p:nvPr>
            <p:ph type="title"/>
          </p:nvPr>
        </p:nvSpPr>
        <p:spPr/>
        <p:txBody>
          <a:bodyPr/>
          <a:lstStyle/>
          <a:p>
            <a:endParaRPr lang="es-PE"/>
          </a:p>
        </p:txBody>
      </p:sp>
      <p:sp>
        <p:nvSpPr>
          <p:cNvPr id="3" name="Marcador de contenido 2">
            <a:extLst>
              <a:ext uri="{FF2B5EF4-FFF2-40B4-BE49-F238E27FC236}">
                <a16:creationId xmlns:a16="http://schemas.microsoft.com/office/drawing/2014/main" id="{F32C3912-EFE1-44CF-A0BD-3C75B4A16E40}"/>
              </a:ext>
            </a:extLst>
          </p:cNvPr>
          <p:cNvSpPr>
            <a:spLocks noGrp="1"/>
          </p:cNvSpPr>
          <p:nvPr>
            <p:ph sz="half" idx="1"/>
          </p:nvPr>
        </p:nvSpPr>
        <p:spPr/>
        <p:txBody>
          <a:bodyPr>
            <a:normAutofit/>
          </a:bodyPr>
          <a:lstStyle/>
          <a:p>
            <a:pPr marL="0" indent="0">
              <a:buNone/>
            </a:pPr>
            <a:r>
              <a:rPr lang="es-ES" sz="3200" b="1" dirty="0" err="1">
                <a:solidFill>
                  <a:srgbClr val="C00000"/>
                </a:solidFill>
              </a:rPr>
              <a:t>Getters</a:t>
            </a:r>
            <a:r>
              <a:rPr lang="es-ES" sz="3200" b="1" dirty="0">
                <a:solidFill>
                  <a:srgbClr val="C00000"/>
                </a:solidFill>
              </a:rPr>
              <a:t> (Obtener):</a:t>
            </a:r>
          </a:p>
          <a:p>
            <a:pPr lvl="1"/>
            <a:r>
              <a:rPr lang="es-ES" sz="2800" dirty="0"/>
              <a:t>Los métodos "</a:t>
            </a:r>
            <a:r>
              <a:rPr lang="es-ES" sz="2800" dirty="0" err="1"/>
              <a:t>getNombre</a:t>
            </a:r>
            <a:r>
              <a:rPr lang="es-ES" sz="2800" dirty="0"/>
              <a:t>()" y "</a:t>
            </a:r>
            <a:r>
              <a:rPr lang="es-ES" sz="2800" dirty="0" err="1"/>
              <a:t>getEdad</a:t>
            </a:r>
            <a:r>
              <a:rPr lang="es-ES" sz="2800" dirty="0"/>
              <a:t>()" permiten acceder a los valores de los atributos privados desde fuera de la clase.</a:t>
            </a:r>
            <a:endParaRPr lang="es-PE" sz="2800" dirty="0"/>
          </a:p>
        </p:txBody>
      </p:sp>
      <p:sp>
        <p:nvSpPr>
          <p:cNvPr id="4" name="Marcador de contenido 3">
            <a:extLst>
              <a:ext uri="{FF2B5EF4-FFF2-40B4-BE49-F238E27FC236}">
                <a16:creationId xmlns:a16="http://schemas.microsoft.com/office/drawing/2014/main" id="{F2929F88-4DE3-4EBF-815D-E88E6F63CCB2}"/>
              </a:ext>
            </a:extLst>
          </p:cNvPr>
          <p:cNvSpPr>
            <a:spLocks noGrp="1"/>
          </p:cNvSpPr>
          <p:nvPr>
            <p:ph sz="half" idx="2"/>
          </p:nvPr>
        </p:nvSpPr>
        <p:spPr/>
        <p:txBody>
          <a:bodyPr>
            <a:normAutofit/>
          </a:bodyPr>
          <a:lstStyle/>
          <a:p>
            <a:pPr marL="0" indent="0">
              <a:buNone/>
            </a:pPr>
            <a:r>
              <a:rPr lang="es-ES" sz="3200" b="1" dirty="0" err="1">
                <a:solidFill>
                  <a:srgbClr val="C00000"/>
                </a:solidFill>
              </a:rPr>
              <a:t>Setters</a:t>
            </a:r>
            <a:r>
              <a:rPr lang="es-ES" sz="3200" b="1" dirty="0">
                <a:solidFill>
                  <a:srgbClr val="C00000"/>
                </a:solidFill>
              </a:rPr>
              <a:t> (Establecer):</a:t>
            </a:r>
          </a:p>
          <a:p>
            <a:pPr lvl="1"/>
            <a:r>
              <a:rPr lang="es-ES" sz="2800" dirty="0"/>
              <a:t>Los métodos "</a:t>
            </a:r>
            <a:r>
              <a:rPr lang="es-ES" sz="2800" dirty="0" err="1"/>
              <a:t>setNombre</a:t>
            </a:r>
            <a:r>
              <a:rPr lang="es-ES" sz="2800" dirty="0"/>
              <a:t>(nombre: </a:t>
            </a:r>
            <a:r>
              <a:rPr lang="es-ES" sz="2800" dirty="0" err="1"/>
              <a:t>String</a:t>
            </a:r>
            <a:r>
              <a:rPr lang="es-ES" sz="2800" dirty="0"/>
              <a:t>)" y "</a:t>
            </a:r>
            <a:r>
              <a:rPr lang="es-ES" sz="2800" dirty="0" err="1"/>
              <a:t>setEdad</a:t>
            </a:r>
            <a:r>
              <a:rPr lang="es-ES" sz="2800" dirty="0"/>
              <a:t>(edad: </a:t>
            </a:r>
            <a:r>
              <a:rPr lang="es-ES" sz="2800" dirty="0" err="1"/>
              <a:t>int</a:t>
            </a:r>
            <a:r>
              <a:rPr lang="es-ES" sz="2800" dirty="0"/>
              <a:t>)" permiten modificar los valores de los atributos privados desde fuera de la clase.</a:t>
            </a:r>
            <a:endParaRPr lang="es-PE" sz="2800" dirty="0"/>
          </a:p>
        </p:txBody>
      </p:sp>
    </p:spTree>
    <p:extLst>
      <p:ext uri="{BB962C8B-B14F-4D97-AF65-F5344CB8AC3E}">
        <p14:creationId xmlns:p14="http://schemas.microsoft.com/office/powerpoint/2010/main" val="138304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A5DD47-C3EE-41EF-ADF2-58580BDCA446}"/>
              </a:ext>
            </a:extLst>
          </p:cNvPr>
          <p:cNvSpPr>
            <a:spLocks noGrp="1"/>
          </p:cNvSpPr>
          <p:nvPr>
            <p:ph type="title"/>
          </p:nvPr>
        </p:nvSpPr>
        <p:spPr/>
        <p:txBody>
          <a:bodyPr/>
          <a:lstStyle/>
          <a:p>
            <a:r>
              <a:rPr lang="es-PE" b="1" dirty="0">
                <a:solidFill>
                  <a:srgbClr val="C00000"/>
                </a:solidFill>
                <a:latin typeface="Arial Black" panose="020B0A04020102020204" pitchFamily="34" charset="0"/>
              </a:rPr>
              <a:t>Flujo de Datos:</a:t>
            </a:r>
          </a:p>
        </p:txBody>
      </p:sp>
      <p:sp>
        <p:nvSpPr>
          <p:cNvPr id="3" name="Marcador de contenido 2">
            <a:extLst>
              <a:ext uri="{FF2B5EF4-FFF2-40B4-BE49-F238E27FC236}">
                <a16:creationId xmlns:a16="http://schemas.microsoft.com/office/drawing/2014/main" id="{EA237123-0403-4090-9D68-17377EFF25F5}"/>
              </a:ext>
            </a:extLst>
          </p:cNvPr>
          <p:cNvSpPr>
            <a:spLocks noGrp="1"/>
          </p:cNvSpPr>
          <p:nvPr>
            <p:ph sz="half" idx="1"/>
          </p:nvPr>
        </p:nvSpPr>
        <p:spPr>
          <a:xfrm>
            <a:off x="683456" y="1825625"/>
            <a:ext cx="5181600" cy="4351338"/>
          </a:xfrm>
        </p:spPr>
        <p:txBody>
          <a:bodyPr>
            <a:normAutofit/>
          </a:bodyPr>
          <a:lstStyle/>
          <a:p>
            <a:pPr marL="514350" indent="-514350">
              <a:buFont typeface="+mj-lt"/>
              <a:buAutoNum type="arabicPeriod"/>
            </a:pPr>
            <a:r>
              <a:rPr lang="es-ES" sz="3200" dirty="0">
                <a:solidFill>
                  <a:srgbClr val="C00000"/>
                </a:solidFill>
              </a:rPr>
              <a:t>Creación de Objeto:</a:t>
            </a:r>
          </a:p>
          <a:p>
            <a:pPr lvl="1"/>
            <a:r>
              <a:rPr lang="es-ES" sz="2800" dirty="0"/>
              <a:t>Cuando se crea un objeto "Persona", se llama al constructor, que asigna los valores iniciales a los atributos.</a:t>
            </a:r>
          </a:p>
          <a:p>
            <a:pPr marL="514350" indent="-514350">
              <a:buFont typeface="+mj-lt"/>
              <a:buAutoNum type="arabicPeriod"/>
            </a:pPr>
            <a:r>
              <a:rPr lang="es-ES" sz="3200" dirty="0">
                <a:solidFill>
                  <a:srgbClr val="C00000"/>
                </a:solidFill>
              </a:rPr>
              <a:t>Acceso a Datos:</a:t>
            </a:r>
          </a:p>
          <a:p>
            <a:pPr lvl="1"/>
            <a:r>
              <a:rPr lang="es-ES" sz="2800" dirty="0"/>
              <a:t>Para obtener el valor de un atributo, se llama al método "</a:t>
            </a:r>
            <a:r>
              <a:rPr lang="es-ES" sz="2800" dirty="0" err="1"/>
              <a:t>get</a:t>
            </a:r>
            <a:r>
              <a:rPr lang="es-ES" sz="2800" dirty="0"/>
              <a:t>" correspondiente.</a:t>
            </a:r>
          </a:p>
        </p:txBody>
      </p:sp>
      <p:sp>
        <p:nvSpPr>
          <p:cNvPr id="4" name="Marcador de contenido 3">
            <a:extLst>
              <a:ext uri="{FF2B5EF4-FFF2-40B4-BE49-F238E27FC236}">
                <a16:creationId xmlns:a16="http://schemas.microsoft.com/office/drawing/2014/main" id="{164ACA4D-AFB2-4786-BEA2-97EEA79DECFC}"/>
              </a:ext>
            </a:extLst>
          </p:cNvPr>
          <p:cNvSpPr>
            <a:spLocks noGrp="1"/>
          </p:cNvSpPr>
          <p:nvPr>
            <p:ph sz="half" idx="2"/>
          </p:nvPr>
        </p:nvSpPr>
        <p:spPr/>
        <p:txBody>
          <a:bodyPr>
            <a:normAutofit/>
          </a:bodyPr>
          <a:lstStyle/>
          <a:p>
            <a:pPr marL="0" indent="0">
              <a:buNone/>
            </a:pPr>
            <a:r>
              <a:rPr lang="es-ES" sz="3200" dirty="0"/>
              <a:t>3. </a:t>
            </a:r>
            <a:r>
              <a:rPr lang="es-ES" sz="3200" b="1" dirty="0">
                <a:solidFill>
                  <a:srgbClr val="C00000"/>
                </a:solidFill>
              </a:rPr>
              <a:t>Modificación de Datos:</a:t>
            </a:r>
          </a:p>
          <a:p>
            <a:r>
              <a:rPr lang="es-ES" sz="3200" dirty="0"/>
              <a:t>Para cambiar el valor de un atributo, se llama al método "set" correspondiente</a:t>
            </a:r>
            <a:endParaRPr lang="es-PE" sz="3200" dirty="0"/>
          </a:p>
          <a:p>
            <a:endParaRPr lang="es-PE" sz="3200" dirty="0"/>
          </a:p>
        </p:txBody>
      </p:sp>
    </p:spTree>
    <p:extLst>
      <p:ext uri="{BB962C8B-B14F-4D97-AF65-F5344CB8AC3E}">
        <p14:creationId xmlns:p14="http://schemas.microsoft.com/office/powerpoint/2010/main" val="2009555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75D0DE-C4F1-4428-83CE-FD72559B41D7}"/>
              </a:ext>
            </a:extLst>
          </p:cNvPr>
          <p:cNvSpPr>
            <a:spLocks noGrp="1"/>
          </p:cNvSpPr>
          <p:nvPr>
            <p:ph type="title"/>
          </p:nvPr>
        </p:nvSpPr>
        <p:spPr/>
        <p:txBody>
          <a:bodyPr/>
          <a:lstStyle/>
          <a:p>
            <a:r>
              <a:rPr lang="es-ES" dirty="0">
                <a:latin typeface="Arial Black" panose="020B0A04020102020204" pitchFamily="34" charset="0"/>
              </a:rPr>
              <a:t>1.- Inicialización de objetos:</a:t>
            </a:r>
            <a:endParaRPr lang="es-PE" dirty="0">
              <a:latin typeface="Arial Black" panose="020B0A04020102020204" pitchFamily="34" charset="0"/>
            </a:endParaRPr>
          </a:p>
        </p:txBody>
      </p:sp>
      <p:sp>
        <p:nvSpPr>
          <p:cNvPr id="3" name="Marcador de contenido 2">
            <a:extLst>
              <a:ext uri="{FF2B5EF4-FFF2-40B4-BE49-F238E27FC236}">
                <a16:creationId xmlns:a16="http://schemas.microsoft.com/office/drawing/2014/main" id="{2763A725-88E7-475A-A693-D9985443E66B}"/>
              </a:ext>
            </a:extLst>
          </p:cNvPr>
          <p:cNvSpPr>
            <a:spLocks noGrp="1"/>
          </p:cNvSpPr>
          <p:nvPr>
            <p:ph idx="1"/>
          </p:nvPr>
        </p:nvSpPr>
        <p:spPr/>
        <p:txBody>
          <a:bodyPr>
            <a:normAutofit/>
          </a:bodyPr>
          <a:lstStyle/>
          <a:p>
            <a:r>
              <a:rPr lang="es-ES" sz="3200" dirty="0"/>
              <a:t>Un constructor es un método especial que se llama automáticamente cuando se crea una instancia de una clase (un objeto). Su principal función es inicializar los atributos del objeto, asegurando que estén en un estado válido desde el principio. </a:t>
            </a:r>
          </a:p>
          <a:p>
            <a:r>
              <a:rPr lang="es-ES" sz="3200" dirty="0"/>
              <a:t>  Esto evita que los objetos se creen con valores predeterminados no deseados o con atributos sin inicializar, lo que podría llevar a errores.</a:t>
            </a:r>
            <a:endParaRPr lang="es-PE" sz="3200" dirty="0"/>
          </a:p>
        </p:txBody>
      </p:sp>
    </p:spTree>
    <p:extLst>
      <p:ext uri="{BB962C8B-B14F-4D97-AF65-F5344CB8AC3E}">
        <p14:creationId xmlns:p14="http://schemas.microsoft.com/office/powerpoint/2010/main" val="1858273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contenido 4">
            <a:extLst>
              <a:ext uri="{FF2B5EF4-FFF2-40B4-BE49-F238E27FC236}">
                <a16:creationId xmlns:a16="http://schemas.microsoft.com/office/drawing/2014/main" id="{DEC41345-AA9B-43CA-98ED-8E00F91D8B6E}"/>
              </a:ext>
            </a:extLst>
          </p:cNvPr>
          <p:cNvSpPr>
            <a:spLocks noGrp="1"/>
          </p:cNvSpPr>
          <p:nvPr>
            <p:ph sz="half" idx="1"/>
          </p:nvPr>
        </p:nvSpPr>
        <p:spPr>
          <a:xfrm>
            <a:off x="253219" y="573600"/>
            <a:ext cx="4248443" cy="5658388"/>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buNone/>
            </a:pPr>
            <a:r>
              <a:rPr lang="es-PE" sz="2400" dirty="0" err="1"/>
              <a:t>public</a:t>
            </a:r>
            <a:r>
              <a:rPr lang="es-PE" sz="2400" dirty="0"/>
              <a:t> </a:t>
            </a:r>
            <a:r>
              <a:rPr lang="es-PE" sz="2400" dirty="0" err="1"/>
              <a:t>class</a:t>
            </a:r>
            <a:r>
              <a:rPr lang="es-PE" sz="2400" dirty="0"/>
              <a:t> Libro { </a:t>
            </a:r>
          </a:p>
          <a:p>
            <a:pPr marL="0" indent="0">
              <a:buNone/>
            </a:pPr>
            <a:r>
              <a:rPr lang="es-PE" sz="2400" dirty="0"/>
              <a:t>   </a:t>
            </a:r>
            <a:r>
              <a:rPr lang="es-PE" sz="2400" dirty="0" err="1"/>
              <a:t>private</a:t>
            </a:r>
            <a:r>
              <a:rPr lang="es-PE" sz="2400" dirty="0"/>
              <a:t> </a:t>
            </a:r>
            <a:r>
              <a:rPr lang="es-PE" sz="2400" dirty="0" err="1"/>
              <a:t>String</a:t>
            </a:r>
            <a:r>
              <a:rPr lang="es-PE" sz="2400" dirty="0"/>
              <a:t> titulo;</a:t>
            </a:r>
          </a:p>
          <a:p>
            <a:pPr marL="0" indent="0">
              <a:buNone/>
            </a:pPr>
            <a:r>
              <a:rPr lang="es-PE" sz="2400" dirty="0"/>
              <a:t>  </a:t>
            </a:r>
            <a:r>
              <a:rPr lang="es-PE" sz="2400" dirty="0" err="1"/>
              <a:t>private</a:t>
            </a:r>
            <a:r>
              <a:rPr lang="es-PE" sz="2400" dirty="0"/>
              <a:t> </a:t>
            </a:r>
            <a:r>
              <a:rPr lang="es-PE" sz="2400" dirty="0" err="1"/>
              <a:t>String</a:t>
            </a:r>
            <a:r>
              <a:rPr lang="es-PE" sz="2400" dirty="0"/>
              <a:t> autor; </a:t>
            </a:r>
          </a:p>
          <a:p>
            <a:pPr marL="0" indent="0">
              <a:buNone/>
            </a:pPr>
            <a:r>
              <a:rPr lang="es-PE" sz="2400" dirty="0"/>
              <a:t>   </a:t>
            </a:r>
            <a:r>
              <a:rPr lang="es-PE" sz="2400" dirty="0" err="1"/>
              <a:t>private</a:t>
            </a:r>
            <a:r>
              <a:rPr lang="es-PE" sz="2400" dirty="0"/>
              <a:t> </a:t>
            </a:r>
            <a:r>
              <a:rPr lang="es-PE" sz="2400" dirty="0" err="1"/>
              <a:t>int</a:t>
            </a:r>
            <a:r>
              <a:rPr lang="es-PE" sz="2400" dirty="0"/>
              <a:t> </a:t>
            </a:r>
            <a:r>
              <a:rPr lang="es-PE" sz="2400" dirty="0" err="1"/>
              <a:t>numPaginas</a:t>
            </a:r>
            <a:r>
              <a:rPr lang="es-PE" sz="2400" dirty="0"/>
              <a:t>; </a:t>
            </a:r>
          </a:p>
          <a:p>
            <a:pPr marL="0" indent="0">
              <a:buNone/>
            </a:pPr>
            <a:r>
              <a:rPr lang="es-PE" sz="2400" b="1" dirty="0"/>
              <a:t>   </a:t>
            </a:r>
            <a:r>
              <a:rPr lang="es-PE" sz="2400" b="1" dirty="0">
                <a:solidFill>
                  <a:srgbClr val="FFFF00"/>
                </a:solidFill>
              </a:rPr>
              <a:t>// Constructor   </a:t>
            </a:r>
          </a:p>
          <a:p>
            <a:pPr marL="0" indent="0">
              <a:buNone/>
            </a:pPr>
            <a:r>
              <a:rPr lang="es-PE" sz="2400" dirty="0"/>
              <a:t> </a:t>
            </a:r>
            <a:r>
              <a:rPr lang="es-PE" sz="2400" dirty="0" err="1"/>
              <a:t>public</a:t>
            </a:r>
            <a:r>
              <a:rPr lang="es-PE" sz="2400" dirty="0"/>
              <a:t> Libro(</a:t>
            </a:r>
            <a:r>
              <a:rPr lang="es-PE" sz="2400" dirty="0" err="1"/>
              <a:t>String</a:t>
            </a:r>
            <a:r>
              <a:rPr lang="es-PE" sz="2400" dirty="0"/>
              <a:t> titulo, </a:t>
            </a:r>
            <a:r>
              <a:rPr lang="es-PE" sz="2400" dirty="0" err="1"/>
              <a:t>String</a:t>
            </a:r>
            <a:r>
              <a:rPr lang="es-PE" sz="2400" dirty="0"/>
              <a:t> autor, </a:t>
            </a:r>
            <a:r>
              <a:rPr lang="es-PE" sz="2400" dirty="0" err="1"/>
              <a:t>int</a:t>
            </a:r>
            <a:r>
              <a:rPr lang="es-PE" sz="2400" dirty="0"/>
              <a:t> </a:t>
            </a:r>
            <a:r>
              <a:rPr lang="es-PE" sz="2400" dirty="0" err="1"/>
              <a:t>numPaginas</a:t>
            </a:r>
            <a:r>
              <a:rPr lang="es-PE" sz="2400" dirty="0"/>
              <a:t>)</a:t>
            </a:r>
          </a:p>
          <a:p>
            <a:pPr marL="0" indent="0">
              <a:buNone/>
            </a:pPr>
            <a:r>
              <a:rPr lang="es-PE" sz="2400" dirty="0"/>
              <a:t>   {           </a:t>
            </a:r>
          </a:p>
          <a:p>
            <a:pPr marL="0" indent="0">
              <a:buNone/>
            </a:pPr>
            <a:r>
              <a:rPr lang="es-PE" sz="2400" dirty="0"/>
              <a:t>     </a:t>
            </a:r>
            <a:r>
              <a:rPr lang="es-PE" sz="2400" dirty="0" err="1"/>
              <a:t>this.titulo</a:t>
            </a:r>
            <a:r>
              <a:rPr lang="es-PE" sz="2400" dirty="0"/>
              <a:t> = titulo;  </a:t>
            </a:r>
          </a:p>
          <a:p>
            <a:pPr marL="0" indent="0">
              <a:buNone/>
            </a:pPr>
            <a:r>
              <a:rPr lang="es-PE" sz="2400" dirty="0"/>
              <a:t>      </a:t>
            </a:r>
            <a:r>
              <a:rPr lang="es-PE" sz="2400" dirty="0" err="1"/>
              <a:t>this.autor</a:t>
            </a:r>
            <a:r>
              <a:rPr lang="es-PE" sz="2400" dirty="0"/>
              <a:t> = autor;           </a:t>
            </a:r>
          </a:p>
          <a:p>
            <a:pPr marL="0" indent="0">
              <a:buNone/>
            </a:pPr>
            <a:r>
              <a:rPr lang="es-PE" sz="2400" dirty="0"/>
              <a:t>      </a:t>
            </a:r>
            <a:r>
              <a:rPr lang="es-PE" sz="2400" dirty="0" err="1"/>
              <a:t>this.numPaginas</a:t>
            </a:r>
            <a:r>
              <a:rPr lang="es-PE" sz="2400" dirty="0"/>
              <a:t> = </a:t>
            </a:r>
            <a:r>
              <a:rPr lang="es-PE" sz="2400" dirty="0" err="1"/>
              <a:t>numPaginas</a:t>
            </a:r>
            <a:r>
              <a:rPr lang="es-PE" sz="2400" dirty="0"/>
              <a:t>;    }</a:t>
            </a:r>
          </a:p>
        </p:txBody>
      </p:sp>
      <p:sp>
        <p:nvSpPr>
          <p:cNvPr id="6" name="Marcador de contenido 5">
            <a:extLst>
              <a:ext uri="{FF2B5EF4-FFF2-40B4-BE49-F238E27FC236}">
                <a16:creationId xmlns:a16="http://schemas.microsoft.com/office/drawing/2014/main" id="{90524AF6-9353-4DC0-83FF-3BB06DCBF5CA}"/>
              </a:ext>
            </a:extLst>
          </p:cNvPr>
          <p:cNvSpPr>
            <a:spLocks noGrp="1"/>
          </p:cNvSpPr>
          <p:nvPr>
            <p:ph sz="half" idx="2"/>
          </p:nvPr>
        </p:nvSpPr>
        <p:spPr>
          <a:xfrm>
            <a:off x="4712677" y="700208"/>
            <a:ext cx="7479323" cy="5419237"/>
          </a:xfrm>
        </p:spPr>
        <p:style>
          <a:lnRef idx="2">
            <a:schemeClr val="dk1">
              <a:shade val="50000"/>
            </a:schemeClr>
          </a:lnRef>
          <a:fillRef idx="1">
            <a:schemeClr val="dk1"/>
          </a:fillRef>
          <a:effectRef idx="0">
            <a:schemeClr val="dk1"/>
          </a:effectRef>
          <a:fontRef idx="minor">
            <a:schemeClr val="lt1"/>
          </a:fontRef>
        </p:style>
        <p:txBody>
          <a:bodyPr>
            <a:normAutofit/>
          </a:bodyPr>
          <a:lstStyle/>
          <a:p>
            <a:pPr marL="0" indent="0">
              <a:buNone/>
            </a:pPr>
            <a:r>
              <a:rPr lang="es-PE" sz="1800" dirty="0"/>
              <a:t> </a:t>
            </a:r>
            <a:r>
              <a:rPr lang="es-PE" sz="1800" b="1" dirty="0">
                <a:solidFill>
                  <a:srgbClr val="FFFF00"/>
                </a:solidFill>
              </a:rPr>
              <a:t>// Métodos para acceder a los atributos (</a:t>
            </a:r>
            <a:r>
              <a:rPr lang="es-PE" sz="1800" b="1" dirty="0" err="1">
                <a:solidFill>
                  <a:srgbClr val="FFFF00"/>
                </a:solidFill>
              </a:rPr>
              <a:t>getters</a:t>
            </a:r>
            <a:r>
              <a:rPr lang="es-PE" sz="1800" b="1" dirty="0">
                <a:solidFill>
                  <a:srgbClr val="FFFF00"/>
                </a:solidFill>
              </a:rPr>
              <a:t>)</a:t>
            </a:r>
          </a:p>
          <a:p>
            <a:pPr marL="0" indent="0">
              <a:buNone/>
            </a:pPr>
            <a:r>
              <a:rPr lang="es-PE" sz="1800" dirty="0"/>
              <a:t>    </a:t>
            </a:r>
            <a:r>
              <a:rPr lang="es-PE" sz="1800" dirty="0" err="1"/>
              <a:t>public</a:t>
            </a:r>
            <a:r>
              <a:rPr lang="es-PE" sz="1800" dirty="0"/>
              <a:t> </a:t>
            </a:r>
            <a:r>
              <a:rPr lang="es-PE" sz="1800" dirty="0" err="1"/>
              <a:t>String</a:t>
            </a:r>
            <a:r>
              <a:rPr lang="es-PE" sz="1800" dirty="0"/>
              <a:t> </a:t>
            </a:r>
            <a:r>
              <a:rPr lang="es-PE" sz="1800" dirty="0" err="1"/>
              <a:t>getTitulo</a:t>
            </a:r>
            <a:r>
              <a:rPr lang="es-PE" sz="1800" dirty="0"/>
              <a:t>() {     </a:t>
            </a:r>
            <a:r>
              <a:rPr lang="es-PE" sz="1800" dirty="0" err="1"/>
              <a:t>return</a:t>
            </a:r>
            <a:r>
              <a:rPr lang="es-PE" sz="1800" dirty="0"/>
              <a:t> titulo;    }</a:t>
            </a:r>
          </a:p>
          <a:p>
            <a:pPr marL="0" indent="0">
              <a:buNone/>
            </a:pPr>
            <a:r>
              <a:rPr lang="es-PE" sz="1800" dirty="0"/>
              <a:t>    </a:t>
            </a:r>
            <a:r>
              <a:rPr lang="es-PE" sz="1800" dirty="0" err="1"/>
              <a:t>public</a:t>
            </a:r>
            <a:r>
              <a:rPr lang="es-PE" sz="1800" dirty="0"/>
              <a:t> </a:t>
            </a:r>
            <a:r>
              <a:rPr lang="es-PE" sz="1800" dirty="0" err="1"/>
              <a:t>String</a:t>
            </a:r>
            <a:r>
              <a:rPr lang="es-PE" sz="1800" dirty="0"/>
              <a:t> </a:t>
            </a:r>
            <a:r>
              <a:rPr lang="es-PE" sz="1800" dirty="0" err="1"/>
              <a:t>getAutor</a:t>
            </a:r>
            <a:r>
              <a:rPr lang="es-PE" sz="1800" dirty="0"/>
              <a:t>() {     </a:t>
            </a:r>
            <a:r>
              <a:rPr lang="es-PE" sz="1800" dirty="0" err="1"/>
              <a:t>return</a:t>
            </a:r>
            <a:r>
              <a:rPr lang="es-PE" sz="1800" dirty="0"/>
              <a:t> autor;    }</a:t>
            </a:r>
          </a:p>
          <a:p>
            <a:pPr marL="0" indent="0">
              <a:buNone/>
            </a:pPr>
            <a:r>
              <a:rPr lang="es-PE" sz="1800" dirty="0"/>
              <a:t>    </a:t>
            </a:r>
            <a:r>
              <a:rPr lang="es-PE" sz="1800" dirty="0" err="1"/>
              <a:t>public</a:t>
            </a:r>
            <a:r>
              <a:rPr lang="es-PE" sz="1800" dirty="0"/>
              <a:t> </a:t>
            </a:r>
            <a:r>
              <a:rPr lang="es-PE" sz="1800" dirty="0" err="1"/>
              <a:t>int</a:t>
            </a:r>
            <a:r>
              <a:rPr lang="es-PE" sz="1800" dirty="0"/>
              <a:t> </a:t>
            </a:r>
            <a:r>
              <a:rPr lang="es-PE" sz="1800" dirty="0" err="1"/>
              <a:t>getNumPaginas</a:t>
            </a:r>
            <a:r>
              <a:rPr lang="es-PE" sz="1800" dirty="0"/>
              <a:t>() { </a:t>
            </a:r>
            <a:r>
              <a:rPr lang="es-PE" sz="1800" dirty="0" err="1"/>
              <a:t>return</a:t>
            </a:r>
            <a:r>
              <a:rPr lang="es-PE" sz="1800" dirty="0"/>
              <a:t> </a:t>
            </a:r>
            <a:r>
              <a:rPr lang="es-PE" sz="1800" dirty="0" err="1"/>
              <a:t>numPaginas</a:t>
            </a:r>
            <a:r>
              <a:rPr lang="es-PE" sz="1800" dirty="0"/>
              <a:t>;    }</a:t>
            </a:r>
          </a:p>
          <a:p>
            <a:pPr marL="0" indent="0">
              <a:buNone/>
            </a:pPr>
            <a:endParaRPr lang="es-PE" sz="1800" dirty="0"/>
          </a:p>
          <a:p>
            <a:pPr marL="0" indent="0">
              <a:buNone/>
            </a:pPr>
            <a:r>
              <a:rPr lang="es-PE" sz="1800" dirty="0" err="1"/>
              <a:t>public</a:t>
            </a:r>
            <a:r>
              <a:rPr lang="es-PE" sz="1800" dirty="0"/>
              <a:t> </a:t>
            </a:r>
            <a:r>
              <a:rPr lang="es-PE" sz="1800" dirty="0" err="1"/>
              <a:t>static</a:t>
            </a:r>
            <a:r>
              <a:rPr lang="es-PE" sz="1800" dirty="0"/>
              <a:t> </a:t>
            </a:r>
            <a:r>
              <a:rPr lang="es-PE" sz="1800" dirty="0" err="1"/>
              <a:t>void</a:t>
            </a:r>
            <a:r>
              <a:rPr lang="es-PE" sz="1800" dirty="0"/>
              <a:t> </a:t>
            </a:r>
            <a:r>
              <a:rPr lang="es-PE" sz="1800" dirty="0" err="1"/>
              <a:t>main</a:t>
            </a:r>
            <a:r>
              <a:rPr lang="es-PE" sz="1800" dirty="0"/>
              <a:t>(</a:t>
            </a:r>
            <a:r>
              <a:rPr lang="es-PE" sz="1800" dirty="0" err="1"/>
              <a:t>String</a:t>
            </a:r>
            <a:r>
              <a:rPr lang="es-PE" sz="1800" dirty="0"/>
              <a:t>[] </a:t>
            </a:r>
            <a:r>
              <a:rPr lang="es-PE" sz="1800" dirty="0" err="1"/>
              <a:t>args</a:t>
            </a:r>
            <a:r>
              <a:rPr lang="es-PE" sz="1800" dirty="0"/>
              <a:t>) {</a:t>
            </a:r>
          </a:p>
          <a:p>
            <a:pPr marL="0" indent="0">
              <a:buNone/>
            </a:pPr>
            <a:r>
              <a:rPr lang="es-PE" sz="1800" b="1" dirty="0">
                <a:solidFill>
                  <a:srgbClr val="FFFF00"/>
                </a:solidFill>
              </a:rPr>
              <a:t>        // Creación de un objeto Libro usando el constructor     </a:t>
            </a:r>
          </a:p>
          <a:p>
            <a:pPr marL="0" indent="0">
              <a:buNone/>
            </a:pPr>
            <a:r>
              <a:rPr lang="es-PE" sz="1800" b="1" dirty="0"/>
              <a:t>   </a:t>
            </a:r>
            <a:r>
              <a:rPr lang="es-PE" sz="1800" dirty="0"/>
              <a:t>Libro libro1 = new Libro("Cien años de soledad", "Gabriel García Márquez", 496);      </a:t>
            </a:r>
          </a:p>
          <a:p>
            <a:pPr marL="0" indent="0">
              <a:buNone/>
            </a:pPr>
            <a:r>
              <a:rPr lang="es-PE" sz="1800" dirty="0">
                <a:solidFill>
                  <a:srgbClr val="FFFF00"/>
                </a:solidFill>
              </a:rPr>
              <a:t>  // Acceso a los atributos del objeto  </a:t>
            </a:r>
          </a:p>
          <a:p>
            <a:pPr marL="0" indent="0">
              <a:buNone/>
            </a:pPr>
            <a:r>
              <a:rPr lang="es-PE" sz="1800" dirty="0"/>
              <a:t>      </a:t>
            </a:r>
            <a:r>
              <a:rPr lang="es-PE" sz="1800" dirty="0" err="1"/>
              <a:t>System.out.println</a:t>
            </a:r>
            <a:r>
              <a:rPr lang="es-PE" sz="1800" dirty="0"/>
              <a:t>("Título: " + libro1.getTitulo());   </a:t>
            </a:r>
          </a:p>
          <a:p>
            <a:pPr marL="0" indent="0">
              <a:buNone/>
            </a:pPr>
            <a:r>
              <a:rPr lang="es-PE" sz="1800" dirty="0"/>
              <a:t>     </a:t>
            </a:r>
            <a:r>
              <a:rPr lang="es-PE" sz="1800" dirty="0" err="1"/>
              <a:t>System.out.println</a:t>
            </a:r>
            <a:r>
              <a:rPr lang="es-PE" sz="1800" dirty="0"/>
              <a:t>("Autor: " + libro1.getAutor());       </a:t>
            </a:r>
          </a:p>
          <a:p>
            <a:pPr marL="0" indent="0">
              <a:buNone/>
            </a:pPr>
            <a:r>
              <a:rPr lang="es-PE" sz="1800" dirty="0"/>
              <a:t> </a:t>
            </a:r>
            <a:r>
              <a:rPr lang="es-PE" sz="1800" dirty="0" err="1"/>
              <a:t>System.out.println</a:t>
            </a:r>
            <a:r>
              <a:rPr lang="es-PE" sz="1800" dirty="0"/>
              <a:t>("Número de páginas: " + libro1.getNumPaginas());    }}</a:t>
            </a:r>
          </a:p>
        </p:txBody>
      </p:sp>
    </p:spTree>
    <p:extLst>
      <p:ext uri="{BB962C8B-B14F-4D97-AF65-F5344CB8AC3E}">
        <p14:creationId xmlns:p14="http://schemas.microsoft.com/office/powerpoint/2010/main" val="3106091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445974-6AFA-47DA-9144-1F954BFBE2AD}"/>
              </a:ext>
            </a:extLst>
          </p:cNvPr>
          <p:cNvSpPr>
            <a:spLocks noGrp="1"/>
          </p:cNvSpPr>
          <p:nvPr>
            <p:ph type="title"/>
          </p:nvPr>
        </p:nvSpPr>
        <p:spPr/>
        <p:txBody>
          <a:bodyPr/>
          <a:lstStyle/>
          <a:p>
            <a:r>
              <a:rPr lang="es-ES" dirty="0"/>
              <a:t>2.- Personalización de la creación de objetos:</a:t>
            </a:r>
            <a:endParaRPr lang="es-PE" dirty="0"/>
          </a:p>
        </p:txBody>
      </p:sp>
      <p:sp>
        <p:nvSpPr>
          <p:cNvPr id="3" name="Marcador de contenido 2">
            <a:extLst>
              <a:ext uri="{FF2B5EF4-FFF2-40B4-BE49-F238E27FC236}">
                <a16:creationId xmlns:a16="http://schemas.microsoft.com/office/drawing/2014/main" id="{2ECEB29F-BE52-4760-B6C7-6964DEA730E7}"/>
              </a:ext>
            </a:extLst>
          </p:cNvPr>
          <p:cNvSpPr>
            <a:spLocks noGrp="1"/>
          </p:cNvSpPr>
          <p:nvPr>
            <p:ph idx="1"/>
          </p:nvPr>
        </p:nvSpPr>
        <p:spPr/>
        <p:txBody>
          <a:bodyPr>
            <a:normAutofit/>
          </a:bodyPr>
          <a:lstStyle/>
          <a:p>
            <a:r>
              <a:rPr lang="es-ES" sz="4400" dirty="0"/>
              <a:t>Los constructores pueden aceptar parámetros, lo que permite personalizar la creación de objetos con diferentes valores iniciales. Esto proporciona flexibilidad y permite crear objetos adaptados a necesidades específicas.</a:t>
            </a:r>
            <a:endParaRPr lang="es-PE" sz="4400" dirty="0"/>
          </a:p>
        </p:txBody>
      </p:sp>
    </p:spTree>
    <p:extLst>
      <p:ext uri="{BB962C8B-B14F-4D97-AF65-F5344CB8AC3E}">
        <p14:creationId xmlns:p14="http://schemas.microsoft.com/office/powerpoint/2010/main" val="1146034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7E60C5-F7AB-44B1-A62A-16EFF9FF6789}"/>
              </a:ext>
            </a:extLst>
          </p:cNvPr>
          <p:cNvSpPr>
            <a:spLocks noGrp="1"/>
          </p:cNvSpPr>
          <p:nvPr>
            <p:ph type="title"/>
          </p:nvPr>
        </p:nvSpPr>
        <p:spPr/>
        <p:txBody>
          <a:bodyPr/>
          <a:lstStyle/>
          <a:p>
            <a:r>
              <a:rPr lang="es-ES" dirty="0"/>
              <a:t>Ejemplo: </a:t>
            </a:r>
            <a:endParaRPr lang="es-PE" dirty="0"/>
          </a:p>
        </p:txBody>
      </p:sp>
      <p:sp>
        <p:nvSpPr>
          <p:cNvPr id="3" name="Marcador de contenido 2">
            <a:extLst>
              <a:ext uri="{FF2B5EF4-FFF2-40B4-BE49-F238E27FC236}">
                <a16:creationId xmlns:a16="http://schemas.microsoft.com/office/drawing/2014/main" id="{C0ECABD9-BD16-43B2-A938-F96F343FE307}"/>
              </a:ext>
            </a:extLst>
          </p:cNvPr>
          <p:cNvSpPr>
            <a:spLocks noGrp="1"/>
          </p:cNvSpPr>
          <p:nvPr>
            <p:ph idx="1"/>
          </p:nvPr>
        </p:nvSpPr>
        <p:spPr/>
        <p:txBody>
          <a:bodyPr>
            <a:noAutofit/>
          </a:bodyPr>
          <a:lstStyle/>
          <a:p>
            <a:r>
              <a:rPr lang="es-ES" sz="4000" dirty="0"/>
              <a:t>Clase "</a:t>
            </a:r>
            <a:r>
              <a:rPr lang="es-ES" sz="4000" dirty="0" err="1"/>
              <a:t>Computadora"Imaginemos</a:t>
            </a:r>
            <a:r>
              <a:rPr lang="es-ES" sz="4000" dirty="0"/>
              <a:t> una clase "Computadora" con atributos como "marca", "modelo", "procesador", "</a:t>
            </a:r>
            <a:r>
              <a:rPr lang="es-ES" sz="4000" dirty="0" err="1"/>
              <a:t>ram</a:t>
            </a:r>
            <a:r>
              <a:rPr lang="es-ES" sz="4000" dirty="0"/>
              <a:t>" y "</a:t>
            </a:r>
            <a:r>
              <a:rPr lang="es-ES" sz="4000" dirty="0" err="1"/>
              <a:t>discoDuro</a:t>
            </a:r>
            <a:r>
              <a:rPr lang="es-ES" sz="4000" dirty="0"/>
              <a:t>". Queremos poder crear objetos "Computadora" con diferentes configuraciones según las necesidades.</a:t>
            </a:r>
            <a:endParaRPr lang="es-PE" sz="4000" dirty="0"/>
          </a:p>
        </p:txBody>
      </p:sp>
    </p:spTree>
    <p:extLst>
      <p:ext uri="{BB962C8B-B14F-4D97-AF65-F5344CB8AC3E}">
        <p14:creationId xmlns:p14="http://schemas.microsoft.com/office/powerpoint/2010/main" val="1955411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A4E463A-5651-4772-8A20-EDA2EEDA04F5}"/>
              </a:ext>
            </a:extLst>
          </p:cNvPr>
          <p:cNvSpPr>
            <a:spLocks noGrp="1"/>
          </p:cNvSpPr>
          <p:nvPr>
            <p:ph sz="half" idx="1"/>
          </p:nvPr>
        </p:nvSpPr>
        <p:spPr>
          <a:xfrm>
            <a:off x="275493" y="165636"/>
            <a:ext cx="3888544" cy="5939742"/>
          </a:xfrm>
        </p:spPr>
        <p:style>
          <a:lnRef idx="2">
            <a:schemeClr val="dk1">
              <a:shade val="50000"/>
            </a:schemeClr>
          </a:lnRef>
          <a:fillRef idx="1">
            <a:schemeClr val="dk1"/>
          </a:fillRef>
          <a:effectRef idx="0">
            <a:schemeClr val="dk1"/>
          </a:effectRef>
          <a:fontRef idx="minor">
            <a:schemeClr val="lt1"/>
          </a:fontRef>
        </p:style>
        <p:txBody>
          <a:bodyPr>
            <a:normAutofit fontScale="47500" lnSpcReduction="20000"/>
          </a:bodyPr>
          <a:lstStyle/>
          <a:p>
            <a:pPr marL="0" indent="0">
              <a:buNone/>
            </a:pPr>
            <a:r>
              <a:rPr lang="es-PE" sz="4200" dirty="0" err="1"/>
              <a:t>public</a:t>
            </a:r>
            <a:r>
              <a:rPr lang="es-PE" sz="4200" dirty="0"/>
              <a:t> </a:t>
            </a:r>
            <a:r>
              <a:rPr lang="es-PE" sz="4200" dirty="0" err="1"/>
              <a:t>class</a:t>
            </a:r>
            <a:r>
              <a:rPr lang="es-PE" sz="4200" dirty="0"/>
              <a:t> Computadora {</a:t>
            </a:r>
          </a:p>
          <a:p>
            <a:pPr marL="0" indent="0">
              <a:buNone/>
            </a:pPr>
            <a:r>
              <a:rPr lang="es-PE" sz="4200" dirty="0"/>
              <a:t>    </a:t>
            </a:r>
            <a:r>
              <a:rPr lang="es-PE" sz="4200" dirty="0" err="1"/>
              <a:t>private</a:t>
            </a:r>
            <a:r>
              <a:rPr lang="es-PE" sz="4200" dirty="0"/>
              <a:t> </a:t>
            </a:r>
            <a:r>
              <a:rPr lang="es-PE" sz="4200" dirty="0" err="1"/>
              <a:t>String</a:t>
            </a:r>
            <a:r>
              <a:rPr lang="es-PE" sz="4200" dirty="0"/>
              <a:t> marca;</a:t>
            </a:r>
          </a:p>
          <a:p>
            <a:pPr marL="0" indent="0">
              <a:buNone/>
            </a:pPr>
            <a:r>
              <a:rPr lang="es-PE" sz="4200" dirty="0"/>
              <a:t>    </a:t>
            </a:r>
            <a:r>
              <a:rPr lang="es-PE" sz="4200" dirty="0" err="1"/>
              <a:t>private</a:t>
            </a:r>
            <a:r>
              <a:rPr lang="es-PE" sz="4200" dirty="0"/>
              <a:t> </a:t>
            </a:r>
            <a:r>
              <a:rPr lang="es-PE" sz="4200" dirty="0" err="1"/>
              <a:t>String</a:t>
            </a:r>
            <a:r>
              <a:rPr lang="es-PE" sz="4200" dirty="0"/>
              <a:t> modelo;</a:t>
            </a:r>
          </a:p>
          <a:p>
            <a:pPr marL="0" indent="0">
              <a:buNone/>
            </a:pPr>
            <a:r>
              <a:rPr lang="es-PE" sz="4200" dirty="0"/>
              <a:t>    </a:t>
            </a:r>
            <a:r>
              <a:rPr lang="es-PE" sz="4200" dirty="0" err="1"/>
              <a:t>private</a:t>
            </a:r>
            <a:r>
              <a:rPr lang="es-PE" sz="4200" dirty="0"/>
              <a:t> </a:t>
            </a:r>
            <a:r>
              <a:rPr lang="es-PE" sz="4200" dirty="0" err="1"/>
              <a:t>String</a:t>
            </a:r>
            <a:r>
              <a:rPr lang="es-PE" sz="4200" dirty="0"/>
              <a:t> procesador;</a:t>
            </a:r>
          </a:p>
          <a:p>
            <a:pPr marL="0" indent="0">
              <a:buNone/>
            </a:pPr>
            <a:r>
              <a:rPr lang="es-PE" sz="4200" dirty="0"/>
              <a:t>    </a:t>
            </a:r>
            <a:r>
              <a:rPr lang="es-PE" sz="4200" dirty="0" err="1"/>
              <a:t>private</a:t>
            </a:r>
            <a:r>
              <a:rPr lang="es-PE" sz="4200" dirty="0"/>
              <a:t> </a:t>
            </a:r>
            <a:r>
              <a:rPr lang="es-PE" sz="4200" dirty="0" err="1"/>
              <a:t>int</a:t>
            </a:r>
            <a:r>
              <a:rPr lang="es-PE" sz="4200" dirty="0"/>
              <a:t> </a:t>
            </a:r>
            <a:r>
              <a:rPr lang="es-PE" sz="4200" dirty="0" err="1"/>
              <a:t>ram</a:t>
            </a:r>
            <a:r>
              <a:rPr lang="es-PE" sz="4200" dirty="0"/>
              <a:t>;</a:t>
            </a:r>
          </a:p>
          <a:p>
            <a:pPr marL="0" indent="0">
              <a:buNone/>
            </a:pPr>
            <a:r>
              <a:rPr lang="es-PE" sz="4200" dirty="0"/>
              <a:t>    </a:t>
            </a:r>
            <a:r>
              <a:rPr lang="es-PE" sz="4200" dirty="0" err="1"/>
              <a:t>private</a:t>
            </a:r>
            <a:r>
              <a:rPr lang="es-PE" sz="4200" dirty="0"/>
              <a:t> </a:t>
            </a:r>
            <a:r>
              <a:rPr lang="es-PE" sz="4200" dirty="0" err="1"/>
              <a:t>int</a:t>
            </a:r>
            <a:r>
              <a:rPr lang="es-PE" sz="4200" dirty="0"/>
              <a:t> </a:t>
            </a:r>
            <a:r>
              <a:rPr lang="es-PE" sz="4200" dirty="0" err="1"/>
              <a:t>discoDuro</a:t>
            </a:r>
            <a:r>
              <a:rPr lang="es-PE" sz="4200" dirty="0"/>
              <a:t>;</a:t>
            </a:r>
          </a:p>
          <a:p>
            <a:pPr marL="0" indent="0">
              <a:buNone/>
            </a:pPr>
            <a:endParaRPr lang="es-PE" sz="4200" dirty="0"/>
          </a:p>
          <a:p>
            <a:pPr marL="0" indent="0">
              <a:buNone/>
            </a:pPr>
            <a:r>
              <a:rPr lang="es-PE" sz="3400" b="1" dirty="0">
                <a:solidFill>
                  <a:srgbClr val="FFFF00"/>
                </a:solidFill>
              </a:rPr>
              <a:t>    // Constructor con todos los parámetros</a:t>
            </a:r>
          </a:p>
          <a:p>
            <a:pPr marL="0" indent="0">
              <a:buNone/>
            </a:pPr>
            <a:r>
              <a:rPr lang="es-PE" sz="4200" dirty="0"/>
              <a:t>    </a:t>
            </a:r>
            <a:r>
              <a:rPr lang="es-PE" sz="4200" dirty="0" err="1"/>
              <a:t>public</a:t>
            </a:r>
            <a:r>
              <a:rPr lang="es-PE" sz="4200" dirty="0"/>
              <a:t> Computadora(</a:t>
            </a:r>
            <a:r>
              <a:rPr lang="es-PE" sz="4200" dirty="0" err="1">
                <a:solidFill>
                  <a:srgbClr val="FFFF00"/>
                </a:solidFill>
              </a:rPr>
              <a:t>String</a:t>
            </a:r>
            <a:r>
              <a:rPr lang="es-PE" sz="4200" dirty="0"/>
              <a:t> </a:t>
            </a:r>
            <a:r>
              <a:rPr lang="es-PE" sz="4200" dirty="0">
                <a:solidFill>
                  <a:srgbClr val="FFFF00"/>
                </a:solidFill>
              </a:rPr>
              <a:t>marca</a:t>
            </a:r>
            <a:r>
              <a:rPr lang="es-PE" sz="4200" dirty="0"/>
              <a:t>, </a:t>
            </a:r>
            <a:r>
              <a:rPr lang="es-PE" sz="4200" b="1" dirty="0" err="1">
                <a:solidFill>
                  <a:srgbClr val="FFFF00"/>
                </a:solidFill>
              </a:rPr>
              <a:t>String</a:t>
            </a:r>
            <a:r>
              <a:rPr lang="es-PE" sz="4200" dirty="0"/>
              <a:t> modelo, </a:t>
            </a:r>
            <a:r>
              <a:rPr lang="es-PE" sz="4200" b="1" dirty="0" err="1">
                <a:solidFill>
                  <a:srgbClr val="FFFF00"/>
                </a:solidFill>
              </a:rPr>
              <a:t>String</a:t>
            </a:r>
            <a:r>
              <a:rPr lang="es-PE" sz="4200" dirty="0"/>
              <a:t> procesador, </a:t>
            </a:r>
            <a:r>
              <a:rPr lang="es-PE" sz="4200" dirty="0" err="1">
                <a:solidFill>
                  <a:srgbClr val="FFFF00"/>
                </a:solidFill>
              </a:rPr>
              <a:t>int</a:t>
            </a:r>
            <a:r>
              <a:rPr lang="es-PE" sz="4200" dirty="0"/>
              <a:t> </a:t>
            </a:r>
            <a:r>
              <a:rPr lang="es-PE" sz="4200" dirty="0" err="1"/>
              <a:t>ram</a:t>
            </a:r>
            <a:r>
              <a:rPr lang="es-PE" sz="4200" dirty="0"/>
              <a:t>, </a:t>
            </a:r>
            <a:r>
              <a:rPr lang="es-PE" sz="4200" b="1" dirty="0" err="1">
                <a:solidFill>
                  <a:srgbClr val="FFFF00"/>
                </a:solidFill>
              </a:rPr>
              <a:t>int</a:t>
            </a:r>
            <a:r>
              <a:rPr lang="es-PE" sz="4200" dirty="0"/>
              <a:t> </a:t>
            </a:r>
            <a:r>
              <a:rPr lang="es-PE" sz="4200" dirty="0" err="1"/>
              <a:t>discoDuro</a:t>
            </a:r>
            <a:r>
              <a:rPr lang="es-PE" sz="4200" dirty="0"/>
              <a:t>) {</a:t>
            </a:r>
          </a:p>
          <a:p>
            <a:pPr marL="0" indent="0">
              <a:buNone/>
            </a:pPr>
            <a:r>
              <a:rPr lang="es-PE" sz="4200" dirty="0"/>
              <a:t>        </a:t>
            </a:r>
            <a:r>
              <a:rPr lang="es-PE" sz="4200" dirty="0" err="1"/>
              <a:t>this.marca</a:t>
            </a:r>
            <a:r>
              <a:rPr lang="es-PE" sz="4200" dirty="0"/>
              <a:t> = marca;</a:t>
            </a:r>
          </a:p>
          <a:p>
            <a:pPr marL="0" indent="0">
              <a:buNone/>
            </a:pPr>
            <a:r>
              <a:rPr lang="es-PE" sz="4200" dirty="0"/>
              <a:t>        </a:t>
            </a:r>
            <a:r>
              <a:rPr lang="es-PE" sz="4200" dirty="0" err="1"/>
              <a:t>this.modelo</a:t>
            </a:r>
            <a:r>
              <a:rPr lang="es-PE" sz="4200" dirty="0"/>
              <a:t> = modelo;</a:t>
            </a:r>
          </a:p>
          <a:p>
            <a:pPr marL="0" indent="0">
              <a:buNone/>
            </a:pPr>
            <a:r>
              <a:rPr lang="es-PE" sz="4200" dirty="0"/>
              <a:t>        </a:t>
            </a:r>
            <a:r>
              <a:rPr lang="es-PE" sz="4200" dirty="0" err="1"/>
              <a:t>this.procesador</a:t>
            </a:r>
            <a:r>
              <a:rPr lang="es-PE" sz="4200" dirty="0"/>
              <a:t> = procesador;</a:t>
            </a:r>
          </a:p>
          <a:p>
            <a:pPr marL="0" indent="0">
              <a:buNone/>
            </a:pPr>
            <a:r>
              <a:rPr lang="es-PE" sz="4200" dirty="0"/>
              <a:t>        </a:t>
            </a:r>
            <a:r>
              <a:rPr lang="es-PE" sz="4200" dirty="0" err="1"/>
              <a:t>this.ram</a:t>
            </a:r>
            <a:r>
              <a:rPr lang="es-PE" sz="4200" dirty="0"/>
              <a:t> = </a:t>
            </a:r>
            <a:r>
              <a:rPr lang="es-PE" sz="4200" dirty="0" err="1"/>
              <a:t>ram</a:t>
            </a:r>
            <a:r>
              <a:rPr lang="es-PE" sz="4200" dirty="0"/>
              <a:t>;</a:t>
            </a:r>
          </a:p>
          <a:p>
            <a:pPr marL="0" indent="0">
              <a:buNone/>
            </a:pPr>
            <a:r>
              <a:rPr lang="es-PE" sz="4200" dirty="0"/>
              <a:t>        </a:t>
            </a:r>
            <a:r>
              <a:rPr lang="es-PE" sz="4200" dirty="0" err="1"/>
              <a:t>this.discoDuro</a:t>
            </a:r>
            <a:r>
              <a:rPr lang="es-PE" sz="4200" dirty="0"/>
              <a:t> = </a:t>
            </a:r>
            <a:r>
              <a:rPr lang="es-PE" sz="4200" dirty="0" err="1"/>
              <a:t>discoDuro</a:t>
            </a:r>
            <a:r>
              <a:rPr lang="es-PE" sz="4200" dirty="0"/>
              <a:t>;</a:t>
            </a:r>
          </a:p>
          <a:p>
            <a:pPr marL="0" indent="0">
              <a:buNone/>
            </a:pPr>
            <a:r>
              <a:rPr lang="es-PE" sz="4200" dirty="0"/>
              <a:t>    }</a:t>
            </a:r>
          </a:p>
          <a:p>
            <a:pPr marL="0" indent="0">
              <a:buNone/>
            </a:pPr>
            <a:endParaRPr lang="es-PE" dirty="0"/>
          </a:p>
          <a:p>
            <a:pPr marL="0" indent="0">
              <a:buNone/>
            </a:pPr>
            <a:endParaRPr lang="es-PE" sz="4400" dirty="0"/>
          </a:p>
        </p:txBody>
      </p:sp>
      <p:sp>
        <p:nvSpPr>
          <p:cNvPr id="9" name="Marcador de contenido 8">
            <a:extLst>
              <a:ext uri="{FF2B5EF4-FFF2-40B4-BE49-F238E27FC236}">
                <a16:creationId xmlns:a16="http://schemas.microsoft.com/office/drawing/2014/main" id="{A8954A5D-8CB5-498F-ADF7-A493885188B8}"/>
              </a:ext>
            </a:extLst>
          </p:cNvPr>
          <p:cNvSpPr>
            <a:spLocks noGrp="1"/>
          </p:cNvSpPr>
          <p:nvPr>
            <p:ph sz="half" idx="2"/>
          </p:nvPr>
        </p:nvSpPr>
        <p:spPr>
          <a:xfrm>
            <a:off x="4417255" y="165636"/>
            <a:ext cx="7499252" cy="5939742"/>
          </a:xfrm>
        </p:spPr>
        <p:style>
          <a:lnRef idx="2">
            <a:schemeClr val="dk1">
              <a:shade val="50000"/>
            </a:schemeClr>
          </a:lnRef>
          <a:fillRef idx="1">
            <a:schemeClr val="dk1"/>
          </a:fillRef>
          <a:effectRef idx="0">
            <a:schemeClr val="dk1"/>
          </a:effectRef>
          <a:fontRef idx="minor">
            <a:schemeClr val="lt1"/>
          </a:fontRef>
        </p:style>
        <p:txBody>
          <a:bodyPr>
            <a:noAutofit/>
          </a:bodyPr>
          <a:lstStyle/>
          <a:p>
            <a:pPr marL="0" indent="0">
              <a:buNone/>
            </a:pPr>
            <a:r>
              <a:rPr lang="es-PE" sz="2400" dirty="0"/>
              <a:t> </a:t>
            </a:r>
            <a:r>
              <a:rPr lang="es-PE" sz="2000" b="1" dirty="0">
                <a:solidFill>
                  <a:srgbClr val="FFFF00"/>
                </a:solidFill>
              </a:rPr>
              <a:t>// Constructor con parámetros opcionales (marca, modelo y procesador son obligatorios)</a:t>
            </a:r>
          </a:p>
          <a:p>
            <a:pPr marL="0" indent="0">
              <a:buNone/>
            </a:pPr>
            <a:r>
              <a:rPr lang="es-PE" sz="2000" b="1" dirty="0"/>
              <a:t>    </a:t>
            </a:r>
            <a:r>
              <a:rPr lang="es-PE" sz="2000" b="1" dirty="0" err="1"/>
              <a:t>public</a:t>
            </a:r>
            <a:r>
              <a:rPr lang="es-PE" sz="2000" b="1" dirty="0"/>
              <a:t> </a:t>
            </a:r>
            <a:r>
              <a:rPr lang="es-PE" sz="2000" b="1" dirty="0">
                <a:solidFill>
                  <a:srgbClr val="FF0000"/>
                </a:solidFill>
              </a:rPr>
              <a:t>Computadora</a:t>
            </a:r>
            <a:r>
              <a:rPr lang="es-PE" sz="2000" b="1" dirty="0"/>
              <a:t>(</a:t>
            </a:r>
            <a:r>
              <a:rPr lang="es-PE" sz="2000" b="1" dirty="0" err="1"/>
              <a:t>String</a:t>
            </a:r>
            <a:r>
              <a:rPr lang="es-PE" sz="2000" b="1" dirty="0"/>
              <a:t> marca, </a:t>
            </a:r>
            <a:r>
              <a:rPr lang="es-PE" sz="2000" b="1" dirty="0" err="1"/>
              <a:t>String</a:t>
            </a:r>
            <a:r>
              <a:rPr lang="es-PE" sz="2000" b="1" dirty="0"/>
              <a:t> modelo, </a:t>
            </a:r>
            <a:r>
              <a:rPr lang="es-PE" sz="2000" b="1" dirty="0" err="1"/>
              <a:t>String</a:t>
            </a:r>
            <a:r>
              <a:rPr lang="es-PE" sz="2000" b="1" dirty="0"/>
              <a:t> procesador, </a:t>
            </a:r>
            <a:r>
              <a:rPr lang="es-PE" sz="2000" b="1" dirty="0" err="1"/>
              <a:t>int</a:t>
            </a:r>
            <a:r>
              <a:rPr lang="es-PE" sz="2000" b="1" dirty="0"/>
              <a:t> </a:t>
            </a:r>
            <a:r>
              <a:rPr lang="es-PE" sz="2000" b="1" dirty="0" err="1"/>
              <a:t>ram</a:t>
            </a:r>
            <a:r>
              <a:rPr lang="es-PE" sz="2000" b="1" dirty="0"/>
              <a:t>) {</a:t>
            </a:r>
          </a:p>
          <a:p>
            <a:pPr marL="0" indent="0">
              <a:buNone/>
            </a:pPr>
            <a:r>
              <a:rPr lang="es-PE" sz="2000" b="1" dirty="0"/>
              <a:t>        </a:t>
            </a:r>
            <a:r>
              <a:rPr lang="es-PE" sz="2000" b="1" dirty="0">
                <a:solidFill>
                  <a:srgbClr val="FFFF00"/>
                </a:solidFill>
              </a:rPr>
              <a:t>// Disco duro predeterminado: 500 GB</a:t>
            </a:r>
          </a:p>
          <a:p>
            <a:pPr marL="0" indent="0">
              <a:buNone/>
            </a:pPr>
            <a:r>
              <a:rPr lang="es-PE" sz="2000" b="1" dirty="0" err="1"/>
              <a:t>this</a:t>
            </a:r>
            <a:r>
              <a:rPr lang="es-PE" sz="2000" b="1" dirty="0"/>
              <a:t>(marca, modelo, procesador, </a:t>
            </a:r>
            <a:r>
              <a:rPr lang="es-PE" sz="2000" b="1" dirty="0" err="1"/>
              <a:t>ram</a:t>
            </a:r>
            <a:r>
              <a:rPr lang="es-PE" sz="2000" b="1" dirty="0"/>
              <a:t>, 500); </a:t>
            </a:r>
          </a:p>
          <a:p>
            <a:pPr marL="0" indent="0">
              <a:buNone/>
            </a:pPr>
            <a:r>
              <a:rPr lang="es-PE" sz="2000" b="1" dirty="0"/>
              <a:t>}</a:t>
            </a:r>
          </a:p>
          <a:p>
            <a:pPr marL="0" indent="0">
              <a:buNone/>
            </a:pPr>
            <a:r>
              <a:rPr lang="es-PE" sz="2400" dirty="0"/>
              <a:t>    </a:t>
            </a:r>
            <a:r>
              <a:rPr lang="es-PE" sz="1800" dirty="0">
                <a:solidFill>
                  <a:srgbClr val="FFFF00"/>
                </a:solidFill>
              </a:rPr>
              <a:t>// Constructor con parámetros opcionales (marca y modelo son obligatorios)</a:t>
            </a:r>
          </a:p>
          <a:p>
            <a:pPr marL="0" indent="0">
              <a:buNone/>
            </a:pPr>
            <a:r>
              <a:rPr lang="es-PE" sz="2400" dirty="0"/>
              <a:t>    </a:t>
            </a:r>
            <a:r>
              <a:rPr lang="es-PE" sz="2400" dirty="0" err="1"/>
              <a:t>public</a:t>
            </a:r>
            <a:r>
              <a:rPr lang="es-PE" sz="2400" dirty="0"/>
              <a:t> Computadora(</a:t>
            </a:r>
            <a:r>
              <a:rPr lang="es-PE" sz="2400" dirty="0" err="1"/>
              <a:t>String</a:t>
            </a:r>
            <a:r>
              <a:rPr lang="es-PE" sz="2400" dirty="0"/>
              <a:t> marca, </a:t>
            </a:r>
            <a:r>
              <a:rPr lang="es-PE" sz="2400" dirty="0" err="1"/>
              <a:t>String</a:t>
            </a:r>
            <a:r>
              <a:rPr lang="es-PE" sz="2400" dirty="0"/>
              <a:t> modelo, </a:t>
            </a:r>
            <a:r>
              <a:rPr lang="es-PE" sz="2400" dirty="0" err="1"/>
              <a:t>String</a:t>
            </a:r>
            <a:r>
              <a:rPr lang="es-PE" sz="2400" dirty="0"/>
              <a:t> procesador) {</a:t>
            </a:r>
          </a:p>
          <a:p>
            <a:pPr marL="0" indent="0">
              <a:buNone/>
            </a:pPr>
            <a:r>
              <a:rPr lang="es-PE" sz="2400" dirty="0"/>
              <a:t>        </a:t>
            </a:r>
            <a:r>
              <a:rPr lang="es-PE" sz="1800" dirty="0">
                <a:solidFill>
                  <a:srgbClr val="FFFF00"/>
                </a:solidFill>
              </a:rPr>
              <a:t>// RAM predeterminada: 8 GB, Disco duro predeterminado: 500 GB</a:t>
            </a:r>
          </a:p>
          <a:p>
            <a:pPr marL="0" indent="0">
              <a:buNone/>
            </a:pPr>
            <a:r>
              <a:rPr lang="es-PE" sz="2400" dirty="0" err="1"/>
              <a:t>this</a:t>
            </a:r>
            <a:r>
              <a:rPr lang="es-PE" sz="2400" dirty="0"/>
              <a:t>(marca, modelo, procesador, 8, 500); </a:t>
            </a:r>
          </a:p>
          <a:p>
            <a:pPr marL="0" indent="0">
              <a:buNone/>
            </a:pPr>
            <a:r>
              <a:rPr lang="es-PE" sz="2400" dirty="0"/>
              <a:t>}</a:t>
            </a:r>
          </a:p>
        </p:txBody>
      </p:sp>
    </p:spTree>
    <p:extLst>
      <p:ext uri="{BB962C8B-B14F-4D97-AF65-F5344CB8AC3E}">
        <p14:creationId xmlns:p14="http://schemas.microsoft.com/office/powerpoint/2010/main" val="4092734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contenido 5">
            <a:extLst>
              <a:ext uri="{FF2B5EF4-FFF2-40B4-BE49-F238E27FC236}">
                <a16:creationId xmlns:a16="http://schemas.microsoft.com/office/drawing/2014/main" id="{64F39EEF-75DC-435A-AD6E-6F6677C25EA1}"/>
              </a:ext>
            </a:extLst>
          </p:cNvPr>
          <p:cNvSpPr>
            <a:spLocks noGrp="1"/>
          </p:cNvSpPr>
          <p:nvPr>
            <p:ph sz="half" idx="1"/>
          </p:nvPr>
        </p:nvSpPr>
        <p:spPr>
          <a:xfrm>
            <a:off x="0" y="250042"/>
            <a:ext cx="3938954" cy="6136689"/>
          </a:xfrm>
        </p:spPr>
        <p:style>
          <a:lnRef idx="2">
            <a:schemeClr val="dk1">
              <a:shade val="50000"/>
            </a:schemeClr>
          </a:lnRef>
          <a:fillRef idx="1">
            <a:schemeClr val="dk1"/>
          </a:fillRef>
          <a:effectRef idx="0">
            <a:schemeClr val="dk1"/>
          </a:effectRef>
          <a:fontRef idx="minor">
            <a:schemeClr val="lt1"/>
          </a:fontRef>
        </p:style>
        <p:txBody>
          <a:bodyPr>
            <a:normAutofit fontScale="40000" lnSpcReduction="20000"/>
          </a:bodyPr>
          <a:lstStyle/>
          <a:p>
            <a:pPr marL="0" indent="0">
              <a:buNone/>
            </a:pPr>
            <a:r>
              <a:rPr lang="es-PE" sz="5500" dirty="0"/>
              <a:t>}</a:t>
            </a:r>
          </a:p>
          <a:p>
            <a:pPr marL="0" indent="0">
              <a:buNone/>
            </a:pPr>
            <a:endParaRPr lang="es-PE" sz="5500" dirty="0"/>
          </a:p>
          <a:p>
            <a:pPr marL="0" indent="0">
              <a:buNone/>
            </a:pPr>
            <a:r>
              <a:rPr lang="es-PE" sz="5500" dirty="0"/>
              <a:t>    </a:t>
            </a:r>
            <a:r>
              <a:rPr lang="es-PE" sz="5500" dirty="0" err="1"/>
              <a:t>public</a:t>
            </a:r>
            <a:r>
              <a:rPr lang="es-PE" sz="5500" dirty="0"/>
              <a:t> </a:t>
            </a:r>
            <a:r>
              <a:rPr lang="es-PE" sz="5500" dirty="0" err="1"/>
              <a:t>String</a:t>
            </a:r>
            <a:r>
              <a:rPr lang="es-PE" sz="5500" dirty="0"/>
              <a:t> </a:t>
            </a:r>
            <a:r>
              <a:rPr lang="es-PE" sz="5500" dirty="0" err="1"/>
              <a:t>getModelo</a:t>
            </a:r>
            <a:r>
              <a:rPr lang="es-PE" sz="5500" dirty="0"/>
              <a:t>() {</a:t>
            </a:r>
          </a:p>
          <a:p>
            <a:pPr marL="0" indent="0">
              <a:buNone/>
            </a:pPr>
            <a:r>
              <a:rPr lang="es-PE" sz="5500" dirty="0"/>
              <a:t>        </a:t>
            </a:r>
            <a:r>
              <a:rPr lang="es-PE" sz="5500" dirty="0" err="1"/>
              <a:t>return</a:t>
            </a:r>
            <a:r>
              <a:rPr lang="es-PE" sz="5500" dirty="0"/>
              <a:t> modelo;</a:t>
            </a:r>
          </a:p>
          <a:p>
            <a:pPr marL="0" indent="0">
              <a:buNone/>
            </a:pPr>
            <a:r>
              <a:rPr lang="es-PE" sz="5500" dirty="0"/>
              <a:t>    }</a:t>
            </a:r>
          </a:p>
          <a:p>
            <a:pPr marL="0" indent="0">
              <a:buNone/>
            </a:pPr>
            <a:r>
              <a:rPr lang="es-PE" sz="5500" dirty="0"/>
              <a:t>    </a:t>
            </a:r>
            <a:r>
              <a:rPr lang="es-PE" sz="5500" dirty="0" err="1"/>
              <a:t>public</a:t>
            </a:r>
            <a:r>
              <a:rPr lang="es-PE" sz="5500" dirty="0"/>
              <a:t> </a:t>
            </a:r>
            <a:r>
              <a:rPr lang="es-PE" sz="5500" dirty="0" err="1"/>
              <a:t>String</a:t>
            </a:r>
            <a:r>
              <a:rPr lang="es-PE" sz="5500" dirty="0"/>
              <a:t> </a:t>
            </a:r>
            <a:r>
              <a:rPr lang="es-PE" sz="5500" dirty="0" err="1"/>
              <a:t>getProcesador</a:t>
            </a:r>
            <a:r>
              <a:rPr lang="es-PE" sz="5500" dirty="0"/>
              <a:t>() {</a:t>
            </a:r>
          </a:p>
          <a:p>
            <a:pPr marL="0" indent="0">
              <a:buNone/>
            </a:pPr>
            <a:r>
              <a:rPr lang="es-PE" sz="5500" dirty="0"/>
              <a:t>        </a:t>
            </a:r>
            <a:r>
              <a:rPr lang="es-PE" sz="5500" dirty="0" err="1"/>
              <a:t>return</a:t>
            </a:r>
            <a:r>
              <a:rPr lang="es-PE" sz="5500" dirty="0"/>
              <a:t> procesador;</a:t>
            </a:r>
          </a:p>
          <a:p>
            <a:pPr marL="0" indent="0">
              <a:buNone/>
            </a:pPr>
            <a:r>
              <a:rPr lang="es-PE" sz="5500" dirty="0"/>
              <a:t>    }</a:t>
            </a:r>
          </a:p>
          <a:p>
            <a:pPr marL="0" indent="0">
              <a:buNone/>
            </a:pPr>
            <a:r>
              <a:rPr lang="es-PE" sz="5500" dirty="0"/>
              <a:t>    </a:t>
            </a:r>
            <a:r>
              <a:rPr lang="es-PE" sz="5500" dirty="0" err="1"/>
              <a:t>public</a:t>
            </a:r>
            <a:r>
              <a:rPr lang="es-PE" sz="5500" dirty="0"/>
              <a:t> </a:t>
            </a:r>
            <a:r>
              <a:rPr lang="es-PE" sz="5500" dirty="0" err="1"/>
              <a:t>int</a:t>
            </a:r>
            <a:r>
              <a:rPr lang="es-PE" sz="5500" dirty="0"/>
              <a:t> </a:t>
            </a:r>
            <a:r>
              <a:rPr lang="es-PE" sz="5500" dirty="0" err="1"/>
              <a:t>getRam</a:t>
            </a:r>
            <a:r>
              <a:rPr lang="es-PE" sz="5500" dirty="0"/>
              <a:t>() {</a:t>
            </a:r>
          </a:p>
          <a:p>
            <a:pPr marL="0" indent="0">
              <a:buNone/>
            </a:pPr>
            <a:r>
              <a:rPr lang="es-PE" sz="5500" dirty="0"/>
              <a:t>        </a:t>
            </a:r>
            <a:r>
              <a:rPr lang="es-PE" sz="5500" dirty="0" err="1"/>
              <a:t>return</a:t>
            </a:r>
            <a:r>
              <a:rPr lang="es-PE" sz="5500" dirty="0"/>
              <a:t> </a:t>
            </a:r>
            <a:r>
              <a:rPr lang="es-PE" sz="5500" dirty="0" err="1"/>
              <a:t>ram</a:t>
            </a:r>
            <a:r>
              <a:rPr lang="es-PE" sz="5500" dirty="0"/>
              <a:t>;</a:t>
            </a:r>
          </a:p>
          <a:p>
            <a:pPr marL="0" indent="0">
              <a:buNone/>
            </a:pPr>
            <a:r>
              <a:rPr lang="es-PE" sz="5500" dirty="0"/>
              <a:t>    }</a:t>
            </a:r>
          </a:p>
          <a:p>
            <a:pPr marL="0" indent="0">
              <a:buNone/>
            </a:pPr>
            <a:r>
              <a:rPr lang="es-PE" sz="5500" dirty="0"/>
              <a:t>    </a:t>
            </a:r>
            <a:r>
              <a:rPr lang="es-PE" sz="5500" dirty="0" err="1"/>
              <a:t>public</a:t>
            </a:r>
            <a:r>
              <a:rPr lang="es-PE" sz="5500" dirty="0"/>
              <a:t> </a:t>
            </a:r>
            <a:r>
              <a:rPr lang="es-PE" sz="5500" dirty="0" err="1"/>
              <a:t>int</a:t>
            </a:r>
            <a:r>
              <a:rPr lang="es-PE" sz="5500" dirty="0"/>
              <a:t> </a:t>
            </a:r>
            <a:r>
              <a:rPr lang="es-PE" sz="5500" dirty="0" err="1"/>
              <a:t>getDiscoDuro</a:t>
            </a:r>
            <a:r>
              <a:rPr lang="es-PE" sz="5500" dirty="0"/>
              <a:t>() {</a:t>
            </a:r>
          </a:p>
          <a:p>
            <a:pPr marL="0" indent="0">
              <a:buNone/>
            </a:pPr>
            <a:r>
              <a:rPr lang="es-PE" sz="5500" dirty="0"/>
              <a:t>        </a:t>
            </a:r>
            <a:r>
              <a:rPr lang="es-PE" sz="5500" dirty="0" err="1"/>
              <a:t>return</a:t>
            </a:r>
            <a:r>
              <a:rPr lang="es-PE" sz="5500" dirty="0"/>
              <a:t> </a:t>
            </a:r>
            <a:r>
              <a:rPr lang="es-PE" sz="5500" dirty="0" err="1"/>
              <a:t>discoDuro</a:t>
            </a:r>
            <a:r>
              <a:rPr lang="es-PE" sz="5500" dirty="0"/>
              <a:t>;</a:t>
            </a:r>
          </a:p>
          <a:p>
            <a:pPr marL="0" indent="0">
              <a:buNone/>
            </a:pPr>
            <a:r>
              <a:rPr lang="es-PE" sz="5500" dirty="0"/>
              <a:t>    }</a:t>
            </a:r>
          </a:p>
          <a:p>
            <a:pPr marL="0" indent="0">
              <a:buNone/>
            </a:pPr>
            <a:endParaRPr lang="es-PE" dirty="0"/>
          </a:p>
        </p:txBody>
      </p:sp>
      <p:sp>
        <p:nvSpPr>
          <p:cNvPr id="8" name="Marcador de contenido 7">
            <a:extLst>
              <a:ext uri="{FF2B5EF4-FFF2-40B4-BE49-F238E27FC236}">
                <a16:creationId xmlns:a16="http://schemas.microsoft.com/office/drawing/2014/main" id="{139CCAE9-576E-44FA-AD2C-BE03D9E018B6}"/>
              </a:ext>
            </a:extLst>
          </p:cNvPr>
          <p:cNvSpPr>
            <a:spLocks noGrp="1"/>
          </p:cNvSpPr>
          <p:nvPr>
            <p:ph sz="half" idx="2"/>
          </p:nvPr>
        </p:nvSpPr>
        <p:spPr>
          <a:xfrm>
            <a:off x="4346919" y="269215"/>
            <a:ext cx="7605931" cy="6319569"/>
          </a:xfrm>
        </p:spPr>
        <p:style>
          <a:lnRef idx="2">
            <a:schemeClr val="dk1">
              <a:shade val="50000"/>
            </a:schemeClr>
          </a:lnRef>
          <a:fillRef idx="1">
            <a:schemeClr val="dk1"/>
          </a:fillRef>
          <a:effectRef idx="0">
            <a:schemeClr val="dk1"/>
          </a:effectRef>
          <a:fontRef idx="minor">
            <a:schemeClr val="lt1"/>
          </a:fontRef>
        </p:style>
        <p:txBody>
          <a:bodyPr>
            <a:noAutofit/>
          </a:bodyPr>
          <a:lstStyle/>
          <a:p>
            <a:pPr marL="0" indent="0">
              <a:buNone/>
            </a:pPr>
            <a:endParaRPr lang="es-PE" sz="1800" dirty="0"/>
          </a:p>
          <a:p>
            <a:pPr marL="0" indent="0">
              <a:buNone/>
            </a:pPr>
            <a:r>
              <a:rPr lang="es-PE" sz="1800" dirty="0"/>
              <a:t>    </a:t>
            </a:r>
            <a:r>
              <a:rPr lang="es-PE" sz="1800" dirty="0" err="1"/>
              <a:t>public</a:t>
            </a:r>
            <a:r>
              <a:rPr lang="es-PE" sz="1800" dirty="0"/>
              <a:t> </a:t>
            </a:r>
            <a:r>
              <a:rPr lang="es-PE" sz="1800" dirty="0" err="1"/>
              <a:t>static</a:t>
            </a:r>
            <a:r>
              <a:rPr lang="es-PE" sz="1800" dirty="0"/>
              <a:t> </a:t>
            </a:r>
            <a:r>
              <a:rPr lang="es-PE" sz="1800" dirty="0" err="1"/>
              <a:t>void</a:t>
            </a:r>
            <a:r>
              <a:rPr lang="es-PE" sz="1800" dirty="0"/>
              <a:t> </a:t>
            </a:r>
            <a:r>
              <a:rPr lang="es-PE" sz="1800" dirty="0" err="1"/>
              <a:t>main</a:t>
            </a:r>
            <a:r>
              <a:rPr lang="es-PE" sz="1800" dirty="0"/>
              <a:t>(</a:t>
            </a:r>
            <a:r>
              <a:rPr lang="es-PE" sz="1800" dirty="0" err="1"/>
              <a:t>String</a:t>
            </a:r>
            <a:r>
              <a:rPr lang="es-PE" sz="1800" dirty="0"/>
              <a:t>[] </a:t>
            </a:r>
            <a:r>
              <a:rPr lang="es-PE" sz="1800" dirty="0" err="1"/>
              <a:t>args</a:t>
            </a:r>
            <a:r>
              <a:rPr lang="es-PE" sz="1800" dirty="0"/>
              <a:t>) {</a:t>
            </a:r>
          </a:p>
          <a:p>
            <a:pPr marL="0" indent="0">
              <a:buNone/>
            </a:pPr>
            <a:r>
              <a:rPr lang="es-PE" sz="1800" dirty="0"/>
              <a:t>        </a:t>
            </a:r>
            <a:r>
              <a:rPr lang="es-PE" sz="1800" dirty="0">
                <a:solidFill>
                  <a:srgbClr val="FFFF00"/>
                </a:solidFill>
              </a:rPr>
              <a:t>// Creación de objetos Computadora con diferentes constructores</a:t>
            </a:r>
          </a:p>
          <a:p>
            <a:pPr marL="0" indent="0">
              <a:buNone/>
            </a:pPr>
            <a:r>
              <a:rPr lang="es-PE" sz="1800" dirty="0"/>
              <a:t>        Computadora computadora1 = new Computadora("Dell", "XPS 13", "Intel Core i7", 16, 1000);</a:t>
            </a:r>
          </a:p>
          <a:p>
            <a:pPr marL="0" indent="0">
              <a:buNone/>
            </a:pPr>
            <a:r>
              <a:rPr lang="es-PE" sz="1800" dirty="0"/>
              <a:t>        Computadora computadora2 = new Computadora("HP", "Pavilion", "AMD Ryzen 5", 8);</a:t>
            </a:r>
          </a:p>
          <a:p>
            <a:pPr marL="0" indent="0">
              <a:buNone/>
            </a:pPr>
            <a:r>
              <a:rPr lang="es-PE" sz="1800" dirty="0"/>
              <a:t>        Computadora computadora3 = new Computadora("Mac", "MacBook Air", "Apple M1");</a:t>
            </a:r>
          </a:p>
          <a:p>
            <a:pPr marL="0" indent="0">
              <a:buNone/>
            </a:pPr>
            <a:endParaRPr lang="es-PE" sz="1800" dirty="0"/>
          </a:p>
          <a:p>
            <a:pPr marL="0" indent="0">
              <a:buNone/>
            </a:pPr>
            <a:r>
              <a:rPr lang="es-PE" sz="1800" b="1" dirty="0">
                <a:solidFill>
                  <a:srgbClr val="FFFF00"/>
                </a:solidFill>
              </a:rPr>
              <a:t>        // Impresión de información de las computadoras</a:t>
            </a:r>
          </a:p>
          <a:p>
            <a:pPr marL="0" indent="0">
              <a:buNone/>
            </a:pPr>
            <a:r>
              <a:rPr lang="es-PE" sz="1800" dirty="0"/>
              <a:t>        </a:t>
            </a:r>
            <a:r>
              <a:rPr lang="es-PE" sz="1800" dirty="0" err="1"/>
              <a:t>System.out.println</a:t>
            </a:r>
            <a:r>
              <a:rPr lang="es-PE" sz="1800" dirty="0"/>
              <a:t>("Computadora 1: " + computadora1.getMarca() + " " + computadora1.getModelo());</a:t>
            </a:r>
          </a:p>
          <a:p>
            <a:pPr marL="0" indent="0">
              <a:buNone/>
            </a:pPr>
            <a:r>
              <a:rPr lang="es-PE" sz="1800" dirty="0"/>
              <a:t>        </a:t>
            </a:r>
            <a:r>
              <a:rPr lang="es-PE" sz="1800" dirty="0" err="1"/>
              <a:t>System.out.println</a:t>
            </a:r>
            <a:r>
              <a:rPr lang="es-PE" sz="1800" dirty="0"/>
              <a:t>("Computadora 2: " + computadora2.getMarca() + " " + computadora2.getModelo());</a:t>
            </a:r>
          </a:p>
          <a:p>
            <a:pPr marL="0" indent="0">
              <a:buNone/>
            </a:pPr>
            <a:r>
              <a:rPr lang="es-PE" sz="1800" dirty="0"/>
              <a:t>        </a:t>
            </a:r>
            <a:r>
              <a:rPr lang="es-PE" sz="1800" dirty="0" err="1"/>
              <a:t>System.out.println</a:t>
            </a:r>
            <a:r>
              <a:rPr lang="es-PE" sz="1800" dirty="0"/>
              <a:t>("Computadora 3: " + computadora3.getMarca() + " " + computadora3.getModelo());</a:t>
            </a:r>
          </a:p>
          <a:p>
            <a:pPr marL="0" indent="0">
              <a:buNone/>
            </a:pPr>
            <a:r>
              <a:rPr lang="es-PE" sz="1800" dirty="0"/>
              <a:t>    }</a:t>
            </a:r>
          </a:p>
          <a:p>
            <a:pPr marL="0" indent="0">
              <a:buNone/>
            </a:pPr>
            <a:r>
              <a:rPr lang="es-PE" sz="1800" dirty="0"/>
              <a:t>}</a:t>
            </a:r>
          </a:p>
          <a:p>
            <a:pPr marL="0" indent="0">
              <a:buNone/>
            </a:pPr>
            <a:endParaRPr lang="es-PE" sz="1800" dirty="0"/>
          </a:p>
        </p:txBody>
      </p:sp>
    </p:spTree>
    <p:extLst>
      <p:ext uri="{BB962C8B-B14F-4D97-AF65-F5344CB8AC3E}">
        <p14:creationId xmlns:p14="http://schemas.microsoft.com/office/powerpoint/2010/main" val="457160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51385D-079A-4F83-8218-B9039FE94DC0}"/>
              </a:ext>
            </a:extLst>
          </p:cNvPr>
          <p:cNvSpPr>
            <a:spLocks noGrp="1"/>
          </p:cNvSpPr>
          <p:nvPr>
            <p:ph type="title"/>
          </p:nvPr>
        </p:nvSpPr>
        <p:spPr/>
        <p:txBody>
          <a:bodyPr/>
          <a:lstStyle/>
          <a:p>
            <a:r>
              <a:rPr lang="es-ES" dirty="0"/>
              <a:t>3. Cumplimiento de invariantes de clase:</a:t>
            </a:r>
            <a:endParaRPr lang="es-PE" dirty="0"/>
          </a:p>
        </p:txBody>
      </p:sp>
      <p:sp>
        <p:nvSpPr>
          <p:cNvPr id="3" name="Marcador de contenido 2">
            <a:extLst>
              <a:ext uri="{FF2B5EF4-FFF2-40B4-BE49-F238E27FC236}">
                <a16:creationId xmlns:a16="http://schemas.microsoft.com/office/drawing/2014/main" id="{BD2FC9CE-A23E-4D91-A982-760F3C65F9EA}"/>
              </a:ext>
            </a:extLst>
          </p:cNvPr>
          <p:cNvSpPr>
            <a:spLocks noGrp="1"/>
          </p:cNvSpPr>
          <p:nvPr>
            <p:ph idx="1"/>
          </p:nvPr>
        </p:nvSpPr>
        <p:spPr/>
        <p:txBody>
          <a:bodyPr>
            <a:normAutofit/>
          </a:bodyPr>
          <a:lstStyle/>
          <a:p>
            <a:r>
              <a:rPr lang="es-ES" sz="4000" dirty="0"/>
              <a:t>Los constructores pueden contener lógica para garantizar que los objetos se creen cumpliendo ciertas reglas o condiciones (invariantes de clase).</a:t>
            </a:r>
          </a:p>
          <a:p>
            <a:r>
              <a:rPr lang="es-ES" sz="4000" dirty="0"/>
              <a:t> Esto ayuda a mantener la integridad de los datos y a prevenir errores.</a:t>
            </a:r>
            <a:endParaRPr lang="es-PE" sz="4000" dirty="0"/>
          </a:p>
        </p:txBody>
      </p:sp>
    </p:spTree>
    <p:extLst>
      <p:ext uri="{BB962C8B-B14F-4D97-AF65-F5344CB8AC3E}">
        <p14:creationId xmlns:p14="http://schemas.microsoft.com/office/powerpoint/2010/main" val="3181412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89B7F3-E8EF-40A3-A42B-FE553AF6C593}"/>
              </a:ext>
            </a:extLst>
          </p:cNvPr>
          <p:cNvSpPr>
            <a:spLocks noGrp="1"/>
          </p:cNvSpPr>
          <p:nvPr>
            <p:ph type="title"/>
          </p:nvPr>
        </p:nvSpPr>
        <p:spPr/>
        <p:txBody>
          <a:bodyPr/>
          <a:lstStyle/>
          <a:p>
            <a:r>
              <a:rPr lang="es-PE" dirty="0"/>
              <a:t>Ejemplo: Clase "</a:t>
            </a:r>
            <a:r>
              <a:rPr lang="es-PE" dirty="0" err="1"/>
              <a:t>CuentaBancaria</a:t>
            </a:r>
            <a:r>
              <a:rPr lang="es-PE" dirty="0"/>
              <a:t>"</a:t>
            </a:r>
          </a:p>
        </p:txBody>
      </p:sp>
      <p:sp>
        <p:nvSpPr>
          <p:cNvPr id="3" name="Marcador de contenido 2">
            <a:extLst>
              <a:ext uri="{FF2B5EF4-FFF2-40B4-BE49-F238E27FC236}">
                <a16:creationId xmlns:a16="http://schemas.microsoft.com/office/drawing/2014/main" id="{D81B27A9-2EAC-4503-BA80-F54D04844F7D}"/>
              </a:ext>
            </a:extLst>
          </p:cNvPr>
          <p:cNvSpPr>
            <a:spLocks noGrp="1"/>
          </p:cNvSpPr>
          <p:nvPr>
            <p:ph idx="1"/>
          </p:nvPr>
        </p:nvSpPr>
        <p:spPr>
          <a:xfrm>
            <a:off x="838200" y="1417661"/>
            <a:ext cx="10120532" cy="5285594"/>
          </a:xfrm>
        </p:spPr>
        <p:style>
          <a:lnRef idx="2">
            <a:schemeClr val="dk1">
              <a:shade val="50000"/>
            </a:schemeClr>
          </a:lnRef>
          <a:fillRef idx="1">
            <a:schemeClr val="dk1"/>
          </a:fillRef>
          <a:effectRef idx="0">
            <a:schemeClr val="dk1"/>
          </a:effectRef>
          <a:fontRef idx="minor">
            <a:schemeClr val="lt1"/>
          </a:fontRef>
        </p:style>
        <p:txBody>
          <a:bodyPr>
            <a:normAutofit fontScale="70000" lnSpcReduction="20000"/>
          </a:bodyPr>
          <a:lstStyle/>
          <a:p>
            <a:pPr marL="0" indent="0">
              <a:buNone/>
            </a:pPr>
            <a:r>
              <a:rPr lang="es-PE" dirty="0" err="1">
                <a:solidFill>
                  <a:srgbClr val="FF0000"/>
                </a:solidFill>
              </a:rPr>
              <a:t>public</a:t>
            </a:r>
            <a:r>
              <a:rPr lang="es-PE" dirty="0"/>
              <a:t> </a:t>
            </a:r>
            <a:r>
              <a:rPr lang="es-PE" dirty="0" err="1"/>
              <a:t>class</a:t>
            </a:r>
            <a:r>
              <a:rPr lang="es-PE" dirty="0"/>
              <a:t> </a:t>
            </a:r>
            <a:r>
              <a:rPr lang="es-PE" b="1" dirty="0" err="1">
                <a:solidFill>
                  <a:srgbClr val="00B0F0"/>
                </a:solidFill>
              </a:rPr>
              <a:t>CuentaBancaria</a:t>
            </a:r>
            <a:r>
              <a:rPr lang="es-PE" dirty="0"/>
              <a:t> {</a:t>
            </a:r>
          </a:p>
          <a:p>
            <a:pPr marL="0" indent="0">
              <a:buNone/>
            </a:pPr>
            <a:r>
              <a:rPr lang="es-PE" dirty="0"/>
              <a:t>    </a:t>
            </a:r>
            <a:r>
              <a:rPr lang="es-PE" dirty="0" err="1"/>
              <a:t>private</a:t>
            </a:r>
            <a:r>
              <a:rPr lang="es-PE" dirty="0"/>
              <a:t> </a:t>
            </a:r>
            <a:r>
              <a:rPr lang="es-PE" dirty="0" err="1"/>
              <a:t>String</a:t>
            </a:r>
            <a:r>
              <a:rPr lang="es-PE" dirty="0"/>
              <a:t> </a:t>
            </a:r>
            <a:r>
              <a:rPr lang="es-PE" dirty="0" err="1"/>
              <a:t>numeroCuenta</a:t>
            </a:r>
            <a:r>
              <a:rPr lang="es-PE" dirty="0"/>
              <a:t>;</a:t>
            </a:r>
          </a:p>
          <a:p>
            <a:pPr marL="0" indent="0">
              <a:buNone/>
            </a:pPr>
            <a:r>
              <a:rPr lang="es-PE" dirty="0"/>
              <a:t>    </a:t>
            </a:r>
            <a:r>
              <a:rPr lang="es-PE" dirty="0" err="1"/>
              <a:t>private</a:t>
            </a:r>
            <a:r>
              <a:rPr lang="es-PE" dirty="0"/>
              <a:t> </a:t>
            </a:r>
            <a:r>
              <a:rPr lang="es-PE" dirty="0" err="1"/>
              <a:t>double</a:t>
            </a:r>
            <a:r>
              <a:rPr lang="es-PE" dirty="0"/>
              <a:t> saldo;</a:t>
            </a:r>
          </a:p>
          <a:p>
            <a:pPr marL="0" indent="0">
              <a:buNone/>
            </a:pPr>
            <a:r>
              <a:rPr lang="es-PE" b="1" dirty="0">
                <a:solidFill>
                  <a:srgbClr val="FFFF00"/>
                </a:solidFill>
              </a:rPr>
              <a:t>// Constructor que asegura que el saldo inicial no sea negativo</a:t>
            </a:r>
          </a:p>
          <a:p>
            <a:pPr marL="0" indent="0">
              <a:buNone/>
            </a:pPr>
            <a:r>
              <a:rPr lang="es-PE" dirty="0"/>
              <a:t>    </a:t>
            </a:r>
            <a:r>
              <a:rPr lang="es-PE" dirty="0" err="1"/>
              <a:t>public</a:t>
            </a:r>
            <a:r>
              <a:rPr lang="es-PE" dirty="0"/>
              <a:t> </a:t>
            </a:r>
            <a:r>
              <a:rPr lang="es-PE" dirty="0" err="1"/>
              <a:t>CuentaBancaria</a:t>
            </a:r>
            <a:r>
              <a:rPr lang="es-PE" dirty="0"/>
              <a:t>(</a:t>
            </a:r>
            <a:r>
              <a:rPr lang="es-PE" dirty="0" err="1"/>
              <a:t>String</a:t>
            </a:r>
            <a:r>
              <a:rPr lang="es-PE" dirty="0"/>
              <a:t> </a:t>
            </a:r>
            <a:r>
              <a:rPr lang="es-PE" dirty="0" err="1"/>
              <a:t>numeroCuenta</a:t>
            </a:r>
            <a:r>
              <a:rPr lang="es-PE" dirty="0"/>
              <a:t>, </a:t>
            </a:r>
            <a:r>
              <a:rPr lang="es-PE" dirty="0" err="1"/>
              <a:t>double</a:t>
            </a:r>
            <a:r>
              <a:rPr lang="es-PE" dirty="0"/>
              <a:t> </a:t>
            </a:r>
            <a:r>
              <a:rPr lang="es-PE" dirty="0" err="1"/>
              <a:t>saldoInicial</a:t>
            </a:r>
            <a:r>
              <a:rPr lang="es-PE" dirty="0"/>
              <a:t>) {</a:t>
            </a:r>
          </a:p>
          <a:p>
            <a:pPr marL="0" indent="0">
              <a:buNone/>
            </a:pPr>
            <a:r>
              <a:rPr lang="es-PE" dirty="0"/>
              <a:t>        </a:t>
            </a:r>
            <a:r>
              <a:rPr lang="es-PE" dirty="0" err="1"/>
              <a:t>if</a:t>
            </a:r>
            <a:r>
              <a:rPr lang="es-PE" dirty="0"/>
              <a:t> (</a:t>
            </a:r>
            <a:r>
              <a:rPr lang="es-PE" dirty="0" err="1"/>
              <a:t>saldoInicial</a:t>
            </a:r>
            <a:r>
              <a:rPr lang="es-PE" dirty="0"/>
              <a:t> &gt;= 0) {</a:t>
            </a:r>
          </a:p>
          <a:p>
            <a:pPr marL="0" indent="0">
              <a:buNone/>
            </a:pPr>
            <a:r>
              <a:rPr lang="es-PE" dirty="0"/>
              <a:t>            </a:t>
            </a:r>
            <a:r>
              <a:rPr lang="es-PE" dirty="0" err="1"/>
              <a:t>this.numeroCuenta</a:t>
            </a:r>
            <a:r>
              <a:rPr lang="es-PE" dirty="0"/>
              <a:t> = </a:t>
            </a:r>
            <a:r>
              <a:rPr lang="es-PE" dirty="0" err="1"/>
              <a:t>numeroCuenta</a:t>
            </a:r>
            <a:r>
              <a:rPr lang="es-PE" dirty="0"/>
              <a:t>;</a:t>
            </a:r>
          </a:p>
          <a:p>
            <a:pPr marL="0" indent="0">
              <a:buNone/>
            </a:pPr>
            <a:r>
              <a:rPr lang="es-PE" dirty="0"/>
              <a:t>            </a:t>
            </a:r>
            <a:r>
              <a:rPr lang="es-PE" dirty="0" err="1"/>
              <a:t>this.saldo</a:t>
            </a:r>
            <a:r>
              <a:rPr lang="es-PE" dirty="0"/>
              <a:t> = </a:t>
            </a:r>
            <a:r>
              <a:rPr lang="es-PE" dirty="0" err="1"/>
              <a:t>saldoInicial</a:t>
            </a:r>
            <a:r>
              <a:rPr lang="es-PE" dirty="0"/>
              <a:t>;</a:t>
            </a:r>
          </a:p>
          <a:p>
            <a:pPr marL="0" indent="0">
              <a:buNone/>
            </a:pPr>
            <a:r>
              <a:rPr lang="es-PE" dirty="0"/>
              <a:t>        } </a:t>
            </a:r>
            <a:r>
              <a:rPr lang="es-PE" dirty="0" err="1"/>
              <a:t>else</a:t>
            </a:r>
            <a:r>
              <a:rPr lang="es-PE" dirty="0"/>
              <a:t> {</a:t>
            </a:r>
          </a:p>
          <a:p>
            <a:pPr marL="0" indent="0">
              <a:buNone/>
            </a:pPr>
            <a:r>
              <a:rPr lang="es-PE" dirty="0"/>
              <a:t>            </a:t>
            </a:r>
            <a:r>
              <a:rPr lang="es-PE" dirty="0" err="1"/>
              <a:t>System.out.println</a:t>
            </a:r>
            <a:r>
              <a:rPr lang="es-PE" dirty="0"/>
              <a:t>("Error: El saldo inicial no puede ser negativo.");</a:t>
            </a:r>
          </a:p>
          <a:p>
            <a:pPr marL="0" indent="0">
              <a:buNone/>
            </a:pPr>
            <a:r>
              <a:rPr lang="es-PE" dirty="0"/>
              <a:t>          </a:t>
            </a:r>
            <a:r>
              <a:rPr lang="es-PE" dirty="0">
                <a:solidFill>
                  <a:srgbClr val="FFFF00"/>
                </a:solidFill>
              </a:rPr>
              <a:t>  // Opcionalmente, puedes lanzar una excepción o asignar un valor predeterminado</a:t>
            </a:r>
          </a:p>
          <a:p>
            <a:pPr marL="0" indent="0">
              <a:buNone/>
            </a:pPr>
            <a:r>
              <a:rPr lang="es-PE" dirty="0"/>
              <a:t>            </a:t>
            </a:r>
            <a:r>
              <a:rPr lang="es-PE" dirty="0" err="1"/>
              <a:t>this.numeroCuenta</a:t>
            </a:r>
            <a:r>
              <a:rPr lang="es-PE" dirty="0"/>
              <a:t> = </a:t>
            </a:r>
            <a:r>
              <a:rPr lang="es-PE" dirty="0" err="1"/>
              <a:t>numeroCuenta</a:t>
            </a:r>
            <a:r>
              <a:rPr lang="es-PE" dirty="0"/>
              <a:t>;</a:t>
            </a:r>
          </a:p>
          <a:p>
            <a:pPr marL="0" indent="0">
              <a:buNone/>
            </a:pPr>
            <a:r>
              <a:rPr lang="es-PE" dirty="0"/>
              <a:t>            </a:t>
            </a:r>
            <a:r>
              <a:rPr lang="es-PE" dirty="0" err="1"/>
              <a:t>this.saldo</a:t>
            </a:r>
            <a:r>
              <a:rPr lang="es-PE" dirty="0"/>
              <a:t> = 0; </a:t>
            </a:r>
            <a:r>
              <a:rPr lang="es-PE" b="1" dirty="0">
                <a:solidFill>
                  <a:srgbClr val="FFFF00"/>
                </a:solidFill>
              </a:rPr>
              <a:t>// Saldo predeterminado: 0</a:t>
            </a:r>
          </a:p>
          <a:p>
            <a:pPr marL="0" indent="0">
              <a:buNone/>
            </a:pPr>
            <a:r>
              <a:rPr lang="es-PE" dirty="0"/>
              <a:t>        }</a:t>
            </a:r>
          </a:p>
          <a:p>
            <a:pPr marL="0" indent="0">
              <a:buNone/>
            </a:pPr>
            <a:r>
              <a:rPr lang="es-PE" dirty="0"/>
              <a:t>    }</a:t>
            </a:r>
          </a:p>
          <a:p>
            <a:pPr marL="0" indent="0">
              <a:buNone/>
            </a:pPr>
            <a:endParaRPr lang="es-PE" dirty="0"/>
          </a:p>
        </p:txBody>
      </p:sp>
    </p:spTree>
    <p:extLst>
      <p:ext uri="{BB962C8B-B14F-4D97-AF65-F5344CB8AC3E}">
        <p14:creationId xmlns:p14="http://schemas.microsoft.com/office/powerpoint/2010/main" val="327586565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1450</Words>
  <Application>Microsoft Office PowerPoint</Application>
  <PresentationFormat>Panorámica</PresentationFormat>
  <Paragraphs>153</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Arial Black</vt:lpstr>
      <vt:lpstr>Calibri</vt:lpstr>
      <vt:lpstr>Calibri Light</vt:lpstr>
      <vt:lpstr>Tema de Office</vt:lpstr>
      <vt:lpstr>Constructores:</vt:lpstr>
      <vt:lpstr>1.- Inicialización de objetos:</vt:lpstr>
      <vt:lpstr>Presentación de PowerPoint</vt:lpstr>
      <vt:lpstr>2.- Personalización de la creación de objetos:</vt:lpstr>
      <vt:lpstr>Ejemplo: </vt:lpstr>
      <vt:lpstr>Presentación de PowerPoint</vt:lpstr>
      <vt:lpstr>Presentación de PowerPoint</vt:lpstr>
      <vt:lpstr>3. Cumplimiento de invariantes de clase:</vt:lpstr>
      <vt:lpstr>Ejemplo: Clase "CuentaBancaria"</vt:lpstr>
      <vt:lpstr>Presentación de PowerPoint</vt:lpstr>
      <vt:lpstr>Diagrama de Clase con Constructor, Getters y Setters</vt:lpstr>
      <vt:lpstr>Explicación del Diagrama:</vt:lpstr>
      <vt:lpstr>Presentación de PowerPoint</vt:lpstr>
      <vt:lpstr>Flujo de Datos: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Constructores:</dc:title>
  <dc:creator>jose</dc:creator>
  <cp:lastModifiedBy>jose</cp:lastModifiedBy>
  <cp:revision>14</cp:revision>
  <dcterms:created xsi:type="dcterms:W3CDTF">2025-03-10T16:09:01Z</dcterms:created>
  <dcterms:modified xsi:type="dcterms:W3CDTF">2025-03-10T18:49:04Z</dcterms:modified>
</cp:coreProperties>
</file>