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87CC-6178-4DF9-84E3-8DFAFB577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0C3DF-FCB4-4F46-A778-2DE6C5A9F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C40AC-B7F2-4544-8632-121FFFA8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900C4-7279-4CD4-B971-4351454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BEE90-E948-49B6-AB20-F4020C0D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651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23CEB-F834-4E6A-A541-7ACE0B9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2BA5A-9382-4F42-9120-EF4A654F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494D98-F1E2-4FD4-A27B-0D99E5AB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8E939-708D-4A1D-A242-025511BD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7A046C-5C61-487D-80CA-700318C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74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C44BD4-B46C-4BAD-8792-5BB63B7D9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B0C1D-8D88-41A6-A471-A3B507158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D32E8-BD5B-41EE-82F8-FD16FE0D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151CD-55E2-479D-86A3-0CF13BE7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B0367-9499-46AD-AE7C-508C2811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244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CFEF0-C1CC-4287-BAF8-5187C167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ED355-63E6-43EC-A2F6-530A8CC0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A9B22A-D049-47B0-ADA3-7CE78D38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67F87B-D6C9-4B85-8347-E48510C1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32289-89E5-45DC-BE81-250D88DF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692B53-1BB4-490B-AB21-B112940AC59F}"/>
              </a:ext>
            </a:extLst>
          </p:cNvPr>
          <p:cNvSpPr/>
          <p:nvPr userDrawn="1"/>
        </p:nvSpPr>
        <p:spPr>
          <a:xfrm>
            <a:off x="9393094" y="6356350"/>
            <a:ext cx="1435790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b="0" cap="none" spc="0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Senati</a:t>
            </a:r>
            <a:endParaRPr lang="es-ES" sz="1400" b="0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93DB59E-4F89-41B4-8596-51D08CB3A8E4}"/>
              </a:ext>
            </a:extLst>
          </p:cNvPr>
          <p:cNvCxnSpPr/>
          <p:nvPr userDrawn="1"/>
        </p:nvCxnSpPr>
        <p:spPr>
          <a:xfrm>
            <a:off x="838200" y="6356350"/>
            <a:ext cx="10314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07004F8-9283-4435-BEB6-9CC835B29916}"/>
              </a:ext>
            </a:extLst>
          </p:cNvPr>
          <p:cNvCxnSpPr/>
          <p:nvPr userDrawn="1"/>
        </p:nvCxnSpPr>
        <p:spPr>
          <a:xfrm>
            <a:off x="938548" y="1002294"/>
            <a:ext cx="10314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91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E64DD-3B23-47AE-8DEF-28F8F75E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3CF21-2C16-49A1-8DF0-EC5175A94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29F6B9-EF64-4EE3-A1E9-1D4FB751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547009-EF71-4BDC-8E67-2F67AF64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1AE0F4-8CF9-4277-A5E1-35063F65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379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BCACF-C242-4C90-8BDA-871955C2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A229F-0C0C-450C-AC2A-BBC64DE1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BBDEFE-CBD9-4AB8-8327-BCB9F9B78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9C2FE5-C635-4740-8E3B-284B3033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E3CEB3-BC05-467B-80BF-321314BF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04A6FE-6C26-4DC8-AA26-E4299816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1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0E668-DA24-4903-9D9E-757EB02B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FB902-538D-4CC1-9D0A-9B7FC614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2F2E97-2B87-4E64-9945-C9B32EC8F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DC5DD9-417E-44E9-8A1E-643884BF8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8802B2-0EE5-4B9B-9B14-FAFFDA6EF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2C6C48-9897-4EC9-9A81-0CAEAA5D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C234C2-E459-4CD0-8EEC-8818F15C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ECC4AF-9F7D-41CE-9C0B-4F87FEB1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88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66102-D887-48DF-B403-115726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E0F9A5-5772-4FB6-8496-6D3E9658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67122-3580-4497-8587-E345D648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697A57-8978-4799-A623-8ABF02DC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40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07908A-AE6E-4864-BBDB-67D901CC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FA24A0-E5A5-476C-9040-DD6DA046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AAB48-3845-4AA5-AA2B-01531F7C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218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B6659-93F6-40B7-99EF-F07183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D9E98-C702-4CF5-849B-52BAD1B02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56F3DF-C2DA-4A8A-B1CD-717300D2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62ECD-D9F5-48AE-8F31-9F91E77C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E9A67B-73CF-4A8F-A521-5733952F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630201-C68C-4292-8DE1-857B97B4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32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705E2-D050-450C-9A62-5DFA55C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8EF478-EF6B-4185-84D2-F1B06673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455566-A586-422B-98B1-CC7E242A1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23CD24-DF20-4DB5-B150-60F81170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59CA6F-7C15-4CDB-A137-EA509544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504537-770B-45F6-AF9C-8DB71995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99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7AC612-9A6D-4B06-A950-4D421BAB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2362D3-FDF0-41A8-A296-D62B5BCB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16337-9F00-4CAB-845E-DA64C53D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6E9C-2AB6-405F-9F83-8A95FA177DC1}" type="datetimeFigureOut">
              <a:rPr lang="es-PE" smtClean="0"/>
              <a:t>8/03/2025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6CBC4-C4BB-4D51-ACB8-6BD4D8C9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082B9-D04E-4FA6-A260-1965DD0CF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C948D-E243-4900-BE9F-FDA80F3F418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9AE-57B1-48BD-8D65-F3000F337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4D445-6741-41E3-8A0A-19DADAC1F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434" y="4541928"/>
            <a:ext cx="9144000" cy="617900"/>
          </a:xfrm>
        </p:spPr>
        <p:txBody>
          <a:bodyPr>
            <a:noAutofit/>
          </a:bodyPr>
          <a:lstStyle/>
          <a:p>
            <a:r>
              <a:rPr lang="es-PE" sz="4400" b="1" dirty="0"/>
              <a:t>Implementar las clases de bibliotecas y métodos en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F229D3-4A3E-406C-BBA1-9B4442DD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9" y="226449"/>
            <a:ext cx="11435539" cy="36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35DF1-CF73-41F5-AEB5-F291081B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4" y="1681934"/>
            <a:ext cx="10515600" cy="4351338"/>
          </a:xfrm>
        </p:spPr>
        <p:txBody>
          <a:bodyPr>
            <a:normAutofit/>
          </a:bodyPr>
          <a:lstStyle/>
          <a:p>
            <a:r>
              <a:rPr lang="es-PE" sz="4800" dirty="0"/>
              <a:t>La clase </a:t>
            </a:r>
            <a:r>
              <a:rPr lang="es-PE" sz="4800" dirty="0" err="1"/>
              <a:t>Random</a:t>
            </a:r>
            <a:r>
              <a:rPr lang="es-PE" sz="4800" dirty="0"/>
              <a:t> se utiliza para generar números aleatorios. Los números generados pueden ser enteros, decimales, o booleanos, dependiendo del método utilizado.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5B283-6A1A-4DA5-A72B-E9DF8731A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42703" y="416074"/>
            <a:ext cx="31614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Clase </a:t>
            </a:r>
            <a:r>
              <a:rPr kumimoji="0" lang="es-PE" altLang="es-PE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Random</a:t>
            </a:r>
            <a:r>
              <a:rPr kumimoji="0" lang="es-PE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820F-93E7-4523-9B61-4D8ACBB9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s-PE" dirty="0"/>
              <a:t>Ejemplo de </a:t>
            </a:r>
            <a:r>
              <a:rPr lang="es-PE" dirty="0" err="1"/>
              <a:t>Random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49825-50D0-42DD-B09C-74AECF9E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075" y="1459866"/>
            <a:ext cx="10839994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 err="1">
                <a:solidFill>
                  <a:srgbClr val="7030A0"/>
                </a:solidFill>
              </a:rPr>
              <a:t>import</a:t>
            </a:r>
            <a:r>
              <a:rPr lang="es-PE" dirty="0">
                <a:solidFill>
                  <a:srgbClr val="7030A0"/>
                </a:solidFill>
              </a:rPr>
              <a:t> </a:t>
            </a:r>
            <a:r>
              <a:rPr lang="es-PE" dirty="0" err="1">
                <a:solidFill>
                  <a:srgbClr val="7030A0"/>
                </a:solidFill>
              </a:rPr>
              <a:t>java.util.Random</a:t>
            </a:r>
            <a:r>
              <a:rPr lang="es-PE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s-PE" dirty="0" err="1">
                <a:solidFill>
                  <a:srgbClr val="FF0000"/>
                </a:solidFill>
              </a:rPr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EjemploRandom</a:t>
            </a:r>
            <a:r>
              <a:rPr lang="es-PE" dirty="0"/>
              <a:t> { </a:t>
            </a:r>
          </a:p>
          <a:p>
            <a:pPr marL="0" indent="0">
              <a:buNone/>
            </a:pPr>
            <a:r>
              <a:rPr lang="es-PE" dirty="0"/>
              <a:t>   </a:t>
            </a:r>
            <a:r>
              <a:rPr lang="es-PE" b="1" dirty="0" err="1">
                <a:solidFill>
                  <a:srgbClr val="FF0000"/>
                </a:solidFill>
              </a:rPr>
              <a:t>public</a:t>
            </a:r>
            <a:r>
              <a:rPr lang="es-PE" dirty="0"/>
              <a:t> </a:t>
            </a:r>
            <a:r>
              <a:rPr lang="es-PE" b="1" dirty="0" err="1">
                <a:solidFill>
                  <a:srgbClr val="0070C0"/>
                </a:solidFill>
              </a:rPr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     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Random</a:t>
            </a:r>
            <a:r>
              <a:rPr lang="es-PE" dirty="0"/>
              <a:t> </a:t>
            </a:r>
            <a:r>
              <a:rPr lang="es-PE" dirty="0" err="1"/>
              <a:t>random</a:t>
            </a:r>
            <a:r>
              <a:rPr lang="es-PE" dirty="0"/>
              <a:t> = new </a:t>
            </a:r>
            <a:r>
              <a:rPr lang="es-PE" dirty="0" err="1"/>
              <a:t>Random</a:t>
            </a:r>
            <a:r>
              <a:rPr lang="es-PE" dirty="0"/>
              <a:t>();     </a:t>
            </a:r>
          </a:p>
          <a:p>
            <a:pPr marL="0" indent="0">
              <a:buNone/>
            </a:pPr>
            <a:r>
              <a:rPr lang="es-PE" b="1" dirty="0">
                <a:solidFill>
                  <a:srgbClr val="FF0000"/>
                </a:solidFill>
              </a:rPr>
              <a:t>// Genera un número aleatorio entre 0 y 99 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it-IT" dirty="0"/>
              <a:t>int numeroAleatorio = random.nextInt(100); </a:t>
            </a:r>
          </a:p>
          <a:p>
            <a:pPr marL="0" indent="0">
              <a:buNone/>
            </a:pPr>
            <a:r>
              <a:rPr lang="es-PE" dirty="0" err="1"/>
              <a:t>System.out.println</a:t>
            </a:r>
            <a:r>
              <a:rPr lang="es-PE" dirty="0"/>
              <a:t>("Número aleatorio: " + </a:t>
            </a:r>
            <a:r>
              <a:rPr lang="es-PE" dirty="0" err="1"/>
              <a:t>numeroAleatorio</a:t>
            </a:r>
            <a:r>
              <a:rPr lang="es-PE" dirty="0"/>
              <a:t>);    }}</a:t>
            </a:r>
          </a:p>
        </p:txBody>
      </p:sp>
    </p:spTree>
    <p:extLst>
      <p:ext uri="{BB962C8B-B14F-4D97-AF65-F5344CB8AC3E}">
        <p14:creationId xmlns:p14="http://schemas.microsoft.com/office/powerpoint/2010/main" val="89932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F1AB94C-F6CD-4F67-B2D2-70E8A5471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0377" y="404297"/>
            <a:ext cx="32367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Clase </a:t>
            </a:r>
            <a:r>
              <a:rPr kumimoji="0" lang="es-PE" altLang="es-PE" sz="36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Math</a:t>
            </a:r>
            <a:r>
              <a:rPr kumimoji="0" lang="es-PE" altLang="es-P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B96615-7E72-4DCF-97B3-69EE68AAC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3851"/>
            <a:ext cx="105918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proporciona métodos para realizar operaciones matemáticas básicas y avanzadas, como trigonometría, logaritmos y funciones exponenciales.</a:t>
            </a:r>
            <a:endParaRPr kumimoji="0" lang="es-PE" altLang="es-P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comunes:</a:t>
            </a:r>
            <a:endParaRPr kumimoji="0" lang="es-PE" altLang="es-P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Math.pow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(x, y)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Devuelve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elevado a la potencia de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Math.sqrt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(x)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Devuelve la raíz cuadrada de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Math.max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(x, y)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Devuelve el valor máximo entre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PE" altLang="es-P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5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118218-B180-4784-A6AA-1B1C455A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42" y="1445204"/>
            <a:ext cx="10367682" cy="4583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EjemploMath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double</a:t>
            </a:r>
            <a:r>
              <a:rPr lang="es-PE" dirty="0"/>
              <a:t> </a:t>
            </a:r>
            <a:r>
              <a:rPr lang="es-PE" dirty="0" err="1"/>
              <a:t>raiz</a:t>
            </a:r>
            <a:r>
              <a:rPr lang="es-PE" dirty="0"/>
              <a:t> = </a:t>
            </a:r>
            <a:r>
              <a:rPr lang="es-PE" dirty="0" err="1"/>
              <a:t>Math.sqrt</a:t>
            </a:r>
            <a:r>
              <a:rPr lang="es-PE" dirty="0"/>
              <a:t>(25);  // Raíz cuadrada de 25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double</a:t>
            </a:r>
            <a:r>
              <a:rPr lang="es-PE" dirty="0"/>
              <a:t> potencia = </a:t>
            </a:r>
            <a:r>
              <a:rPr lang="es-PE" dirty="0" err="1"/>
              <a:t>Math.pow</a:t>
            </a:r>
            <a:r>
              <a:rPr lang="es-PE" dirty="0"/>
              <a:t>(2, 3);  // 2 elevado a la 3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("Raíz cuadrada: " + </a:t>
            </a:r>
            <a:r>
              <a:rPr lang="es-PE" dirty="0" err="1"/>
              <a:t>raiz</a:t>
            </a:r>
            <a:r>
              <a:rPr lang="es-PE" dirty="0"/>
              <a:t>);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("Potencia: " + potencia);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63AF15-E6B5-4C3F-9E1B-ED256791B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5137" y="505788"/>
            <a:ext cx="41553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 con </a:t>
            </a:r>
            <a:r>
              <a:rPr kumimoji="0" lang="es-PE" altLang="es-PE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s-PE" altLang="es-P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s-PE" altLang="es-P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7CB9-7DC8-459A-84B7-AEFE0A87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325"/>
            <a:ext cx="11610703" cy="1325563"/>
          </a:xfrm>
        </p:spPr>
        <p:txBody>
          <a:bodyPr/>
          <a:lstStyle/>
          <a:p>
            <a:r>
              <a:rPr lang="es-PE" dirty="0"/>
              <a:t>6. </a:t>
            </a:r>
            <a:r>
              <a:rPr lang="es-PE" b="1" dirty="0"/>
              <a:t>Expresiones booleanas y construcciones </a:t>
            </a:r>
            <a:r>
              <a:rPr lang="es-PE" b="1" dirty="0" err="1"/>
              <a:t>If</a:t>
            </a:r>
            <a:r>
              <a:rPr lang="es-PE" b="1" dirty="0"/>
              <a:t>/</a:t>
            </a:r>
            <a:r>
              <a:rPr lang="es-PE" b="1" dirty="0" err="1"/>
              <a:t>Else</a:t>
            </a: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C97B32-2F73-4362-B73C-F2040828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28397"/>
            <a:ext cx="1091837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Java, las </a:t>
            </a:r>
            <a:r>
              <a:rPr kumimoji="0" lang="es-PE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expresiones booleanas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expresiones que devuelven 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Estas son fundamentales para controlar el flujo del programa mediante sentencias condicionales.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28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if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ejecuta un bloque de código si la expresión booleana es verdadera.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28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else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ejecuta un bloque de código si la expresión booleana es falsa.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s-PE" altLang="es-PE" sz="28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else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 </a:t>
            </a:r>
            <a:r>
              <a:rPr kumimoji="0" lang="es-PE" altLang="es-PE" sz="280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if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:</a:t>
            </a:r>
            <a:r>
              <a:rPr kumimoji="0" lang="es-PE" altLang="es-PE" sz="280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PE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 condiciones adicionales a verificar si la condición principal es falsa.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600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EB52B-CCEA-466F-A7CA-ECE5252E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PE" b="1" dirty="0"/>
              <a:t>Ejemplo de uso de </a:t>
            </a:r>
            <a:r>
              <a:rPr lang="es-PE" b="1" dirty="0" err="1"/>
              <a:t>if</a:t>
            </a:r>
            <a:r>
              <a:rPr lang="es-PE" b="1" dirty="0"/>
              <a:t>/</a:t>
            </a:r>
            <a:r>
              <a:rPr lang="es-PE" b="1" dirty="0" err="1"/>
              <a:t>else</a:t>
            </a:r>
            <a:r>
              <a:rPr lang="es-PE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F0764-1D3C-4961-BCB4-77B6D1CC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err="1">
                <a:latin typeface="Arial Black" panose="020B0A04020102020204" pitchFamily="34" charset="0"/>
              </a:rPr>
              <a:t>public</a:t>
            </a:r>
            <a:r>
              <a:rPr lang="es-PE" dirty="0">
                <a:latin typeface="Arial Black" panose="020B0A04020102020204" pitchFamily="34" charset="0"/>
              </a:rPr>
              <a:t> </a:t>
            </a:r>
            <a:r>
              <a:rPr lang="es-PE" dirty="0" err="1">
                <a:latin typeface="Arial Black" panose="020B0A04020102020204" pitchFamily="34" charset="0"/>
              </a:rPr>
              <a:t>class</a:t>
            </a:r>
            <a:r>
              <a:rPr lang="es-PE" dirty="0">
                <a:latin typeface="Arial Black" panose="020B0A04020102020204" pitchFamily="34" charset="0"/>
              </a:rPr>
              <a:t> </a:t>
            </a:r>
            <a:r>
              <a:rPr lang="es-PE" dirty="0" err="1">
                <a:latin typeface="Arial Black" panose="020B0A04020102020204" pitchFamily="34" charset="0"/>
              </a:rPr>
              <a:t>EjemploIfElse</a:t>
            </a:r>
            <a:r>
              <a:rPr lang="es-PE" dirty="0">
                <a:latin typeface="Arial Black" panose="020B0A04020102020204" pitchFamily="34" charset="0"/>
              </a:rPr>
              <a:t> {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</a:t>
            </a:r>
            <a:r>
              <a:rPr lang="es-PE" dirty="0" err="1">
                <a:latin typeface="Arial Black" panose="020B0A04020102020204" pitchFamily="34" charset="0"/>
              </a:rPr>
              <a:t>public</a:t>
            </a:r>
            <a:r>
              <a:rPr lang="es-PE" dirty="0">
                <a:latin typeface="Arial Black" panose="020B0A04020102020204" pitchFamily="34" charset="0"/>
              </a:rPr>
              <a:t> </a:t>
            </a:r>
            <a:r>
              <a:rPr lang="es-PE" dirty="0" err="1">
                <a:latin typeface="Arial Black" panose="020B0A04020102020204" pitchFamily="34" charset="0"/>
              </a:rPr>
              <a:t>static</a:t>
            </a:r>
            <a:r>
              <a:rPr lang="es-PE" dirty="0">
                <a:latin typeface="Arial Black" panose="020B0A04020102020204" pitchFamily="34" charset="0"/>
              </a:rPr>
              <a:t> </a:t>
            </a:r>
            <a:r>
              <a:rPr lang="es-PE" dirty="0" err="1">
                <a:latin typeface="Arial Black" panose="020B0A04020102020204" pitchFamily="34" charset="0"/>
              </a:rPr>
              <a:t>void</a:t>
            </a:r>
            <a:r>
              <a:rPr lang="es-PE" dirty="0">
                <a:latin typeface="Arial Black" panose="020B0A04020102020204" pitchFamily="34" charset="0"/>
              </a:rPr>
              <a:t> </a:t>
            </a:r>
            <a:r>
              <a:rPr lang="es-PE" dirty="0" err="1">
                <a:latin typeface="Arial Black" panose="020B0A04020102020204" pitchFamily="34" charset="0"/>
              </a:rPr>
              <a:t>main</a:t>
            </a:r>
            <a:r>
              <a:rPr lang="es-PE" dirty="0">
                <a:latin typeface="Arial Black" panose="020B0A04020102020204" pitchFamily="34" charset="0"/>
              </a:rPr>
              <a:t>(</a:t>
            </a:r>
            <a:r>
              <a:rPr lang="es-PE" dirty="0" err="1">
                <a:latin typeface="Arial Black" panose="020B0A04020102020204" pitchFamily="34" charset="0"/>
              </a:rPr>
              <a:t>String</a:t>
            </a:r>
            <a:r>
              <a:rPr lang="es-PE" dirty="0">
                <a:latin typeface="Arial Black" panose="020B0A04020102020204" pitchFamily="34" charset="0"/>
              </a:rPr>
              <a:t>[] </a:t>
            </a:r>
            <a:r>
              <a:rPr lang="es-PE" dirty="0" err="1">
                <a:latin typeface="Arial Black" panose="020B0A04020102020204" pitchFamily="34" charset="0"/>
              </a:rPr>
              <a:t>args</a:t>
            </a:r>
            <a:r>
              <a:rPr lang="es-PE" dirty="0">
                <a:latin typeface="Arial Black" panose="020B0A04020102020204" pitchFamily="34" charset="0"/>
              </a:rPr>
              <a:t>) {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</a:t>
            </a:r>
            <a:r>
              <a:rPr lang="es-PE" dirty="0" err="1">
                <a:latin typeface="Arial Black" panose="020B0A04020102020204" pitchFamily="34" charset="0"/>
              </a:rPr>
              <a:t>int</a:t>
            </a:r>
            <a:r>
              <a:rPr lang="es-PE" dirty="0">
                <a:latin typeface="Arial Black" panose="020B0A04020102020204" pitchFamily="34" charset="0"/>
              </a:rPr>
              <a:t> edad = 18;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</a:t>
            </a:r>
            <a:r>
              <a:rPr lang="es-PE" dirty="0" err="1">
                <a:latin typeface="Arial Black" panose="020B0A04020102020204" pitchFamily="34" charset="0"/>
              </a:rPr>
              <a:t>if</a:t>
            </a:r>
            <a:r>
              <a:rPr lang="es-PE" dirty="0">
                <a:latin typeface="Arial Black" panose="020B0A04020102020204" pitchFamily="34" charset="0"/>
              </a:rPr>
              <a:t> (edad &gt;= 18) {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    </a:t>
            </a:r>
            <a:r>
              <a:rPr lang="es-PE" dirty="0" err="1">
                <a:latin typeface="Arial Black" panose="020B0A04020102020204" pitchFamily="34" charset="0"/>
              </a:rPr>
              <a:t>System.out.println</a:t>
            </a:r>
            <a:r>
              <a:rPr lang="es-PE" dirty="0">
                <a:latin typeface="Arial Black" panose="020B0A04020102020204" pitchFamily="34" charset="0"/>
              </a:rPr>
              <a:t>("Eres mayor de edad.");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} </a:t>
            </a:r>
            <a:r>
              <a:rPr lang="es-PE" dirty="0" err="1">
                <a:latin typeface="Arial Black" panose="020B0A04020102020204" pitchFamily="34" charset="0"/>
              </a:rPr>
              <a:t>else</a:t>
            </a:r>
            <a:r>
              <a:rPr lang="es-PE" dirty="0">
                <a:latin typeface="Arial Black" panose="020B0A04020102020204" pitchFamily="34" charset="0"/>
              </a:rPr>
              <a:t> {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    </a:t>
            </a:r>
            <a:r>
              <a:rPr lang="es-PE" dirty="0" err="1">
                <a:latin typeface="Arial Black" panose="020B0A04020102020204" pitchFamily="34" charset="0"/>
              </a:rPr>
              <a:t>System.out.println</a:t>
            </a:r>
            <a:r>
              <a:rPr lang="es-PE" dirty="0">
                <a:latin typeface="Arial Black" panose="020B0A04020102020204" pitchFamily="34" charset="0"/>
              </a:rPr>
              <a:t>("Eres menor de edad.");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    }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    }</a:t>
            </a:r>
          </a:p>
          <a:p>
            <a:pPr marL="0" indent="0">
              <a:buNone/>
            </a:pPr>
            <a:r>
              <a:rPr lang="es-PE" dirty="0">
                <a:latin typeface="Arial Black" panose="020B0A04020102020204" pitchFamily="34" charset="0"/>
              </a:rPr>
              <a:t>}</a:t>
            </a:r>
          </a:p>
          <a:p>
            <a:pPr marL="0" indent="0">
              <a:buNone/>
            </a:pPr>
            <a:endParaRPr lang="es-P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7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0F4C68-4EF7-486C-8408-F2153DFF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 con switch: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5F4150-2FD7-492A-AC90-0C55853C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70142"/>
            <a:ext cx="5181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PE" sz="1800" b="1" dirty="0" err="1"/>
              <a:t>public</a:t>
            </a:r>
            <a:r>
              <a:rPr lang="es-PE" sz="1800" b="1" dirty="0"/>
              <a:t> </a:t>
            </a:r>
            <a:r>
              <a:rPr lang="es-PE" sz="1800" b="1" dirty="0" err="1"/>
              <a:t>class</a:t>
            </a:r>
            <a:r>
              <a:rPr lang="es-PE" sz="1800" b="1" dirty="0"/>
              <a:t> </a:t>
            </a:r>
            <a:r>
              <a:rPr lang="es-PE" sz="1800" b="1" dirty="0" err="1"/>
              <a:t>EjemploSwitch</a:t>
            </a:r>
            <a:r>
              <a:rPr lang="es-PE" sz="1800" b="1" dirty="0"/>
              <a:t> {</a:t>
            </a:r>
          </a:p>
          <a:p>
            <a:pPr marL="0" indent="0">
              <a:buNone/>
            </a:pPr>
            <a:r>
              <a:rPr lang="es-PE" sz="1800" b="1" dirty="0"/>
              <a:t>    </a:t>
            </a:r>
            <a:r>
              <a:rPr lang="es-PE" sz="1800" b="1" dirty="0" err="1"/>
              <a:t>public</a:t>
            </a:r>
            <a:r>
              <a:rPr lang="es-PE" sz="1800" b="1" dirty="0"/>
              <a:t> </a:t>
            </a:r>
            <a:r>
              <a:rPr lang="es-PE" sz="1800" b="1" dirty="0" err="1"/>
              <a:t>static</a:t>
            </a:r>
            <a:r>
              <a:rPr lang="es-PE" sz="1800" b="1" dirty="0"/>
              <a:t> </a:t>
            </a:r>
            <a:r>
              <a:rPr lang="es-PE" sz="1800" b="1" dirty="0" err="1"/>
              <a:t>void</a:t>
            </a:r>
            <a:r>
              <a:rPr lang="es-PE" sz="1800" b="1" dirty="0"/>
              <a:t> </a:t>
            </a:r>
            <a:r>
              <a:rPr lang="es-PE" sz="1800" b="1" dirty="0" err="1"/>
              <a:t>main</a:t>
            </a:r>
            <a:r>
              <a:rPr lang="es-PE" sz="1800" b="1" dirty="0"/>
              <a:t>(</a:t>
            </a:r>
            <a:r>
              <a:rPr lang="es-PE" sz="1800" b="1" dirty="0" err="1"/>
              <a:t>String</a:t>
            </a:r>
            <a:r>
              <a:rPr lang="es-PE" sz="1800" b="1" dirty="0"/>
              <a:t>[] </a:t>
            </a:r>
            <a:r>
              <a:rPr lang="es-PE" sz="1800" b="1" dirty="0" err="1"/>
              <a:t>args</a:t>
            </a:r>
            <a:r>
              <a:rPr lang="es-PE" sz="1800" b="1" dirty="0"/>
              <a:t>) {</a:t>
            </a:r>
          </a:p>
          <a:p>
            <a:pPr marL="0" indent="0">
              <a:buNone/>
            </a:pPr>
            <a:r>
              <a:rPr lang="es-PE" sz="1800" b="1" dirty="0"/>
              <a:t>        </a:t>
            </a:r>
            <a:r>
              <a:rPr lang="es-PE" sz="1800" b="1" dirty="0" err="1"/>
              <a:t>int</a:t>
            </a:r>
            <a:r>
              <a:rPr lang="es-PE" sz="1800" b="1" dirty="0"/>
              <a:t> </a:t>
            </a:r>
            <a:r>
              <a:rPr lang="es-PE" sz="1800" b="1" dirty="0" err="1"/>
              <a:t>dia</a:t>
            </a:r>
            <a:r>
              <a:rPr lang="es-PE" sz="1800" b="1" dirty="0"/>
              <a:t> = 3;</a:t>
            </a:r>
          </a:p>
          <a:p>
            <a:pPr marL="0" indent="0">
              <a:buNone/>
            </a:pPr>
            <a:r>
              <a:rPr lang="es-PE" sz="1800" b="1" dirty="0"/>
              <a:t>        </a:t>
            </a:r>
            <a:r>
              <a:rPr lang="es-PE" sz="1800" b="1" dirty="0" err="1"/>
              <a:t>String</a:t>
            </a:r>
            <a:r>
              <a:rPr lang="es-PE" sz="1800" b="1" dirty="0"/>
              <a:t> </a:t>
            </a:r>
            <a:r>
              <a:rPr lang="es-PE" sz="1800" b="1" dirty="0" err="1"/>
              <a:t>nombreDia</a:t>
            </a:r>
            <a:r>
              <a:rPr lang="es-PE" sz="1800" b="1" dirty="0"/>
              <a:t>;</a:t>
            </a:r>
          </a:p>
          <a:p>
            <a:pPr marL="0" indent="0">
              <a:buNone/>
            </a:pPr>
            <a:r>
              <a:rPr lang="es-PE" sz="1800" b="1" dirty="0"/>
              <a:t>        </a:t>
            </a:r>
          </a:p>
          <a:p>
            <a:pPr marL="0" indent="0">
              <a:buNone/>
            </a:pPr>
            <a:r>
              <a:rPr lang="es-PE" sz="1800" b="1" dirty="0"/>
              <a:t>        switch (</a:t>
            </a:r>
            <a:r>
              <a:rPr lang="es-PE" sz="1800" b="1" dirty="0" err="1"/>
              <a:t>dia</a:t>
            </a:r>
            <a:r>
              <a:rPr lang="es-PE" sz="1800" b="1" dirty="0"/>
              <a:t>) {</a:t>
            </a:r>
          </a:p>
          <a:p>
            <a:pPr marL="0" indent="0">
              <a:buNone/>
            </a:pPr>
            <a:r>
              <a:rPr lang="es-PE" sz="1800" b="1" dirty="0"/>
              <a:t>            case 1:</a:t>
            </a:r>
          </a:p>
          <a:p>
            <a:pPr marL="0" indent="0">
              <a:buNone/>
            </a:pPr>
            <a:r>
              <a:rPr lang="es-PE" sz="1800" b="1" dirty="0"/>
              <a:t>                </a:t>
            </a:r>
            <a:r>
              <a:rPr lang="es-PE" sz="1800" b="1" dirty="0" err="1"/>
              <a:t>nombreDia</a:t>
            </a:r>
            <a:r>
              <a:rPr lang="es-PE" sz="1800" b="1" dirty="0"/>
              <a:t> = "Lunes";</a:t>
            </a:r>
          </a:p>
          <a:p>
            <a:pPr marL="0" indent="0">
              <a:buNone/>
            </a:pPr>
            <a:r>
              <a:rPr lang="es-PE" sz="1800" b="1" dirty="0"/>
              <a:t>                break;</a:t>
            </a:r>
          </a:p>
          <a:p>
            <a:pPr marL="0" indent="0">
              <a:buNone/>
            </a:pPr>
            <a:r>
              <a:rPr lang="es-PE" sz="1800" b="1" dirty="0"/>
              <a:t>            case 2:</a:t>
            </a:r>
          </a:p>
          <a:p>
            <a:pPr marL="0" indent="0">
              <a:buNone/>
            </a:pPr>
            <a:r>
              <a:rPr lang="es-PE" sz="1800" b="1" dirty="0"/>
              <a:t>                </a:t>
            </a:r>
            <a:r>
              <a:rPr lang="es-PE" sz="1800" b="1" dirty="0" err="1"/>
              <a:t>nombreDia</a:t>
            </a:r>
            <a:r>
              <a:rPr lang="es-PE" sz="1800" b="1" dirty="0"/>
              <a:t> = "Martes";</a:t>
            </a:r>
          </a:p>
          <a:p>
            <a:pPr marL="0" indent="0">
              <a:buNone/>
            </a:pPr>
            <a:r>
              <a:rPr lang="es-PE" sz="1800" b="1" dirty="0"/>
              <a:t>                break;</a:t>
            </a:r>
          </a:p>
          <a:p>
            <a:pPr marL="0" indent="0">
              <a:buNone/>
            </a:pPr>
            <a:r>
              <a:rPr lang="es-PE" sz="1800" b="1" dirty="0"/>
              <a:t>            case 3:</a:t>
            </a:r>
          </a:p>
          <a:p>
            <a:pPr marL="0" indent="0">
              <a:buNone/>
            </a:pPr>
            <a:r>
              <a:rPr lang="es-PE" sz="1800" b="1" dirty="0"/>
              <a:t>                </a:t>
            </a:r>
            <a:r>
              <a:rPr lang="es-PE" sz="1800" b="1" dirty="0" err="1"/>
              <a:t>nombreDia</a:t>
            </a:r>
            <a:r>
              <a:rPr lang="es-PE" sz="1800" b="1" dirty="0"/>
              <a:t> = "Miércoles";</a:t>
            </a:r>
          </a:p>
          <a:p>
            <a:pPr marL="0" indent="0">
              <a:buNone/>
            </a:pPr>
            <a:r>
              <a:rPr lang="es-PE" sz="1800" b="1" dirty="0"/>
              <a:t>                break;</a:t>
            </a:r>
          </a:p>
          <a:p>
            <a:pPr marL="0" indent="0">
              <a:buNone/>
            </a:pPr>
            <a:endParaRPr lang="es-PE" sz="1800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7B2AB03-59B7-465A-852C-E2F76F5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023" y="1670142"/>
            <a:ext cx="5181600" cy="435133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1400" b="1" dirty="0"/>
              <a:t> case 4:</a:t>
            </a:r>
          </a:p>
          <a:p>
            <a:pPr marL="0" indent="0">
              <a:buNone/>
            </a:pPr>
            <a:r>
              <a:rPr lang="es-PE" sz="1400" b="1" dirty="0"/>
              <a:t>                </a:t>
            </a:r>
            <a:r>
              <a:rPr lang="es-PE" sz="1400" b="1" dirty="0" err="1"/>
              <a:t>nombreDia</a:t>
            </a:r>
            <a:r>
              <a:rPr lang="es-PE" sz="1400" b="1" dirty="0"/>
              <a:t> = "Jueves";</a:t>
            </a:r>
          </a:p>
          <a:p>
            <a:pPr marL="0" indent="0">
              <a:buNone/>
            </a:pPr>
            <a:r>
              <a:rPr lang="es-PE" sz="1400" b="1" dirty="0"/>
              <a:t>                break;</a:t>
            </a:r>
          </a:p>
          <a:p>
            <a:pPr marL="0" indent="0">
              <a:buNone/>
            </a:pPr>
            <a:r>
              <a:rPr lang="es-PE" sz="1400" b="1" dirty="0"/>
              <a:t>            case 5:</a:t>
            </a:r>
          </a:p>
          <a:p>
            <a:pPr marL="0" indent="0">
              <a:buNone/>
            </a:pPr>
            <a:r>
              <a:rPr lang="es-PE" sz="1400" b="1" dirty="0"/>
              <a:t>                </a:t>
            </a:r>
            <a:r>
              <a:rPr lang="es-PE" sz="1400" b="1" dirty="0" err="1"/>
              <a:t>nombreDia</a:t>
            </a:r>
            <a:r>
              <a:rPr lang="es-PE" sz="1400" b="1" dirty="0"/>
              <a:t> = "Viernes";</a:t>
            </a:r>
          </a:p>
          <a:p>
            <a:pPr marL="0" indent="0">
              <a:buNone/>
            </a:pPr>
            <a:r>
              <a:rPr lang="es-PE" sz="1400" b="1" dirty="0"/>
              <a:t>                break;</a:t>
            </a:r>
          </a:p>
          <a:p>
            <a:pPr marL="0" indent="0">
              <a:buNone/>
            </a:pPr>
            <a:r>
              <a:rPr lang="es-PE" sz="1400" b="1" dirty="0"/>
              <a:t>            default:</a:t>
            </a:r>
          </a:p>
          <a:p>
            <a:pPr marL="0" indent="0">
              <a:buNone/>
            </a:pPr>
            <a:r>
              <a:rPr lang="es-PE" sz="1400" b="1" dirty="0"/>
              <a:t>                </a:t>
            </a:r>
            <a:r>
              <a:rPr lang="es-PE" sz="1400" b="1" dirty="0" err="1"/>
              <a:t>nombreDia</a:t>
            </a:r>
            <a:r>
              <a:rPr lang="es-PE" sz="1400" b="1" dirty="0"/>
              <a:t> = "Fin de semana";</a:t>
            </a:r>
          </a:p>
          <a:p>
            <a:pPr marL="0" indent="0">
              <a:buNone/>
            </a:pPr>
            <a:r>
              <a:rPr lang="es-PE" sz="1400" b="1" dirty="0"/>
              <a:t>                break;</a:t>
            </a:r>
          </a:p>
          <a:p>
            <a:pPr marL="0" indent="0">
              <a:buNone/>
            </a:pPr>
            <a:r>
              <a:rPr lang="es-PE" sz="1400" b="1" dirty="0"/>
              <a:t>        }</a:t>
            </a:r>
          </a:p>
          <a:p>
            <a:pPr marL="0" indent="0">
              <a:buNone/>
            </a:pPr>
            <a:r>
              <a:rPr lang="es-PE" sz="1400" b="1" dirty="0"/>
              <a:t>        </a:t>
            </a:r>
          </a:p>
          <a:p>
            <a:pPr marL="0" indent="0">
              <a:buNone/>
            </a:pPr>
            <a:r>
              <a:rPr lang="es-PE" sz="1400" b="1" dirty="0"/>
              <a:t>        </a:t>
            </a:r>
            <a:r>
              <a:rPr lang="es-PE" sz="1400" b="1" dirty="0" err="1"/>
              <a:t>System.out.println</a:t>
            </a:r>
            <a:r>
              <a:rPr lang="es-PE" sz="1400" b="1" dirty="0"/>
              <a:t>("El día es: " + </a:t>
            </a:r>
            <a:r>
              <a:rPr lang="es-PE" sz="1400" b="1" dirty="0" err="1"/>
              <a:t>nombreDia</a:t>
            </a:r>
            <a:r>
              <a:rPr lang="es-PE" sz="1400" b="1" dirty="0"/>
              <a:t>);</a:t>
            </a:r>
          </a:p>
          <a:p>
            <a:pPr marL="0" indent="0">
              <a:buNone/>
            </a:pPr>
            <a:r>
              <a:rPr lang="es-PE" sz="1400" b="1" dirty="0"/>
              <a:t>    }</a:t>
            </a:r>
          </a:p>
          <a:p>
            <a:pPr marL="0" indent="0">
              <a:buNone/>
            </a:pPr>
            <a:r>
              <a:rPr lang="es-PE" sz="1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749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904B30-541A-4A9F-86CC-ECEE0C47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629" y="129994"/>
            <a:ext cx="10515600" cy="1325563"/>
          </a:xfrm>
        </p:spPr>
        <p:txBody>
          <a:bodyPr/>
          <a:lstStyle/>
          <a:p>
            <a:r>
              <a:rPr lang="es-PE" dirty="0"/>
              <a:t>Conclusión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7DADF0-B2A6-4F93-8D45-80D9754C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4555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PE" sz="4000" dirty="0"/>
              <a:t>Esta sesión cubre conceptos fundamentales en Java, como la declaración de métodos, el uso de clases útiles como </a:t>
            </a:r>
            <a:r>
              <a:rPr lang="es-PE" sz="4000" dirty="0" err="1"/>
              <a:t>String</a:t>
            </a:r>
            <a:r>
              <a:rPr lang="es-PE" sz="4000" dirty="0"/>
              <a:t>, </a:t>
            </a:r>
            <a:r>
              <a:rPr lang="es-PE" sz="4000" dirty="0" err="1"/>
              <a:t>Random</a:t>
            </a:r>
            <a:r>
              <a:rPr lang="es-PE" sz="4000" dirty="0"/>
              <a:t>, </a:t>
            </a:r>
            <a:r>
              <a:rPr lang="es-PE" sz="4000" dirty="0" err="1"/>
              <a:t>Math</a:t>
            </a:r>
            <a:r>
              <a:rPr lang="es-PE" sz="4000" dirty="0"/>
              <a:t>, y el control de flujo con sentencias </a:t>
            </a:r>
            <a:r>
              <a:rPr lang="es-PE" sz="4000" dirty="0" err="1"/>
              <a:t>if</a:t>
            </a:r>
            <a:r>
              <a:rPr lang="es-PE" sz="4000" dirty="0"/>
              <a:t>/</a:t>
            </a:r>
            <a:r>
              <a:rPr lang="es-PE" sz="4000" dirty="0" err="1"/>
              <a:t>else</a:t>
            </a:r>
            <a:r>
              <a:rPr lang="es-PE" sz="4000" dirty="0"/>
              <a:t> y switch. Estos son pilares esenciales para cualquier estudiante de programación que busque comprender cómo estructurar su código y tomar decisiones basadas en condiciones.</a:t>
            </a:r>
          </a:p>
        </p:txBody>
      </p:sp>
    </p:spTree>
    <p:extLst>
      <p:ext uri="{BB962C8B-B14F-4D97-AF65-F5344CB8AC3E}">
        <p14:creationId xmlns:p14="http://schemas.microsoft.com/office/powerpoint/2010/main" val="8143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EAD96-B2B6-4DFE-B6B2-251693FF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1" y="0"/>
            <a:ext cx="10515600" cy="1325563"/>
          </a:xfrm>
        </p:spPr>
        <p:txBody>
          <a:bodyPr/>
          <a:lstStyle/>
          <a:p>
            <a:r>
              <a:rPr lang="es-PE" dirty="0"/>
              <a:t>Objetivo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A165D-6AB1-4CEF-83A2-D229931B9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759" y="1074513"/>
            <a:ext cx="101215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objetivo de esta sesión es que los estudiantes comprendan y apliquen los conceptos fundamentales de Java, incluyendo: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definición y uso de métodos en Java. 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manejo de clases estándar como 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 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3716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arenR"/>
            </a:pP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implementación de control de flujo utilizando sentencias 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PE" altLang="es-PE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 finalizar, los estudiantes serán capaces de escribir código eficiente y estructurado utilizando estas herramientas.</a:t>
            </a:r>
          </a:p>
        </p:txBody>
      </p:sp>
    </p:spTree>
    <p:extLst>
      <p:ext uri="{BB962C8B-B14F-4D97-AF65-F5344CB8AC3E}">
        <p14:creationId xmlns:p14="http://schemas.microsoft.com/office/powerpoint/2010/main" val="19743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87162-0BB5-42B8-9877-84948CE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b="1" dirty="0">
                <a:latin typeface="Arial" panose="020B0604020202020204" pitchFamily="34" charset="0"/>
              </a:rPr>
              <a:t>Índice de la sesión:</a:t>
            </a:r>
            <a:br>
              <a:rPr lang="es-PE" altLang="es-PE" b="1" dirty="0">
                <a:latin typeface="Arial" panose="020B0604020202020204" pitchFamily="34" charset="0"/>
              </a:rPr>
            </a:b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34E366-B9BA-435A-BADA-0277CB336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6921" y="1529335"/>
            <a:ext cx="7090954" cy="435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en Java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Paquetes e Importación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 </a:t>
            </a: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 </a:t>
            </a: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kumimoji="0" lang="es-PE" altLang="es-P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Condiciones: </a:t>
            </a: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s-PE" altLang="es-PE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PE" altLang="es-PE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endParaRPr kumimoji="0" lang="es-PE" altLang="es-P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1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6062D-B362-4CA9-A3EE-6671FFFA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PE" dirty="0"/>
              <a:t>1. </a:t>
            </a:r>
            <a:r>
              <a:rPr lang="es-PE" b="1" dirty="0"/>
              <a:t>¿Qué es un método en Java?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91BE3-EB4E-4083-AD65-3EE71933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dirty="0"/>
              <a:t>Un método en Java es un bloque de código que realiza una tarea específica. Los métodos se definen dentro de una </a:t>
            </a:r>
            <a:r>
              <a:rPr lang="es-PE" sz="3600" b="1" dirty="0">
                <a:solidFill>
                  <a:srgbClr val="FF0000"/>
                </a:solidFill>
              </a:rPr>
              <a:t>clase</a:t>
            </a:r>
            <a:r>
              <a:rPr lang="es-PE" sz="3600" dirty="0"/>
              <a:t> y se </a:t>
            </a:r>
            <a:r>
              <a:rPr lang="es-PE" sz="3600" b="1" dirty="0">
                <a:solidFill>
                  <a:srgbClr val="FF0000"/>
                </a:solidFill>
              </a:rPr>
              <a:t>invocan</a:t>
            </a:r>
            <a:r>
              <a:rPr lang="es-PE" sz="3600" dirty="0"/>
              <a:t> para realizar una acción cuando se requiere. </a:t>
            </a:r>
          </a:p>
          <a:p>
            <a:r>
              <a:rPr lang="es-PE" sz="3600" dirty="0"/>
              <a:t>Un método tiene un </a:t>
            </a:r>
            <a:r>
              <a:rPr lang="es-PE" sz="3600" b="1" dirty="0">
                <a:solidFill>
                  <a:srgbClr val="FF0000"/>
                </a:solidFill>
              </a:rPr>
              <a:t>nombre</a:t>
            </a:r>
            <a:r>
              <a:rPr lang="es-PE" sz="3600" dirty="0"/>
              <a:t>, un tipo de retorno (que puede ser </a:t>
            </a:r>
            <a:r>
              <a:rPr lang="es-PE" sz="3600" dirty="0" err="1"/>
              <a:t>void</a:t>
            </a:r>
            <a:r>
              <a:rPr lang="es-PE" sz="3600" dirty="0"/>
              <a:t> si no devuelve nada), y parámetros (si los hay).</a:t>
            </a:r>
          </a:p>
        </p:txBody>
      </p:sp>
    </p:spTree>
    <p:extLst>
      <p:ext uri="{BB962C8B-B14F-4D97-AF65-F5344CB8AC3E}">
        <p14:creationId xmlns:p14="http://schemas.microsoft.com/office/powerpoint/2010/main" val="32895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CAE7F-F7AE-4D21-9D5C-B8D49753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29799"/>
            <a:ext cx="10515600" cy="1325563"/>
          </a:xfrm>
        </p:spPr>
        <p:txBody>
          <a:bodyPr/>
          <a:lstStyle/>
          <a:p>
            <a:r>
              <a:rPr lang="es-PE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0B2B2B-1383-4DFF-AF84-905CBEDD5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291" y="135536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MiClase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>
                <a:solidFill>
                  <a:srgbClr val="FF0000"/>
                </a:solidFill>
              </a:rPr>
              <a:t>// Método sin retorno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saludar()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("¡Hola, mundo!");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    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>
                <a:solidFill>
                  <a:srgbClr val="FF0000"/>
                </a:solidFill>
              </a:rPr>
              <a:t>// Método con retorno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suma(</a:t>
            </a:r>
            <a:r>
              <a:rPr lang="es-PE" dirty="0" err="1"/>
              <a:t>int</a:t>
            </a:r>
            <a:r>
              <a:rPr lang="es-PE" dirty="0"/>
              <a:t> a, </a:t>
            </a:r>
            <a:r>
              <a:rPr lang="es-PE" dirty="0" err="1"/>
              <a:t>int</a:t>
            </a:r>
            <a:r>
              <a:rPr lang="es-PE" dirty="0"/>
              <a:t> b)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return</a:t>
            </a:r>
            <a:r>
              <a:rPr lang="es-PE" dirty="0"/>
              <a:t> a + b;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72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7D714-9A86-4D44-A790-75F9BAA8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0"/>
            <a:ext cx="10515600" cy="1325563"/>
          </a:xfrm>
        </p:spPr>
        <p:txBody>
          <a:bodyPr/>
          <a:lstStyle/>
          <a:p>
            <a:r>
              <a:rPr lang="es-PE" dirty="0"/>
              <a:t>2. Declaración </a:t>
            </a:r>
            <a:r>
              <a:rPr lang="es-PE" dirty="0" err="1"/>
              <a:t>import</a:t>
            </a:r>
            <a:r>
              <a:rPr lang="es-PE" dirty="0"/>
              <a:t> y paquetes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D25F3-25DF-4FC4-A7FE-7085D880F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8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sz="3200" dirty="0"/>
              <a:t>En Java, se utilizan las declaraciones </a:t>
            </a:r>
            <a:r>
              <a:rPr lang="es-PE" sz="3200" dirty="0" err="1"/>
              <a:t>import</a:t>
            </a:r>
            <a:r>
              <a:rPr lang="es-PE" sz="3200" dirty="0"/>
              <a:t> para traer clases de otros paquetes al programa. Los paquetes son un mecanismo de organización de clases en directorios dentro de la estructura de archivos.</a:t>
            </a:r>
          </a:p>
          <a:p>
            <a:pPr lvl="1"/>
            <a:r>
              <a:rPr lang="es-PE" sz="3600" b="1" dirty="0">
                <a:solidFill>
                  <a:srgbClr val="FF0000"/>
                </a:solidFill>
              </a:rPr>
              <a:t>Declaración </a:t>
            </a:r>
            <a:r>
              <a:rPr lang="es-PE" sz="3600" b="1" dirty="0" err="1">
                <a:solidFill>
                  <a:srgbClr val="FF0000"/>
                </a:solidFill>
              </a:rPr>
              <a:t>import</a:t>
            </a:r>
            <a:r>
              <a:rPr lang="es-PE" sz="3600" b="1" dirty="0">
                <a:solidFill>
                  <a:srgbClr val="FF0000"/>
                </a:solidFill>
              </a:rPr>
              <a:t>: </a:t>
            </a:r>
            <a:r>
              <a:rPr lang="es-PE" sz="3600" dirty="0"/>
              <a:t>Permite utilizar clases de otros paquetes sin necesidad de escribir su ruta completa.</a:t>
            </a:r>
          </a:p>
          <a:p>
            <a:pPr lvl="1"/>
            <a:r>
              <a:rPr lang="es-PE" sz="3600" b="1" dirty="0">
                <a:solidFill>
                  <a:srgbClr val="FF0000"/>
                </a:solidFill>
              </a:rPr>
              <a:t>Paquete: </a:t>
            </a:r>
            <a:r>
              <a:rPr lang="es-PE" sz="3600" dirty="0"/>
              <a:t>Un paquete en Java es un conjunto de clases agrupadas en un directorio. Ayuda a organizar el código.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623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21BA-27DB-48CE-93C6-E80EB941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/>
          <a:lstStyle/>
          <a:p>
            <a:r>
              <a:rPr lang="es-PE" sz="4400" dirty="0"/>
              <a:t>Ejemplo de uso de </a:t>
            </a:r>
            <a:r>
              <a:rPr lang="es-PE" sz="4400" dirty="0" err="1"/>
              <a:t>import</a:t>
            </a:r>
            <a:r>
              <a:rPr lang="es-PE" sz="3600" dirty="0"/>
              <a:t>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024FD-47B0-4DB4-85C9-26C76DDF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023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sz="3000" b="1" dirty="0" err="1">
                <a:solidFill>
                  <a:srgbClr val="7030A0"/>
                </a:solidFill>
              </a:rPr>
              <a:t>import</a:t>
            </a:r>
            <a:r>
              <a:rPr lang="es-PE" sz="3000" b="1" dirty="0">
                <a:solidFill>
                  <a:srgbClr val="7030A0"/>
                </a:solidFill>
              </a:rPr>
              <a:t> </a:t>
            </a:r>
            <a:r>
              <a:rPr lang="es-PE" sz="3000" b="1" dirty="0" err="1">
                <a:solidFill>
                  <a:srgbClr val="7030A0"/>
                </a:solidFill>
              </a:rPr>
              <a:t>java.util.Scanner</a:t>
            </a:r>
            <a:r>
              <a:rPr lang="es-PE" sz="3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b="1" dirty="0">
                <a:solidFill>
                  <a:srgbClr val="FF0000"/>
                </a:solidFill>
              </a:rPr>
              <a:t>// Importamos la clase Scanner desde el paquete </a:t>
            </a:r>
            <a:r>
              <a:rPr lang="es-PE" b="1" dirty="0" err="1">
                <a:solidFill>
                  <a:srgbClr val="FF0000"/>
                </a:solidFill>
              </a:rPr>
              <a:t>java.util</a:t>
            </a:r>
            <a:endParaRPr lang="es-P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EjemploImport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dirty="0" err="1">
                <a:solidFill>
                  <a:srgbClr val="00B0F0"/>
                </a:solidFill>
              </a:rPr>
              <a:t>static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Scanner </a:t>
            </a:r>
            <a:r>
              <a:rPr lang="es-PE" b="1" dirty="0" err="1"/>
              <a:t>scanner</a:t>
            </a:r>
            <a:r>
              <a:rPr lang="es-PE" dirty="0"/>
              <a:t> = </a:t>
            </a:r>
            <a:r>
              <a:rPr lang="es-PE" dirty="0">
                <a:solidFill>
                  <a:srgbClr val="FF0000"/>
                </a:solidFill>
              </a:rPr>
              <a:t>new</a:t>
            </a:r>
            <a:r>
              <a:rPr lang="es-PE" dirty="0"/>
              <a:t> Scanner(System.in);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("Introduce tu nombre:");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String</a:t>
            </a:r>
            <a:r>
              <a:rPr lang="es-PE" dirty="0"/>
              <a:t> nombre = </a:t>
            </a:r>
            <a:r>
              <a:rPr lang="es-PE" dirty="0" err="1"/>
              <a:t>scanner.nextLine</a:t>
            </a:r>
            <a:r>
              <a:rPr lang="es-PE" dirty="0"/>
              <a:t>();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("Hola, " + nombre);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8350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D7628-9FCC-4E09-A3DF-6EC13CC4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PE" dirty="0"/>
              <a:t>3. Clase </a:t>
            </a:r>
            <a:r>
              <a:rPr lang="es-PE" dirty="0" err="1"/>
              <a:t>String</a:t>
            </a:r>
            <a:r>
              <a:rPr lang="es-PE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FA9E0-765F-445D-A830-7EA94181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dirty="0"/>
              <a:t>La clase </a:t>
            </a:r>
            <a:r>
              <a:rPr lang="es-PE" dirty="0" err="1"/>
              <a:t>String</a:t>
            </a:r>
            <a:r>
              <a:rPr lang="es-PE" dirty="0"/>
              <a:t> en Java es una clase que representa cadenas de caracteres. Los objetos de esta clase son inmutables, lo que significa que una vez que se crea un objeto </a:t>
            </a:r>
            <a:r>
              <a:rPr lang="es-PE" dirty="0" err="1"/>
              <a:t>String</a:t>
            </a:r>
            <a:r>
              <a:rPr lang="es-PE" dirty="0"/>
              <a:t>, no se puede modificar su contenido.</a:t>
            </a:r>
          </a:p>
          <a:p>
            <a:pPr marL="0" indent="0">
              <a:buNone/>
            </a:pPr>
            <a:r>
              <a:rPr lang="es-PE" dirty="0"/>
              <a:t>Operaciones comunes con </a:t>
            </a:r>
            <a:r>
              <a:rPr lang="es-PE" dirty="0" err="1"/>
              <a:t>String</a:t>
            </a:r>
            <a:r>
              <a:rPr lang="es-PE" dirty="0"/>
              <a:t>:</a:t>
            </a:r>
          </a:p>
          <a:p>
            <a:r>
              <a:rPr lang="es-PE" dirty="0"/>
              <a:t>Concatenación: </a:t>
            </a:r>
            <a:r>
              <a:rPr lang="es-PE" dirty="0" err="1"/>
              <a:t>String</a:t>
            </a:r>
            <a:r>
              <a:rPr lang="es-PE" dirty="0"/>
              <a:t> concatenado = "Hola" + " Mundo"; </a:t>
            </a:r>
          </a:p>
          <a:p>
            <a:pPr marL="457200" lvl="1" indent="0">
              <a:buNone/>
            </a:pPr>
            <a:r>
              <a:rPr lang="es-PE" sz="3200" b="1" dirty="0">
                <a:solidFill>
                  <a:srgbClr val="FF0000"/>
                </a:solidFill>
              </a:rPr>
              <a:t>Métodos útiles: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sz="2800" b="1" dirty="0" err="1">
                <a:solidFill>
                  <a:srgbClr val="FF0000"/>
                </a:solidFill>
              </a:rPr>
              <a:t>length</a:t>
            </a:r>
            <a:r>
              <a:rPr lang="es-PE" sz="2800" b="1" dirty="0">
                <a:solidFill>
                  <a:srgbClr val="FF0000"/>
                </a:solidFill>
              </a:rPr>
              <a:t>(): </a:t>
            </a:r>
            <a:r>
              <a:rPr lang="es-PE" sz="2800" dirty="0"/>
              <a:t>devuelve la longitud de la cadena.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sz="2800" b="1" dirty="0" err="1">
                <a:solidFill>
                  <a:srgbClr val="FF0000"/>
                </a:solidFill>
              </a:rPr>
              <a:t>substring</a:t>
            </a:r>
            <a:r>
              <a:rPr lang="es-PE" sz="2800" b="1" dirty="0">
                <a:solidFill>
                  <a:srgbClr val="FF0000"/>
                </a:solidFill>
              </a:rPr>
              <a:t>(): </a:t>
            </a:r>
            <a:r>
              <a:rPr lang="es-PE" sz="2800" dirty="0"/>
              <a:t>extrae una </a:t>
            </a:r>
            <a:r>
              <a:rPr lang="es-PE" sz="2800" dirty="0" err="1"/>
              <a:t>subcadena</a:t>
            </a:r>
            <a:r>
              <a:rPr lang="es-PE" sz="2800" dirty="0"/>
              <a:t> de la cadena.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PE" sz="2800" b="1" dirty="0" err="1">
                <a:solidFill>
                  <a:srgbClr val="FF0000"/>
                </a:solidFill>
              </a:rPr>
              <a:t>equals</a:t>
            </a:r>
            <a:r>
              <a:rPr lang="es-PE" sz="2800" b="1" dirty="0">
                <a:solidFill>
                  <a:srgbClr val="FF0000"/>
                </a:solidFill>
              </a:rPr>
              <a:t>(): </a:t>
            </a:r>
            <a:r>
              <a:rPr lang="es-PE" sz="2800" dirty="0"/>
              <a:t>compara dos cadenas.</a:t>
            </a:r>
          </a:p>
        </p:txBody>
      </p:sp>
    </p:spTree>
    <p:extLst>
      <p:ext uri="{BB962C8B-B14F-4D97-AF65-F5344CB8AC3E}">
        <p14:creationId xmlns:p14="http://schemas.microsoft.com/office/powerpoint/2010/main" val="284876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C5795-F5CB-4547-A353-E89B3754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PE" dirty="0"/>
              <a:t>Ejemplo de uso de </a:t>
            </a:r>
            <a:r>
              <a:rPr lang="es-PE" dirty="0" err="1"/>
              <a:t>String</a:t>
            </a:r>
            <a:r>
              <a:rPr lang="es-PE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0602A-4BAC-4DC6-9A2E-9A6B6C55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EjemploString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b="1" dirty="0" err="1"/>
              <a:t>String</a:t>
            </a:r>
            <a:r>
              <a:rPr lang="es-PE" dirty="0"/>
              <a:t> </a:t>
            </a:r>
            <a:r>
              <a:rPr lang="es-PE" dirty="0">
                <a:solidFill>
                  <a:srgbClr val="FF0000"/>
                </a:solidFill>
              </a:rPr>
              <a:t>saludo</a:t>
            </a:r>
            <a:r>
              <a:rPr lang="es-PE" dirty="0"/>
              <a:t> = "Hola, ";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b="1" dirty="0" err="1"/>
              <a:t>String</a:t>
            </a:r>
            <a:r>
              <a:rPr lang="es-PE" dirty="0"/>
              <a:t> </a:t>
            </a:r>
            <a:r>
              <a:rPr lang="es-PE" dirty="0">
                <a:solidFill>
                  <a:srgbClr val="7030A0"/>
                </a:solidFill>
              </a:rPr>
              <a:t>nombre</a:t>
            </a:r>
            <a:r>
              <a:rPr lang="es-PE" dirty="0"/>
              <a:t> = "Juan";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b="1" dirty="0" err="1"/>
              <a:t>String</a:t>
            </a:r>
            <a:r>
              <a:rPr lang="es-PE" dirty="0"/>
              <a:t> </a:t>
            </a:r>
            <a:r>
              <a:rPr lang="es-PE" b="1" dirty="0">
                <a:solidFill>
                  <a:srgbClr val="92D050"/>
                </a:solidFill>
              </a:rPr>
              <a:t>mensaje</a:t>
            </a:r>
            <a:r>
              <a:rPr lang="es-PE" dirty="0"/>
              <a:t> = </a:t>
            </a:r>
            <a:r>
              <a:rPr lang="es-PE" dirty="0">
                <a:solidFill>
                  <a:srgbClr val="C00000"/>
                </a:solidFill>
              </a:rPr>
              <a:t>saludo</a:t>
            </a:r>
            <a:r>
              <a:rPr lang="es-PE" dirty="0"/>
              <a:t> + </a:t>
            </a:r>
            <a:r>
              <a:rPr lang="es-PE" dirty="0">
                <a:solidFill>
                  <a:srgbClr val="7030A0"/>
                </a:solidFill>
              </a:rPr>
              <a:t>nombre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</a:t>
            </a:r>
            <a:r>
              <a:rPr lang="es-PE" b="1" dirty="0">
                <a:solidFill>
                  <a:srgbClr val="92D050"/>
                </a:solidFill>
              </a:rPr>
              <a:t>mensaje</a:t>
            </a:r>
            <a:r>
              <a:rPr lang="es-PE" dirty="0"/>
              <a:t>); </a:t>
            </a:r>
            <a:r>
              <a:rPr lang="es-PE" dirty="0">
                <a:solidFill>
                  <a:srgbClr val="FF0000"/>
                </a:solidFill>
              </a:rPr>
              <a:t>// Imprime: Hola, Juan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1175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1160</Words>
  <Application>Microsoft Office PowerPoint</Application>
  <PresentationFormat>Panorámica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Arial Unicode MS</vt:lpstr>
      <vt:lpstr>Calibri</vt:lpstr>
      <vt:lpstr>Calibri Light</vt:lpstr>
      <vt:lpstr>Wingdings</vt:lpstr>
      <vt:lpstr>Tema de Office</vt:lpstr>
      <vt:lpstr>Presentación de PowerPoint</vt:lpstr>
      <vt:lpstr>Objetivo</vt:lpstr>
      <vt:lpstr>Índice de la sesión: </vt:lpstr>
      <vt:lpstr>1. ¿Qué es un método en Java?</vt:lpstr>
      <vt:lpstr>ejemplo</vt:lpstr>
      <vt:lpstr>2. Declaración import y paquetes</vt:lpstr>
      <vt:lpstr>Ejemplo de uso de import:</vt:lpstr>
      <vt:lpstr>3. Clase String </vt:lpstr>
      <vt:lpstr>Ejemplo de uso de String:</vt:lpstr>
      <vt:lpstr>4. Clase Random </vt:lpstr>
      <vt:lpstr>Ejemplo de Random</vt:lpstr>
      <vt:lpstr>5. Clase Math </vt:lpstr>
      <vt:lpstr>Ejemplo con Math: </vt:lpstr>
      <vt:lpstr>6. Expresiones booleanas y construcciones If/Else</vt:lpstr>
      <vt:lpstr>Ejemplo de uso de if/else: </vt:lpstr>
      <vt:lpstr>Ejemplo con switch: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IISEP</dc:creator>
  <cp:lastModifiedBy>IISEP</cp:lastModifiedBy>
  <cp:revision>6</cp:revision>
  <dcterms:created xsi:type="dcterms:W3CDTF">2025-03-08T21:20:40Z</dcterms:created>
  <dcterms:modified xsi:type="dcterms:W3CDTF">2025-03-08T22:03:10Z</dcterms:modified>
</cp:coreProperties>
</file>