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0" r:id="rId3"/>
    <p:sldId id="281" r:id="rId4"/>
    <p:sldId id="282" r:id="rId5"/>
    <p:sldId id="283" r:id="rId6"/>
    <p:sldId id="284" r:id="rId7"/>
    <p:sldId id="285" r:id="rId8"/>
    <p:sldId id="286"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A84B2-BC42-4454-875D-E9F0D2A4820E}" type="datetimeFigureOut">
              <a:rPr lang="es-PE" smtClean="0"/>
              <a:t>7/03/2025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9D5C8-E60F-430D-ABDF-5738324932DC}" type="slidenum">
              <a:rPr lang="es-PE" smtClean="0"/>
              <a:t>‹Nº›</a:t>
            </a:fld>
            <a:endParaRPr lang="es-PE"/>
          </a:p>
        </p:txBody>
      </p:sp>
    </p:spTree>
    <p:extLst>
      <p:ext uri="{BB962C8B-B14F-4D97-AF65-F5344CB8AC3E}">
        <p14:creationId xmlns:p14="http://schemas.microsoft.com/office/powerpoint/2010/main" val="174454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8F204-F0D3-4183-9010-EDEF651B5EE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7F61706-CB98-4A67-A913-803D5B710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B14EDE47-7443-431C-9D0D-59C7E30AECD1}"/>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5" name="Marcador de pie de página 4">
            <a:extLst>
              <a:ext uri="{FF2B5EF4-FFF2-40B4-BE49-F238E27FC236}">
                <a16:creationId xmlns:a16="http://schemas.microsoft.com/office/drawing/2014/main" id="{29305CE6-C026-4FED-9360-26BBA03EB3E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1A75534-D2FF-4CF8-B9F0-264BB40A4CDD}"/>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149872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B3C2E-7140-49D0-AAB4-37CF2939919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45A1EFE-3D6D-4662-9FBE-F6A309270DC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9DEB594-4D6D-44FA-BAF2-55F39D02E2D5}"/>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5" name="Marcador de pie de página 4">
            <a:extLst>
              <a:ext uri="{FF2B5EF4-FFF2-40B4-BE49-F238E27FC236}">
                <a16:creationId xmlns:a16="http://schemas.microsoft.com/office/drawing/2014/main" id="{D337092A-5FDE-410D-8AC3-3CED24467A7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E13EE9B-1D45-490F-92C7-6869841B080F}"/>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349065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497066B-7A59-4C30-BE33-05E738C707B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46EF33C-048B-4718-BB2A-5F1B1F16157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994B7D0-E504-4DBE-B09F-A69FB0CED6AA}"/>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5" name="Marcador de pie de página 4">
            <a:extLst>
              <a:ext uri="{FF2B5EF4-FFF2-40B4-BE49-F238E27FC236}">
                <a16:creationId xmlns:a16="http://schemas.microsoft.com/office/drawing/2014/main" id="{4A3E307F-91B5-464E-915A-1827C3128A6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DC5D04D-338F-41CB-B104-3211CAF5E7EA}"/>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237745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15B9A-4B74-459A-AB5A-4D756D4399A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874D48E-4F74-4903-8D4B-B2C333913AD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6D58704-EC9D-4723-928A-DDCB9CA72E3A}"/>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5" name="Marcador de pie de página 4">
            <a:extLst>
              <a:ext uri="{FF2B5EF4-FFF2-40B4-BE49-F238E27FC236}">
                <a16:creationId xmlns:a16="http://schemas.microsoft.com/office/drawing/2014/main" id="{9F0D2FC8-4BE3-4B2B-A30C-59257EE0992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9159358-3FC4-4D9F-9A1E-11712715EBE8}"/>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24384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D39CE-981D-4932-B3E1-46C23A48030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51165CC-5E90-41D2-8B16-CFD190430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E4FF1A-E39C-4E2B-BB21-6B8AB79E3905}"/>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5" name="Marcador de pie de página 4">
            <a:extLst>
              <a:ext uri="{FF2B5EF4-FFF2-40B4-BE49-F238E27FC236}">
                <a16:creationId xmlns:a16="http://schemas.microsoft.com/office/drawing/2014/main" id="{26E0DAA9-583E-4148-8728-E07D1B52A3F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E98DF61-B051-476B-BDD4-9109AEED005F}"/>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413775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D68D4-E813-481A-99EB-AC64A29532E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8D2CD37-46A4-4963-866E-FC1425DA1CB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65D3F326-7834-4717-8A1E-1C3F94928D4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324424F0-9B1A-407C-A9F5-323694565D9F}"/>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6" name="Marcador de pie de página 5">
            <a:extLst>
              <a:ext uri="{FF2B5EF4-FFF2-40B4-BE49-F238E27FC236}">
                <a16:creationId xmlns:a16="http://schemas.microsoft.com/office/drawing/2014/main" id="{10E24175-67D6-4610-9C53-71AAC2AD023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545669A-5E5A-4E9E-8F06-A22F8FC591B1}"/>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426649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8B350-36C2-4740-9854-77B81089D1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CB9621C-03C8-48BB-BB39-B4EF8999B7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E2CAACC-26B6-4B35-B7D6-70EA394303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D561152-6041-4996-B8DB-94EB074F0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B25FA8F-FC99-44BE-85BB-04188B814D8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6AF6AF77-64B3-4FC6-A01C-5C14CC3D5A1B}"/>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8" name="Marcador de pie de página 7">
            <a:extLst>
              <a:ext uri="{FF2B5EF4-FFF2-40B4-BE49-F238E27FC236}">
                <a16:creationId xmlns:a16="http://schemas.microsoft.com/office/drawing/2014/main" id="{22ACBCFC-958C-457F-9101-47F2D56A81C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7AC2D9D-AD2A-462C-80B0-D871D56D6A64}"/>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30804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90928-AF57-441B-B721-0A236FEA21E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557AF29-F426-4B4A-A784-74F796A4C301}"/>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4" name="Marcador de pie de página 3">
            <a:extLst>
              <a:ext uri="{FF2B5EF4-FFF2-40B4-BE49-F238E27FC236}">
                <a16:creationId xmlns:a16="http://schemas.microsoft.com/office/drawing/2014/main" id="{E503DD39-7B75-4A0C-94F1-59F808FA13D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7979D36-F1F9-461C-842D-EB3CD53590BA}"/>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148180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FF9F99E-21C1-4C6A-A307-42C0F8A1B918}"/>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3" name="Marcador de pie de página 2">
            <a:extLst>
              <a:ext uri="{FF2B5EF4-FFF2-40B4-BE49-F238E27FC236}">
                <a16:creationId xmlns:a16="http://schemas.microsoft.com/office/drawing/2014/main" id="{10BC974C-DD4E-4304-8A35-A1159C42A83F}"/>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13743D7D-562A-4804-A403-3AB411CB98AC}"/>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30592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18766-3B1F-4C11-A783-93F4257880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A72E40E-3595-4980-A9FC-C63B74DDE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CF2E5F3-F8CE-4553-84B8-2827EB87D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E9201E-30A3-4F2E-9539-2071B272DEF3}"/>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6" name="Marcador de pie de página 5">
            <a:extLst>
              <a:ext uri="{FF2B5EF4-FFF2-40B4-BE49-F238E27FC236}">
                <a16:creationId xmlns:a16="http://schemas.microsoft.com/office/drawing/2014/main" id="{3F92F9E4-BCE3-4A63-AB40-C9AB47F469D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7844FD3-B914-42A5-8C9F-9C275BD314CF}"/>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175452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28B05-3FD4-43CB-B078-82CC29A5FE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044D1565-A4B9-43B4-9F97-8D94C0921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8E3CB636-DD27-4085-BDBB-AB6A8F39D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895BA8-9F74-47EE-B0B2-001F79449530}"/>
              </a:ext>
            </a:extLst>
          </p:cNvPr>
          <p:cNvSpPr>
            <a:spLocks noGrp="1"/>
          </p:cNvSpPr>
          <p:nvPr>
            <p:ph type="dt" sz="half" idx="10"/>
          </p:nvPr>
        </p:nvSpPr>
        <p:spPr/>
        <p:txBody>
          <a:bodyPr/>
          <a:lstStyle/>
          <a:p>
            <a:fld id="{7EC5496A-74E7-4944-BDF0-6C3809AC22D3}" type="datetimeFigureOut">
              <a:rPr lang="es-PE" smtClean="0"/>
              <a:t>7/03/2025</a:t>
            </a:fld>
            <a:endParaRPr lang="es-PE"/>
          </a:p>
        </p:txBody>
      </p:sp>
      <p:sp>
        <p:nvSpPr>
          <p:cNvPr id="6" name="Marcador de pie de página 5">
            <a:extLst>
              <a:ext uri="{FF2B5EF4-FFF2-40B4-BE49-F238E27FC236}">
                <a16:creationId xmlns:a16="http://schemas.microsoft.com/office/drawing/2014/main" id="{9A512215-1EEE-4315-9EB9-F1F0E9F5433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60951B4-2127-41BE-9825-57974E993F09}"/>
              </a:ext>
            </a:extLst>
          </p:cNvPr>
          <p:cNvSpPr>
            <a:spLocks noGrp="1"/>
          </p:cNvSpPr>
          <p:nvPr>
            <p:ph type="sldNum" sz="quarter" idx="12"/>
          </p:nvPr>
        </p:nvSpPr>
        <p:spPr/>
        <p:txBody>
          <a:bodyPr/>
          <a:lstStyle/>
          <a:p>
            <a:fld id="{FFD9F4CC-EECE-4BF1-85F7-3276AA8B477B}" type="slidenum">
              <a:rPr lang="es-PE" smtClean="0"/>
              <a:t>‹Nº›</a:t>
            </a:fld>
            <a:endParaRPr lang="es-PE"/>
          </a:p>
        </p:txBody>
      </p:sp>
    </p:spTree>
    <p:extLst>
      <p:ext uri="{BB962C8B-B14F-4D97-AF65-F5344CB8AC3E}">
        <p14:creationId xmlns:p14="http://schemas.microsoft.com/office/powerpoint/2010/main" val="178986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4AC815-E471-45EE-9A46-28E8C3CCE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0F916D1-0942-4BA7-AD63-EE5B0177D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28DD159-9FA3-456A-88D0-117EB5CE6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5496A-74E7-4944-BDF0-6C3809AC22D3}" type="datetimeFigureOut">
              <a:rPr lang="es-PE" smtClean="0"/>
              <a:t>7/03/2025</a:t>
            </a:fld>
            <a:endParaRPr lang="es-PE"/>
          </a:p>
        </p:txBody>
      </p:sp>
      <p:sp>
        <p:nvSpPr>
          <p:cNvPr id="5" name="Marcador de pie de página 4">
            <a:extLst>
              <a:ext uri="{FF2B5EF4-FFF2-40B4-BE49-F238E27FC236}">
                <a16:creationId xmlns:a16="http://schemas.microsoft.com/office/drawing/2014/main" id="{C0D870A5-AD44-434C-B8C9-44246F18C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C945115-0243-41DE-9975-95B2037CF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9F4CC-EECE-4BF1-85F7-3276AA8B477B}" type="slidenum">
              <a:rPr lang="es-PE" smtClean="0"/>
              <a:t>‹Nº›</a:t>
            </a:fld>
            <a:endParaRPr lang="es-PE"/>
          </a:p>
        </p:txBody>
      </p:sp>
    </p:spTree>
    <p:extLst>
      <p:ext uri="{BB962C8B-B14F-4D97-AF65-F5344CB8AC3E}">
        <p14:creationId xmlns:p14="http://schemas.microsoft.com/office/powerpoint/2010/main" val="263357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FFB88-97D9-425A-A1FD-BD97C60B8938}"/>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2E575E7C-79A7-4F03-8A32-FFD70984197E}"/>
              </a:ext>
            </a:extLst>
          </p:cNvPr>
          <p:cNvSpPr>
            <a:spLocks noGrp="1"/>
          </p:cNvSpPr>
          <p:nvPr>
            <p:ph type="subTitle" idx="1"/>
          </p:nvPr>
        </p:nvSpPr>
        <p:spPr/>
        <p:txBody>
          <a:bodyPr/>
          <a:lstStyle/>
          <a:p>
            <a:r>
              <a:rPr lang="es-PE" dirty="0"/>
              <a:t>Java</a:t>
            </a:r>
          </a:p>
        </p:txBody>
      </p:sp>
      <p:pic>
        <p:nvPicPr>
          <p:cNvPr id="7170" name="Picture 2" descr="Qué es el lenguaje de programación JAVA? - Base de Conocimientos - ICTEA">
            <a:extLst>
              <a:ext uri="{FF2B5EF4-FFF2-40B4-BE49-F238E27FC236}">
                <a16:creationId xmlns:a16="http://schemas.microsoft.com/office/drawing/2014/main" id="{12989301-47B1-4309-AC17-D89F9364A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783" y="4429919"/>
            <a:ext cx="1103666" cy="202117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A96E741-8475-40B6-9B0D-D4647FA26AB6}"/>
              </a:ext>
            </a:extLst>
          </p:cNvPr>
          <p:cNvPicPr>
            <a:picLocks noChangeAspect="1"/>
          </p:cNvPicPr>
          <p:nvPr/>
        </p:nvPicPr>
        <p:blipFill>
          <a:blip r:embed="rId3"/>
          <a:stretch>
            <a:fillRect/>
          </a:stretch>
        </p:blipFill>
        <p:spPr>
          <a:xfrm>
            <a:off x="141608" y="39001"/>
            <a:ext cx="12050392" cy="4136546"/>
          </a:xfrm>
          <a:prstGeom prst="rect">
            <a:avLst/>
          </a:prstGeom>
        </p:spPr>
      </p:pic>
      <p:pic>
        <p:nvPicPr>
          <p:cNvPr id="6" name="Picture 2" descr="Qué es el lenguaje de programación JAVA? - Base de Conocimientos - ICTEA">
            <a:extLst>
              <a:ext uri="{FF2B5EF4-FFF2-40B4-BE49-F238E27FC236}">
                <a16:creationId xmlns:a16="http://schemas.microsoft.com/office/drawing/2014/main" id="{D852D041-A505-4ACA-B529-7380280A5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616" y="4247214"/>
            <a:ext cx="1103666" cy="20211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Qué es el lenguaje de programación JAVA? - Base de Conocimientos - ICTEA">
            <a:extLst>
              <a:ext uri="{FF2B5EF4-FFF2-40B4-BE49-F238E27FC236}">
                <a16:creationId xmlns:a16="http://schemas.microsoft.com/office/drawing/2014/main" id="{4C77B7AD-8171-4ED7-8C11-9DCD61FFC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329" y="4507963"/>
            <a:ext cx="1103666" cy="20211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Qué es el lenguaje de programación JAVA? - Base de Conocimientos - ICTEA">
            <a:extLst>
              <a:ext uri="{FF2B5EF4-FFF2-40B4-BE49-F238E27FC236}">
                <a16:creationId xmlns:a16="http://schemas.microsoft.com/office/drawing/2014/main" id="{F8A62431-E62E-43D2-A4DC-6805E5273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088" y="4507963"/>
            <a:ext cx="1103666" cy="202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43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C66FB-B0C3-4811-B0E2-B4C06EEC5EA4}"/>
              </a:ext>
            </a:extLst>
          </p:cNvPr>
          <p:cNvSpPr>
            <a:spLocks noGrp="1"/>
          </p:cNvSpPr>
          <p:nvPr>
            <p:ph type="title"/>
          </p:nvPr>
        </p:nvSpPr>
        <p:spPr/>
        <p:txBody>
          <a:bodyPr/>
          <a:lstStyle/>
          <a:p>
            <a:r>
              <a:rPr lang="es-PE" dirty="0"/>
              <a:t>objetivo</a:t>
            </a:r>
          </a:p>
        </p:txBody>
      </p:sp>
      <p:sp>
        <p:nvSpPr>
          <p:cNvPr id="3" name="Marcador de contenido 2">
            <a:extLst>
              <a:ext uri="{FF2B5EF4-FFF2-40B4-BE49-F238E27FC236}">
                <a16:creationId xmlns:a16="http://schemas.microsoft.com/office/drawing/2014/main" id="{70221B68-4D6A-4EFA-954C-39CFA363CA92}"/>
              </a:ext>
            </a:extLst>
          </p:cNvPr>
          <p:cNvSpPr>
            <a:spLocks noGrp="1"/>
          </p:cNvSpPr>
          <p:nvPr>
            <p:ph idx="1"/>
          </p:nvPr>
        </p:nvSpPr>
        <p:spPr>
          <a:xfrm>
            <a:off x="933735" y="1690688"/>
            <a:ext cx="10515600" cy="4351338"/>
          </a:xfrm>
        </p:spPr>
        <p:txBody>
          <a:bodyPr>
            <a:normAutofit/>
          </a:bodyPr>
          <a:lstStyle/>
          <a:p>
            <a:r>
              <a:rPr lang="es-PE" sz="3600" dirty="0"/>
              <a:t>El objetivo principal de Java es permitir a los desarrolladores escribir código que se ejecute en cualquier dispositivo, independientemente del sistema operativo. Su lema "escribe una vez, ejecuta en cualquier lugar" refleja esta portabilidad. Además, Java busca ser un lenguaje robusto, seguro y fácil de usar para construir aplicaciones de todo tipo.</a:t>
            </a:r>
          </a:p>
        </p:txBody>
      </p:sp>
    </p:spTree>
    <p:extLst>
      <p:ext uri="{BB962C8B-B14F-4D97-AF65-F5344CB8AC3E}">
        <p14:creationId xmlns:p14="http://schemas.microsoft.com/office/powerpoint/2010/main" val="66391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17E09-938A-415B-9F9B-8D89F9DEF8AF}"/>
              </a:ext>
            </a:extLst>
          </p:cNvPr>
          <p:cNvSpPr>
            <a:spLocks noGrp="1"/>
          </p:cNvSpPr>
          <p:nvPr>
            <p:ph type="title"/>
          </p:nvPr>
        </p:nvSpPr>
        <p:spPr/>
        <p:txBody>
          <a:bodyPr/>
          <a:lstStyle/>
          <a:p>
            <a:r>
              <a:rPr lang="es-ES" dirty="0"/>
              <a:t>1: Fundamentos de Métodos y Paquetes</a:t>
            </a:r>
            <a:endParaRPr lang="es-PE" dirty="0"/>
          </a:p>
        </p:txBody>
      </p:sp>
      <p:sp>
        <p:nvSpPr>
          <p:cNvPr id="3" name="Marcador de contenido 2">
            <a:extLst>
              <a:ext uri="{FF2B5EF4-FFF2-40B4-BE49-F238E27FC236}">
                <a16:creationId xmlns:a16="http://schemas.microsoft.com/office/drawing/2014/main" id="{32439CC4-AA18-426A-8F50-71E69D2AF4F0}"/>
              </a:ext>
            </a:extLst>
          </p:cNvPr>
          <p:cNvSpPr>
            <a:spLocks noGrp="1"/>
          </p:cNvSpPr>
          <p:nvPr>
            <p:ph idx="1"/>
          </p:nvPr>
        </p:nvSpPr>
        <p:spPr/>
        <p:txBody>
          <a:bodyPr>
            <a:normAutofit/>
          </a:bodyPr>
          <a:lstStyle/>
          <a:p>
            <a:r>
              <a:rPr lang="es-ES" sz="3600" dirty="0"/>
              <a:t>Es un</a:t>
            </a:r>
            <a:r>
              <a:rPr lang="es-ES" sz="3600" b="1" dirty="0">
                <a:solidFill>
                  <a:srgbClr val="FF0000"/>
                </a:solidFill>
              </a:rPr>
              <a:t> método </a:t>
            </a:r>
            <a:r>
              <a:rPr lang="es-ES" sz="3600" dirty="0"/>
              <a:t>constructor o un método que no devuelve un valor (método vacío) y todos sus argumentos son de tipos de Java básicos. Los argumentos del método se correlacionan con la columna del enlace de entrada asociado con el parámetro de conjunto de reglas en cuya clase se ha definido el método. </a:t>
            </a:r>
            <a:endParaRPr lang="es-PE" sz="3600" dirty="0"/>
          </a:p>
        </p:txBody>
      </p:sp>
    </p:spTree>
    <p:extLst>
      <p:ext uri="{BB962C8B-B14F-4D97-AF65-F5344CB8AC3E}">
        <p14:creationId xmlns:p14="http://schemas.microsoft.com/office/powerpoint/2010/main" val="350391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96AB-64C5-43A4-A519-FCD1A4D60160}"/>
              </a:ext>
            </a:extLst>
          </p:cNvPr>
          <p:cNvSpPr>
            <a:spLocks noGrp="1"/>
          </p:cNvSpPr>
          <p:nvPr>
            <p:ph type="title"/>
          </p:nvPr>
        </p:nvSpPr>
        <p:spPr/>
        <p:txBody>
          <a:bodyPr/>
          <a:lstStyle/>
          <a:p>
            <a:r>
              <a:rPr lang="es-PE" dirty="0"/>
              <a:t>Tipos de métodos</a:t>
            </a:r>
          </a:p>
        </p:txBody>
      </p:sp>
      <p:sp>
        <p:nvSpPr>
          <p:cNvPr id="5" name="Rectangle 2">
            <a:extLst>
              <a:ext uri="{FF2B5EF4-FFF2-40B4-BE49-F238E27FC236}">
                <a16:creationId xmlns:a16="http://schemas.microsoft.com/office/drawing/2014/main" id="{387DAF7F-D924-45D0-A7C4-D406F47E6894}"/>
              </a:ext>
            </a:extLst>
          </p:cNvPr>
          <p:cNvSpPr>
            <a:spLocks noGrp="1" noChangeArrowheads="1"/>
          </p:cNvSpPr>
          <p:nvPr>
            <p:ph idx="1"/>
          </p:nvPr>
        </p:nvSpPr>
        <p:spPr bwMode="auto">
          <a:xfrm>
            <a:off x="1392836" y="1541117"/>
            <a:ext cx="842572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b="1" i="0" u="none" strike="noStrike" cap="none" normalizeH="0" baseline="0" dirty="0">
                <a:ln>
                  <a:noFill/>
                </a:ln>
                <a:solidFill>
                  <a:srgbClr val="FF0000"/>
                </a:solidFill>
                <a:effectLst/>
                <a:latin typeface="Arial" panose="020B0604020202020204" pitchFamily="34" charset="0"/>
              </a:rPr>
              <a:t>1. Método sin retorno ( </a:t>
            </a:r>
            <a:r>
              <a:rPr kumimoji="0" lang="es-PE" altLang="es-PE" b="1" i="0" u="none" strike="noStrike" cap="none" normalizeH="0" baseline="0" dirty="0" err="1">
                <a:ln>
                  <a:noFill/>
                </a:ln>
                <a:solidFill>
                  <a:srgbClr val="FF0000"/>
                </a:solidFill>
                <a:effectLst/>
                <a:latin typeface="Arial Unicode MS"/>
              </a:rPr>
              <a:t>void</a:t>
            </a:r>
            <a:r>
              <a:rPr kumimoji="0" lang="es-PE" altLang="es-PE" b="1" i="0" u="none" strike="noStrike" cap="none" normalizeH="0" baseline="0" dirty="0">
                <a:ln>
                  <a:noFill/>
                </a:ln>
                <a:solidFill>
                  <a:srgbClr val="FF0000"/>
                </a:solidFill>
                <a:effectLst/>
              </a:rPr>
              <a:t>)</a:t>
            </a:r>
            <a:endParaRPr kumimoji="0" lang="es-PE" altLang="es-PE"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b="0" i="0" u="none" strike="noStrike" cap="none" normalizeH="0" baseline="0" dirty="0">
                <a:ln>
                  <a:noFill/>
                </a:ln>
                <a:solidFill>
                  <a:schemeClr val="tx1"/>
                </a:solidFill>
                <a:effectLst/>
                <a:latin typeface="Arial" panose="020B0604020202020204" pitchFamily="34" charset="0"/>
              </a:rPr>
              <a:t>No devuelve resultado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b="0" i="0" u="none" strike="noStrike" cap="none" normalizeH="0" baseline="0" dirty="0">
                <a:ln>
                  <a:noFill/>
                </a:ln>
                <a:solidFill>
                  <a:schemeClr val="tx1"/>
                </a:solidFill>
                <a:effectLst/>
                <a:latin typeface="Arial" panose="020B0604020202020204" pitchFamily="34" charset="0"/>
              </a:rPr>
              <a:t>Se utiliza para ejecutar acciones como imprimir mensajes en la pantalla.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b="1" i="0" u="none" strike="noStrike" cap="none" normalizeH="0" baseline="0" dirty="0">
                <a:ln>
                  <a:noFill/>
                </a:ln>
                <a:solidFill>
                  <a:schemeClr val="tx1"/>
                </a:solidFill>
                <a:effectLst/>
                <a:latin typeface="Arial" panose="020B0604020202020204" pitchFamily="34" charset="0"/>
              </a:rPr>
              <a:t>Ejemplo:</a:t>
            </a:r>
            <a:endParaRPr kumimoji="0" lang="es-PE" altLang="es-PE"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40B080F4-E323-4B3A-B50C-338EB9ADF68B}"/>
              </a:ext>
            </a:extLst>
          </p:cNvPr>
          <p:cNvSpPr txBox="1"/>
          <p:nvPr/>
        </p:nvSpPr>
        <p:spPr>
          <a:xfrm>
            <a:off x="2233534" y="4193498"/>
            <a:ext cx="7180289" cy="1846659"/>
          </a:xfrm>
          <a:prstGeom prst="rect">
            <a:avLst/>
          </a:prstGeom>
          <a:noFill/>
        </p:spPr>
        <p:txBody>
          <a:bodyPr wrap="square" rtlCol="0">
            <a:spAutoFit/>
          </a:bodyPr>
          <a:lstStyle/>
          <a:p>
            <a:r>
              <a:rPr lang="es-PE" sz="3200" dirty="0" err="1"/>
              <a:t>public</a:t>
            </a:r>
            <a:r>
              <a:rPr lang="es-PE" sz="3200" dirty="0"/>
              <a:t> </a:t>
            </a:r>
            <a:r>
              <a:rPr lang="es-PE" sz="3200" dirty="0" err="1"/>
              <a:t>void</a:t>
            </a:r>
            <a:r>
              <a:rPr lang="es-PE" sz="3200" dirty="0"/>
              <a:t> </a:t>
            </a:r>
            <a:r>
              <a:rPr lang="es-PE" sz="3200" b="1" dirty="0">
                <a:solidFill>
                  <a:srgbClr val="FF0000"/>
                </a:solidFill>
              </a:rPr>
              <a:t>saludar</a:t>
            </a:r>
            <a:r>
              <a:rPr lang="es-PE" sz="3200" dirty="0"/>
              <a:t>() {</a:t>
            </a:r>
          </a:p>
          <a:p>
            <a:r>
              <a:rPr lang="es-PE" sz="3200" dirty="0"/>
              <a:t>    </a:t>
            </a:r>
            <a:r>
              <a:rPr lang="es-PE" sz="3200" dirty="0" err="1"/>
              <a:t>System.out.</a:t>
            </a:r>
            <a:r>
              <a:rPr lang="es-PE" sz="3200" b="1" dirty="0" err="1"/>
              <a:t>println</a:t>
            </a:r>
            <a:r>
              <a:rPr lang="es-PE" sz="3200" dirty="0"/>
              <a:t>("¡Hola! </a:t>
            </a:r>
            <a:r>
              <a:rPr lang="es-PE" sz="3200" dirty="0" err="1"/>
              <a:t>Jovenes</a:t>
            </a:r>
            <a:r>
              <a:rPr lang="es-PE" sz="3200" dirty="0"/>
              <a:t>…");</a:t>
            </a:r>
          </a:p>
          <a:p>
            <a:r>
              <a:rPr lang="es-PE" sz="3200" dirty="0"/>
              <a:t>}</a:t>
            </a:r>
          </a:p>
          <a:p>
            <a:endParaRPr lang="es-PE" dirty="0"/>
          </a:p>
        </p:txBody>
      </p:sp>
    </p:spTree>
    <p:extLst>
      <p:ext uri="{BB962C8B-B14F-4D97-AF65-F5344CB8AC3E}">
        <p14:creationId xmlns:p14="http://schemas.microsoft.com/office/powerpoint/2010/main" val="328361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3ADBA-CBED-4B4A-A897-5A49AF4E2521}"/>
              </a:ext>
            </a:extLst>
          </p:cNvPr>
          <p:cNvSpPr>
            <a:spLocks noGrp="1"/>
          </p:cNvSpPr>
          <p:nvPr>
            <p:ph type="title"/>
          </p:nvPr>
        </p:nvSpPr>
        <p:spPr/>
        <p:txBody>
          <a:bodyPr/>
          <a:lstStyle/>
          <a:p>
            <a:r>
              <a:rPr lang="es-PE" dirty="0"/>
              <a:t>Tipos de métodos</a:t>
            </a:r>
          </a:p>
        </p:txBody>
      </p:sp>
      <p:sp>
        <p:nvSpPr>
          <p:cNvPr id="3" name="Marcador de contenido 2">
            <a:extLst>
              <a:ext uri="{FF2B5EF4-FFF2-40B4-BE49-F238E27FC236}">
                <a16:creationId xmlns:a16="http://schemas.microsoft.com/office/drawing/2014/main" id="{5578DDE9-27DA-4789-9DFF-0A31905BBD0C}"/>
              </a:ext>
            </a:extLst>
          </p:cNvPr>
          <p:cNvSpPr>
            <a:spLocks noGrp="1"/>
          </p:cNvSpPr>
          <p:nvPr>
            <p:ph idx="1"/>
          </p:nvPr>
        </p:nvSpPr>
        <p:spPr>
          <a:xfrm>
            <a:off x="838200" y="1825625"/>
            <a:ext cx="10515600" cy="1742034"/>
          </a:xfrm>
        </p:spPr>
        <p:txBody>
          <a:bodyPr/>
          <a:lstStyle/>
          <a:p>
            <a:pPr marL="0" indent="0">
              <a:buNone/>
            </a:pPr>
            <a:r>
              <a:rPr lang="es-ES" dirty="0"/>
              <a:t>2. </a:t>
            </a:r>
            <a:r>
              <a:rPr lang="es-ES" b="1" dirty="0">
                <a:solidFill>
                  <a:srgbClr val="FF0000"/>
                </a:solidFill>
              </a:rPr>
              <a:t>Método de retorno </a:t>
            </a:r>
            <a:r>
              <a:rPr lang="es-ES" dirty="0"/>
              <a:t>Devuelve un valor después de ejecutarse.</a:t>
            </a:r>
          </a:p>
          <a:p>
            <a:pPr marL="0" indent="0">
              <a:buNone/>
            </a:pPr>
            <a:r>
              <a:rPr lang="es-ES" dirty="0"/>
              <a:t>Se utiliza para cálculos u obtener datos</a:t>
            </a:r>
          </a:p>
          <a:p>
            <a:pPr marL="0" indent="0">
              <a:buNone/>
            </a:pPr>
            <a:r>
              <a:rPr lang="es-ES" dirty="0"/>
              <a:t>.Ejemplo:</a:t>
            </a:r>
            <a:endParaRPr lang="es-PE" dirty="0"/>
          </a:p>
        </p:txBody>
      </p:sp>
      <p:sp>
        <p:nvSpPr>
          <p:cNvPr id="4" name="CuadroTexto 3">
            <a:extLst>
              <a:ext uri="{FF2B5EF4-FFF2-40B4-BE49-F238E27FC236}">
                <a16:creationId xmlns:a16="http://schemas.microsoft.com/office/drawing/2014/main" id="{56D3DE82-7329-48C2-9E70-6EE678358031}"/>
              </a:ext>
            </a:extLst>
          </p:cNvPr>
          <p:cNvSpPr txBox="1"/>
          <p:nvPr/>
        </p:nvSpPr>
        <p:spPr>
          <a:xfrm>
            <a:off x="2683239" y="3567658"/>
            <a:ext cx="6760564" cy="1938992"/>
          </a:xfrm>
          <a:prstGeom prst="rect">
            <a:avLst/>
          </a:prstGeom>
          <a:noFill/>
        </p:spPr>
        <p:txBody>
          <a:bodyPr wrap="square" rtlCol="0">
            <a:spAutoFit/>
          </a:bodyPr>
          <a:lstStyle/>
          <a:p>
            <a:r>
              <a:rPr lang="en-US" sz="4000" dirty="0"/>
              <a:t>public int </a:t>
            </a:r>
            <a:r>
              <a:rPr lang="en-US" sz="4000" b="1" dirty="0" err="1">
                <a:solidFill>
                  <a:srgbClr val="FF0000"/>
                </a:solidFill>
              </a:rPr>
              <a:t>sumar</a:t>
            </a:r>
            <a:r>
              <a:rPr lang="en-US" sz="4000" dirty="0"/>
              <a:t>(int a, int b) {</a:t>
            </a:r>
          </a:p>
          <a:p>
            <a:r>
              <a:rPr lang="en-US" sz="4000" dirty="0"/>
              <a:t> </a:t>
            </a:r>
            <a:r>
              <a:rPr lang="en-US" sz="4000" b="1" dirty="0">
                <a:solidFill>
                  <a:srgbClr val="FF0000"/>
                </a:solidFill>
              </a:rPr>
              <a:t>return</a:t>
            </a:r>
            <a:r>
              <a:rPr lang="en-US" sz="4000" dirty="0"/>
              <a:t> a + b; </a:t>
            </a:r>
          </a:p>
          <a:p>
            <a:r>
              <a:rPr lang="en-US" sz="4000" dirty="0"/>
              <a:t>}</a:t>
            </a:r>
            <a:endParaRPr lang="es-PE" sz="4000" dirty="0"/>
          </a:p>
        </p:txBody>
      </p:sp>
    </p:spTree>
    <p:extLst>
      <p:ext uri="{BB962C8B-B14F-4D97-AF65-F5344CB8AC3E}">
        <p14:creationId xmlns:p14="http://schemas.microsoft.com/office/powerpoint/2010/main" val="348968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B6C85-3624-4698-B022-33B06859E1F4}"/>
              </a:ext>
            </a:extLst>
          </p:cNvPr>
          <p:cNvSpPr>
            <a:spLocks noGrp="1"/>
          </p:cNvSpPr>
          <p:nvPr>
            <p:ph type="title"/>
          </p:nvPr>
        </p:nvSpPr>
        <p:spPr/>
        <p:txBody>
          <a:bodyPr/>
          <a:lstStyle/>
          <a:p>
            <a:r>
              <a:rPr lang="es-PE" dirty="0"/>
              <a:t>Tipos de métodos</a:t>
            </a:r>
          </a:p>
        </p:txBody>
      </p:sp>
      <p:sp>
        <p:nvSpPr>
          <p:cNvPr id="3" name="Marcador de contenido 2">
            <a:extLst>
              <a:ext uri="{FF2B5EF4-FFF2-40B4-BE49-F238E27FC236}">
                <a16:creationId xmlns:a16="http://schemas.microsoft.com/office/drawing/2014/main" id="{6BDD681B-3774-4058-BA24-0B7BA01112F1}"/>
              </a:ext>
            </a:extLst>
          </p:cNvPr>
          <p:cNvSpPr>
            <a:spLocks noGrp="1"/>
          </p:cNvSpPr>
          <p:nvPr>
            <p:ph idx="1"/>
          </p:nvPr>
        </p:nvSpPr>
        <p:spPr>
          <a:xfrm>
            <a:off x="1033072" y="1368400"/>
            <a:ext cx="10515600" cy="2266715"/>
          </a:xfrm>
        </p:spPr>
        <p:txBody>
          <a:bodyPr/>
          <a:lstStyle/>
          <a:p>
            <a:pPr marL="0" indent="0">
              <a:buNone/>
            </a:pPr>
            <a:r>
              <a:rPr lang="es-ES" b="1" dirty="0"/>
              <a:t>3. Método Constructor</a:t>
            </a:r>
            <a:endParaRPr lang="es-ES" dirty="0"/>
          </a:p>
          <a:p>
            <a:pPr>
              <a:buFont typeface="Arial" panose="020B0604020202020204" pitchFamily="34" charset="0"/>
              <a:buChar char="•"/>
            </a:pPr>
            <a:r>
              <a:rPr lang="es-ES" dirty="0"/>
              <a:t>Se ejecuta automáticamente al crear un objeto.</a:t>
            </a:r>
          </a:p>
          <a:p>
            <a:pPr>
              <a:buFont typeface="Arial" panose="020B0604020202020204" pitchFamily="34" charset="0"/>
              <a:buChar char="•"/>
            </a:pPr>
            <a:r>
              <a:rPr lang="es-ES" dirty="0"/>
              <a:t>Se utiliza para inicializar valores.</a:t>
            </a:r>
          </a:p>
          <a:p>
            <a:r>
              <a:rPr lang="es-ES" b="1" dirty="0"/>
              <a:t>Ejemplo:</a:t>
            </a:r>
            <a:endParaRPr lang="es-ES" dirty="0"/>
          </a:p>
          <a:p>
            <a:endParaRPr lang="es-PE" dirty="0"/>
          </a:p>
        </p:txBody>
      </p:sp>
      <p:sp>
        <p:nvSpPr>
          <p:cNvPr id="4" name="CuadroTexto 3">
            <a:extLst>
              <a:ext uri="{FF2B5EF4-FFF2-40B4-BE49-F238E27FC236}">
                <a16:creationId xmlns:a16="http://schemas.microsoft.com/office/drawing/2014/main" id="{9704EE9E-B5E5-4812-A160-F366B8FC5263}"/>
              </a:ext>
            </a:extLst>
          </p:cNvPr>
          <p:cNvSpPr txBox="1"/>
          <p:nvPr/>
        </p:nvSpPr>
        <p:spPr>
          <a:xfrm>
            <a:off x="3129195" y="3429000"/>
            <a:ext cx="7545050" cy="3046988"/>
          </a:xfrm>
          <a:prstGeom prst="rect">
            <a:avLst/>
          </a:prstGeom>
          <a:noFill/>
        </p:spPr>
        <p:txBody>
          <a:bodyPr wrap="square" rtlCol="0">
            <a:spAutoFit/>
          </a:bodyPr>
          <a:lstStyle/>
          <a:p>
            <a:r>
              <a:rPr lang="es-PE" sz="2400" dirty="0" err="1"/>
              <a:t>public</a:t>
            </a:r>
            <a:r>
              <a:rPr lang="es-PE" sz="2400" dirty="0"/>
              <a:t> </a:t>
            </a:r>
            <a:r>
              <a:rPr lang="es-PE" sz="2400" dirty="0" err="1"/>
              <a:t>class</a:t>
            </a:r>
            <a:r>
              <a:rPr lang="es-PE" sz="2400" dirty="0"/>
              <a:t> </a:t>
            </a:r>
            <a:r>
              <a:rPr lang="es-PE" sz="2400" b="1" dirty="0">
                <a:solidFill>
                  <a:srgbClr val="FF0000"/>
                </a:solidFill>
              </a:rPr>
              <a:t>Persona</a:t>
            </a:r>
            <a:r>
              <a:rPr lang="es-PE" sz="2400" dirty="0"/>
              <a:t> {</a:t>
            </a:r>
          </a:p>
          <a:p>
            <a:r>
              <a:rPr lang="es-PE" sz="2400" dirty="0"/>
              <a:t>    </a:t>
            </a:r>
            <a:r>
              <a:rPr lang="es-PE" sz="2400" dirty="0" err="1">
                <a:solidFill>
                  <a:srgbClr val="FF0000"/>
                </a:solidFill>
              </a:rPr>
              <a:t>String</a:t>
            </a:r>
            <a:r>
              <a:rPr lang="es-PE" sz="2400" dirty="0"/>
              <a:t> nombre;</a:t>
            </a:r>
          </a:p>
          <a:p>
            <a:endParaRPr lang="es-PE" sz="2400" dirty="0"/>
          </a:p>
          <a:p>
            <a:r>
              <a:rPr lang="es-PE" sz="2400" dirty="0"/>
              <a:t>    </a:t>
            </a:r>
            <a:r>
              <a:rPr lang="es-PE" sz="2400" b="1" dirty="0">
                <a:solidFill>
                  <a:srgbClr val="FF0000"/>
                </a:solidFill>
              </a:rPr>
              <a:t>// Constructor</a:t>
            </a:r>
          </a:p>
          <a:p>
            <a:r>
              <a:rPr lang="es-PE" sz="2400" dirty="0"/>
              <a:t>    </a:t>
            </a:r>
            <a:r>
              <a:rPr lang="es-PE" sz="2400" dirty="0" err="1"/>
              <a:t>public</a:t>
            </a:r>
            <a:r>
              <a:rPr lang="es-PE" sz="2400" dirty="0"/>
              <a:t> </a:t>
            </a:r>
            <a:r>
              <a:rPr lang="es-PE" sz="2400" b="1" dirty="0">
                <a:solidFill>
                  <a:srgbClr val="FF0000"/>
                </a:solidFill>
              </a:rPr>
              <a:t>Persona</a:t>
            </a:r>
            <a:r>
              <a:rPr lang="es-PE" sz="2400" dirty="0"/>
              <a:t>(</a:t>
            </a:r>
            <a:r>
              <a:rPr lang="es-PE" sz="2400" dirty="0" err="1"/>
              <a:t>String</a:t>
            </a:r>
            <a:r>
              <a:rPr lang="es-PE" sz="2400" dirty="0"/>
              <a:t> nombre) {</a:t>
            </a:r>
          </a:p>
          <a:p>
            <a:r>
              <a:rPr lang="es-PE" sz="2400" b="1" dirty="0"/>
              <a:t>        </a:t>
            </a:r>
            <a:r>
              <a:rPr lang="es-PE" sz="2400" b="1" dirty="0" err="1">
                <a:solidFill>
                  <a:srgbClr val="7030A0"/>
                </a:solidFill>
              </a:rPr>
              <a:t>this</a:t>
            </a:r>
            <a:r>
              <a:rPr lang="es-PE" sz="2400" b="1" dirty="0" err="1"/>
              <a:t>.nombre</a:t>
            </a:r>
            <a:r>
              <a:rPr lang="es-PE" sz="2400" b="1" dirty="0"/>
              <a:t> = nombre;</a:t>
            </a:r>
          </a:p>
          <a:p>
            <a:r>
              <a:rPr lang="es-PE" sz="2400" dirty="0"/>
              <a:t>    }</a:t>
            </a:r>
          </a:p>
          <a:p>
            <a:r>
              <a:rPr lang="es-PE" sz="2400" dirty="0"/>
              <a:t>}</a:t>
            </a:r>
          </a:p>
        </p:txBody>
      </p:sp>
    </p:spTree>
    <p:extLst>
      <p:ext uri="{BB962C8B-B14F-4D97-AF65-F5344CB8AC3E}">
        <p14:creationId xmlns:p14="http://schemas.microsoft.com/office/powerpoint/2010/main" val="211175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22797-3299-425B-BD07-0CB6C5D8CF6D}"/>
              </a:ext>
            </a:extLst>
          </p:cNvPr>
          <p:cNvSpPr>
            <a:spLocks noGrp="1"/>
          </p:cNvSpPr>
          <p:nvPr>
            <p:ph type="title"/>
          </p:nvPr>
        </p:nvSpPr>
        <p:spPr/>
        <p:txBody>
          <a:bodyPr/>
          <a:lstStyle/>
          <a:p>
            <a:r>
              <a:rPr lang="es-ES" dirty="0"/>
              <a:t>¿Qué es un paquete en Java?</a:t>
            </a:r>
            <a:endParaRPr lang="es-PE" dirty="0"/>
          </a:p>
        </p:txBody>
      </p:sp>
      <p:sp>
        <p:nvSpPr>
          <p:cNvPr id="3" name="Marcador de contenido 2">
            <a:extLst>
              <a:ext uri="{FF2B5EF4-FFF2-40B4-BE49-F238E27FC236}">
                <a16:creationId xmlns:a16="http://schemas.microsoft.com/office/drawing/2014/main" id="{F5460C1C-B414-4788-A41F-19456CF8BB12}"/>
              </a:ext>
            </a:extLst>
          </p:cNvPr>
          <p:cNvSpPr>
            <a:spLocks noGrp="1"/>
          </p:cNvSpPr>
          <p:nvPr>
            <p:ph idx="1"/>
          </p:nvPr>
        </p:nvSpPr>
        <p:spPr/>
        <p:txBody>
          <a:bodyPr/>
          <a:lstStyle/>
          <a:p>
            <a:r>
              <a:rPr lang="es-ES" dirty="0"/>
              <a:t>Imagina que tienes una caja de herramientas. En lugar de tener todas las herramientas revueltas, las organizas en compartimentos separados: llaves en un lado, destornilladores en otro, etc. En Java, un "paquete" es como uno de esos compartimentos.</a:t>
            </a:r>
            <a:endParaRPr lang="es-PE" dirty="0"/>
          </a:p>
        </p:txBody>
      </p:sp>
    </p:spTree>
    <p:extLst>
      <p:ext uri="{BB962C8B-B14F-4D97-AF65-F5344CB8AC3E}">
        <p14:creationId xmlns:p14="http://schemas.microsoft.com/office/powerpoint/2010/main" val="358367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DE232-BBED-4565-9253-358E987F4B6E}"/>
              </a:ext>
            </a:extLst>
          </p:cNvPr>
          <p:cNvSpPr>
            <a:spLocks noGrp="1"/>
          </p:cNvSpPr>
          <p:nvPr>
            <p:ph type="title"/>
          </p:nvPr>
        </p:nvSpPr>
        <p:spPr/>
        <p:txBody>
          <a:bodyPr/>
          <a:lstStyle/>
          <a:p>
            <a:r>
              <a:rPr lang="es-PE" dirty="0"/>
              <a:t>En términos más técnicos:</a:t>
            </a:r>
          </a:p>
        </p:txBody>
      </p:sp>
      <p:sp>
        <p:nvSpPr>
          <p:cNvPr id="3" name="Marcador de contenido 2">
            <a:extLst>
              <a:ext uri="{FF2B5EF4-FFF2-40B4-BE49-F238E27FC236}">
                <a16:creationId xmlns:a16="http://schemas.microsoft.com/office/drawing/2014/main" id="{7D271DC0-344B-48F3-A534-75DF7D288D1F}"/>
              </a:ext>
            </a:extLst>
          </p:cNvPr>
          <p:cNvSpPr>
            <a:spLocks noGrp="1"/>
          </p:cNvSpPr>
          <p:nvPr>
            <p:ph idx="1"/>
          </p:nvPr>
        </p:nvSpPr>
        <p:spPr>
          <a:xfrm>
            <a:off x="838200" y="1570792"/>
            <a:ext cx="10515600" cy="4351338"/>
          </a:xfrm>
        </p:spPr>
        <p:txBody>
          <a:bodyPr>
            <a:normAutofit lnSpcReduction="10000"/>
          </a:bodyPr>
          <a:lstStyle/>
          <a:p>
            <a:pPr marL="0" indent="0">
              <a:buNone/>
            </a:pPr>
            <a:r>
              <a:rPr lang="es-ES" b="1" u="sng" dirty="0"/>
              <a:t>Organización del código:</a:t>
            </a:r>
          </a:p>
          <a:p>
            <a:pPr lvl="1"/>
            <a:r>
              <a:rPr lang="es-ES" dirty="0"/>
              <a:t>Un paquete es una forma de agrupar clases, interfaces y otros paquetes relacionados.</a:t>
            </a:r>
          </a:p>
          <a:p>
            <a:pPr lvl="1"/>
            <a:r>
              <a:rPr lang="es-ES" dirty="0"/>
              <a:t>Ayuda a mantener tu código ordenado y fácil de encontrar.</a:t>
            </a:r>
          </a:p>
          <a:p>
            <a:pPr marL="0" indent="0">
              <a:buNone/>
            </a:pPr>
            <a:r>
              <a:rPr lang="es-ES" b="1" u="sng" dirty="0"/>
              <a:t>Prevención de conflictos de nombres</a:t>
            </a:r>
          </a:p>
          <a:p>
            <a:pPr lvl="1"/>
            <a:r>
              <a:rPr lang="es-ES" dirty="0"/>
              <a:t>Si dos clases tienen el mismo nombre, los paquetes evitan que se confundan.</a:t>
            </a:r>
          </a:p>
          <a:p>
            <a:pPr lvl="1"/>
            <a:r>
              <a:rPr lang="es-ES" dirty="0"/>
              <a:t>Es como tener dos personas llamadas "Juan" en diferentes ciudades: el nombre de la ciudad los distingue.</a:t>
            </a:r>
          </a:p>
          <a:p>
            <a:pPr marL="0" indent="0">
              <a:buNone/>
            </a:pPr>
            <a:r>
              <a:rPr lang="es-ES" b="1" u="sng" dirty="0"/>
              <a:t>Control de acceso:</a:t>
            </a:r>
          </a:p>
          <a:p>
            <a:pPr lvl="1"/>
            <a:r>
              <a:rPr lang="es-ES" dirty="0"/>
              <a:t>Los paquetes también pueden controlar qué partes de tu código son accesibles desde otras partes.</a:t>
            </a:r>
            <a:endParaRPr lang="es-PE" dirty="0"/>
          </a:p>
        </p:txBody>
      </p:sp>
    </p:spTree>
    <p:extLst>
      <p:ext uri="{BB962C8B-B14F-4D97-AF65-F5344CB8AC3E}">
        <p14:creationId xmlns:p14="http://schemas.microsoft.com/office/powerpoint/2010/main" val="6983370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419</Words>
  <Application>Microsoft Office PowerPoint</Application>
  <PresentationFormat>Panorámica</PresentationFormat>
  <Paragraphs>44</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 Unicode MS</vt:lpstr>
      <vt:lpstr>Calibri</vt:lpstr>
      <vt:lpstr>Calibri Light</vt:lpstr>
      <vt:lpstr>Tema de Office</vt:lpstr>
      <vt:lpstr>Presentación de PowerPoint</vt:lpstr>
      <vt:lpstr>objetivo</vt:lpstr>
      <vt:lpstr>1: Fundamentos de Métodos y Paquetes</vt:lpstr>
      <vt:lpstr>Tipos de métodos</vt:lpstr>
      <vt:lpstr>Tipos de métodos</vt:lpstr>
      <vt:lpstr>Tipos de métodos</vt:lpstr>
      <vt:lpstr>¿Qué es un paquete en Java?</vt:lpstr>
      <vt:lpstr>En términos más técnicos: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dc:creator>
  <cp:lastModifiedBy>jose</cp:lastModifiedBy>
  <cp:revision>30</cp:revision>
  <dcterms:created xsi:type="dcterms:W3CDTF">2025-02-28T18:23:51Z</dcterms:created>
  <dcterms:modified xsi:type="dcterms:W3CDTF">2025-03-07T19:40:27Z</dcterms:modified>
</cp:coreProperties>
</file>