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FDE43-B381-4ACA-A33C-8DF9059E6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044039-9E1A-40E7-82FD-656E77636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6D001C-6110-42FD-9FC9-73672022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2972-F725-4022-8583-E715B5494275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CB9F9-42FC-492F-B983-082C2D0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E0DCA1-C398-41E8-8114-B7226D4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B35D-7833-4886-9DAE-0964B12017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18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EA316-685A-4DF4-B31D-8375535D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56CD0-5175-4877-B21D-45D09DD8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0CA24-FD6F-49A7-9925-F4A9C9FF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2972-F725-4022-8583-E715B5494275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53169-FC39-4A2C-A0C0-DBEB6C54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8EF44-B64C-48CE-83D1-113662BE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B35D-7833-4886-9DAE-0964B12017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68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09FC1-5BD5-483A-8DBB-A37BA6781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3E272D-98B4-4554-83FE-324D31D7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24DCF2-4CC8-42FC-9611-F1BC5D4F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2972-F725-4022-8583-E715B5494275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51F4F6-4D62-428D-AB81-055EC7A0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32E67-AF65-4B83-BC6F-2FDE10C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B35D-7833-4886-9DAE-0964B12017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428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D14BF-C062-4DE6-9616-3F162F4C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D4F4E-04E5-457E-AF19-0F65610B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294868-279F-427C-B831-928EFAA9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2972-F725-4022-8583-E715B5494275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CAEF8-6799-4D26-B66E-DCC74532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35C31-29D1-4D50-8C97-3AFBED1E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B35D-7833-4886-9DAE-0964B12017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392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297EE-9118-4ED2-A8DD-34EBEE30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97119E-5BCE-4C8A-854B-5538E3BB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A38CE-64E0-465E-8122-E8371328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2972-F725-4022-8583-E715B5494275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C3189-E8D6-4EB9-A810-2EC3F00F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CA6DA-6760-4AF5-ACE5-97979D1A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B35D-7833-4886-9DAE-0964B12017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110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8D3D0-BB25-4F1E-90B0-220ACC4D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B76AB-D6D7-4989-8950-A24386FB8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F54718-0A0A-47B2-9D95-F65C59A9C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1FB8E-CFF3-477E-BE30-FEAB2F74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2972-F725-4022-8583-E715B5494275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18884B-94C9-4B04-8AD8-6FF1F86C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DA14DF-044C-41B7-8E0B-97A16626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B35D-7833-4886-9DAE-0964B12017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865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7787F-3F00-4B5A-BB89-B7F68154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739182-8C9F-4B9F-AE13-56449EDC2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ED88B2-C443-49B3-9000-9F651B6B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C3C9B6-3226-4527-B580-8FC85385B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8DE3D1-8813-4806-B23F-82ED56AC4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10D3F6-F7EF-4F8D-9034-72E7866D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2972-F725-4022-8583-E715B5494275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98BC0A-AD21-4AE0-9FAF-B820FE44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530285-4146-4BD0-B4F1-972E06B7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B35D-7833-4886-9DAE-0964B12017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528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18529-9DC6-4056-ADAD-9208B74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5AEE6B-C738-4130-BF00-8BED4F6C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2972-F725-4022-8583-E715B5494275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C3BB9F-9CFF-4018-8DAF-5F812D1F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C90AFF-0835-4F32-A744-C9D33D5D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B35D-7833-4886-9DAE-0964B12017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29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A8F278-4357-4BDB-85BF-49607D33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2972-F725-4022-8583-E715B5494275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530713-1F9A-4713-A9A5-C1D59AFE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FED954-4194-4B4A-9778-139D8F88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B35D-7833-4886-9DAE-0964B12017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4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1221-C156-4D1E-AE12-FEB548BA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DD486-632F-468A-B4CC-781A3E3B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FD12BE-216B-4095-8691-639AEE2FC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88E478-3C7A-43B8-B0AE-1052B4E6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2972-F725-4022-8583-E715B5494275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CFAB49-9DED-4D42-ACAF-8876438B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950730-ACDD-4B23-B26D-312DA117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B35D-7833-4886-9DAE-0964B12017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684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C07D1-3A27-40AB-AAAF-E9D4001F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F03BF6-AFEA-4C20-924A-44AF03742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A150BB-BD1C-4BAE-89C2-6DB5052C7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5477C2-3AB3-49EE-8C79-E6C7D37B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2972-F725-4022-8583-E715B5494275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729FCF-6D9F-423D-8A7B-63742CB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5CE19B-5A38-415D-919E-6020158C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B35D-7833-4886-9DAE-0964B12017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106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59A6D1-DB9D-4431-950B-AFE14E6A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81BBE4-C3B5-480F-8BB4-4C46608C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3C917B-F9D7-41C1-A827-1C6BC36FC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2972-F725-4022-8583-E715B5494275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F768C-D3F0-4B59-8EC7-0852050AF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6B27F-73D5-4715-8C77-E68450946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B35D-7833-4886-9DAE-0964B12017B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504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7CDBA-7D97-4016-8004-7EFDF8EFA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E0CD4D-1B7D-4A4D-BF1B-039917651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46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F8BCB-E1A8-494A-9305-477FC568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Importación de librerías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58E29-DAF7-4B66-A831-961D47C2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Las librerías sirven para un sinfín de cosas. </a:t>
            </a:r>
            <a:r>
              <a:rPr lang="es-PE" b="1" i="0" dirty="0">
                <a:solidFill>
                  <a:srgbClr val="353535"/>
                </a:solidFill>
                <a:effectLst/>
                <a:latin typeface="Larsseit"/>
              </a:rPr>
              <a:t>Puedes crear las tuyas propias o utilizar las que trae Java por defecto.</a:t>
            </a: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 Algunas de las funcionalidades más destacadas de las librerías son: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Manipulación de cadenas.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Se usan en colecciones y estructuras de datos.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Para entrada y salida de datos.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Para manejo de fechas y horas.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Para crear concurrencia y multihilo.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Para manejo de excepciones.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Para utilidades de red y conectividad.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1998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DC708-CF01-473F-A97B-A865E6C1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Datos primitivos y complejos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B7AD2-0274-4E7A-856D-2328AF39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tipos de datos en Java se dividen entre primitivos y complejos:</a:t>
            </a:r>
          </a:p>
          <a:p>
            <a:r>
              <a:rPr lang="es-PE" dirty="0"/>
              <a:t>Tipos primitivos: byte, short, </a:t>
            </a:r>
            <a:r>
              <a:rPr lang="es-PE" dirty="0" err="1"/>
              <a:t>int</a:t>
            </a:r>
            <a:r>
              <a:rPr lang="es-PE" dirty="0"/>
              <a:t>, </a:t>
            </a:r>
            <a:r>
              <a:rPr lang="es-PE" dirty="0" err="1"/>
              <a:t>long</a:t>
            </a:r>
            <a:r>
              <a:rPr lang="es-PE" dirty="0"/>
              <a:t>, </a:t>
            </a:r>
            <a:r>
              <a:rPr lang="es-PE" dirty="0" err="1"/>
              <a:t>float</a:t>
            </a:r>
            <a:r>
              <a:rPr lang="es-PE" dirty="0"/>
              <a:t>, </a:t>
            </a:r>
            <a:r>
              <a:rPr lang="es-PE" dirty="0" err="1"/>
              <a:t>double</a:t>
            </a:r>
            <a:r>
              <a:rPr lang="es-PE" dirty="0"/>
              <a:t>, </a:t>
            </a:r>
            <a:r>
              <a:rPr lang="es-PE" dirty="0" err="1"/>
              <a:t>char</a:t>
            </a:r>
            <a:r>
              <a:rPr lang="es-PE" dirty="0"/>
              <a:t>, </a:t>
            </a:r>
            <a:r>
              <a:rPr lang="es-PE" dirty="0" err="1"/>
              <a:t>boolean</a:t>
            </a:r>
            <a:r>
              <a:rPr lang="es-PE" dirty="0"/>
              <a:t>.</a:t>
            </a:r>
          </a:p>
          <a:p>
            <a:r>
              <a:rPr lang="es-PE" dirty="0"/>
              <a:t>Tipos complejos: </a:t>
            </a:r>
            <a:r>
              <a:rPr lang="es-PE" dirty="0" err="1"/>
              <a:t>String</a:t>
            </a:r>
            <a:r>
              <a:rPr lang="es-PE" dirty="0"/>
              <a:t>, </a:t>
            </a:r>
            <a:r>
              <a:rPr lang="es-PE" dirty="0" err="1"/>
              <a:t>ArrayList</a:t>
            </a:r>
            <a:r>
              <a:rPr lang="es-PE" dirty="0"/>
              <a:t>, Scanner.</a:t>
            </a:r>
          </a:p>
        </p:txBody>
      </p:sp>
    </p:spTree>
    <p:extLst>
      <p:ext uri="{BB962C8B-B14F-4D97-AF65-F5344CB8AC3E}">
        <p14:creationId xmlns:p14="http://schemas.microsoft.com/office/powerpoint/2010/main" val="217520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E8813-CB4F-4A9E-B65A-31EFB384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Declaración y uso de variables</a:t>
            </a:r>
            <a:br>
              <a:rPr lang="es-PE" b="0" i="0" dirty="0">
                <a:solidFill>
                  <a:srgbClr val="353535"/>
                </a:solidFill>
                <a:effectLst/>
                <a:latin typeface="Larsseit"/>
              </a:rPr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B6586-FB2C-4C8C-9679-82062A92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algn="l"/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Las variables son contenedores que almacenan datos que puedes usar dentro de un programa. </a:t>
            </a:r>
            <a:r>
              <a:rPr lang="es-PE" b="1" i="0" dirty="0">
                <a:solidFill>
                  <a:srgbClr val="353535"/>
                </a:solidFill>
                <a:effectLst/>
                <a:latin typeface="Larsseit"/>
              </a:rPr>
              <a:t>Se oponen a las constantes, que también son contenedores, pero fijos, es decir, los datos dentro no pueden ser cambiados, como sí sucede con las variables.</a:t>
            </a:r>
            <a:endParaRPr lang="es-PE" b="0" i="0" dirty="0">
              <a:solidFill>
                <a:srgbClr val="353535"/>
              </a:solidFill>
              <a:effectLst/>
              <a:latin typeface="Larsseit"/>
            </a:endParaRPr>
          </a:p>
          <a:p>
            <a:endParaRPr lang="sv-SE" dirty="0"/>
          </a:p>
          <a:p>
            <a:pPr marL="0" indent="0">
              <a:buNone/>
            </a:pPr>
            <a:r>
              <a:rPr lang="sv-SE" b="1" dirty="0">
                <a:solidFill>
                  <a:srgbClr val="FF0000"/>
                </a:solidFill>
              </a:rPr>
              <a:t>//Aprender Java</a:t>
            </a:r>
          </a:p>
          <a:p>
            <a:pPr marL="0" indent="0">
              <a:buNone/>
            </a:pPr>
            <a:r>
              <a:rPr lang="sv-SE" dirty="0"/>
              <a:t>int edad = 25;</a:t>
            </a:r>
          </a:p>
          <a:p>
            <a:pPr marL="0" indent="0">
              <a:buNone/>
            </a:pPr>
            <a:r>
              <a:rPr lang="sv-SE" dirty="0"/>
              <a:t>String nombre = "Juan";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1683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72F01-BE9F-4089-B75B-978A4769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i="0" dirty="0">
                <a:solidFill>
                  <a:srgbClr val="FF743B"/>
                </a:solidFill>
                <a:effectLst/>
                <a:latin typeface="Larsseit"/>
              </a:rPr>
              <a:t>Entrada y salida de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B620F-79C5-4EAC-814F-65EF58B5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Existen diferentes formas de imprimir un mensaje, o, en otras palabras, mostrar la salida de datos. Veamos la diferencia entre cada una:</a:t>
            </a:r>
          </a:p>
          <a:p>
            <a:r>
              <a:rPr lang="es-PE" dirty="0" err="1"/>
              <a:t>System.out.print</a:t>
            </a:r>
            <a:r>
              <a:rPr lang="es-PE" dirty="0"/>
              <a:t>: Imprime el texto en la consola (es decir, sin mostrar alguna ventana emergente), sin agregar un salto de línea al final, es decir, se imprime una línea tras otra.</a:t>
            </a:r>
          </a:p>
          <a:p>
            <a:r>
              <a:rPr lang="es-PE" dirty="0"/>
              <a:t>//Aprender Java</a:t>
            </a:r>
          </a:p>
          <a:p>
            <a:r>
              <a:rPr lang="es-PE" dirty="0" err="1"/>
              <a:t>System.out.print</a:t>
            </a:r>
            <a:r>
              <a:rPr lang="es-PE" dirty="0"/>
              <a:t>("Hola, ");</a:t>
            </a:r>
          </a:p>
          <a:p>
            <a:r>
              <a:rPr lang="es-PE" dirty="0" err="1"/>
              <a:t>System.out.print</a:t>
            </a:r>
            <a:r>
              <a:rPr lang="es-PE" dirty="0"/>
              <a:t>("mundo");</a:t>
            </a:r>
          </a:p>
        </p:txBody>
      </p:sp>
    </p:spTree>
    <p:extLst>
      <p:ext uri="{BB962C8B-B14F-4D97-AF65-F5344CB8AC3E}">
        <p14:creationId xmlns:p14="http://schemas.microsoft.com/office/powerpoint/2010/main" val="40257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A78C3-33C9-4456-B2FC-1D14BA3C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salida sería: «Hola, mundo»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81D01-DF96-422E-A68C-913E9CAF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err="1"/>
              <a:t>System.out.println</a:t>
            </a:r>
            <a:r>
              <a:rPr lang="es-PE" dirty="0"/>
              <a:t>: Imprime el texto en la consola, pero en este caso sí se agrega un salto de línea al final, es decir, en cada llamado que se haga a </a:t>
            </a:r>
            <a:r>
              <a:rPr lang="es-PE" dirty="0" err="1"/>
              <a:t>System.out.println</a:t>
            </a:r>
            <a:r>
              <a:rPr lang="es-PE" dirty="0"/>
              <a:t> se imprimirá texto en una nueva línea.</a:t>
            </a:r>
          </a:p>
          <a:p>
            <a:pPr marL="0" indent="0">
              <a:buNone/>
            </a:pPr>
            <a:r>
              <a:rPr lang="es-PE" b="1" dirty="0"/>
              <a:t>//Aprender Java</a:t>
            </a:r>
          </a:p>
          <a:p>
            <a:pPr marL="0" indent="0">
              <a:buNone/>
            </a:pPr>
            <a:r>
              <a:rPr lang="es-PE" dirty="0" err="1"/>
              <a:t>System.out.println</a:t>
            </a:r>
            <a:r>
              <a:rPr lang="es-PE" dirty="0"/>
              <a:t>("Hola, ");</a:t>
            </a:r>
          </a:p>
          <a:p>
            <a:pPr marL="0" indent="0">
              <a:buNone/>
            </a:pPr>
            <a:r>
              <a:rPr lang="es-PE" dirty="0" err="1"/>
              <a:t>System.out.println</a:t>
            </a:r>
            <a:r>
              <a:rPr lang="es-PE" dirty="0"/>
              <a:t>("mundo");</a:t>
            </a:r>
          </a:p>
        </p:txBody>
      </p:sp>
    </p:spTree>
    <p:extLst>
      <p:ext uri="{BB962C8B-B14F-4D97-AF65-F5344CB8AC3E}">
        <p14:creationId xmlns:p14="http://schemas.microsoft.com/office/powerpoint/2010/main" val="113359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7E2B8-5BCC-4B4D-97AB-73CD9AFC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Lectura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8A8D5-7E5D-4508-9740-8EA752B29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lectura de datos es el proceso de ingresar datos para que el programa los lea. Esto es denominado entrada de datos y la clase más usada para hacerlo es Scanner:</a:t>
            </a:r>
          </a:p>
          <a:p>
            <a:endParaRPr lang="es-PE" dirty="0"/>
          </a:p>
          <a:p>
            <a:r>
              <a:rPr lang="es-PE" dirty="0"/>
              <a:t>//Aprender Java</a:t>
            </a:r>
          </a:p>
          <a:p>
            <a:r>
              <a:rPr lang="es-PE" dirty="0"/>
              <a:t>Scanner </a:t>
            </a:r>
            <a:r>
              <a:rPr lang="es-PE" dirty="0" err="1"/>
              <a:t>sc</a:t>
            </a:r>
            <a:r>
              <a:rPr lang="es-PE" dirty="0"/>
              <a:t> = new Scanner(System.in);</a:t>
            </a:r>
          </a:p>
          <a:p>
            <a:r>
              <a:rPr lang="es-PE" dirty="0" err="1"/>
              <a:t>System.out.println</a:t>
            </a:r>
            <a:r>
              <a:rPr lang="es-PE" dirty="0"/>
              <a:t>("Introduce tu nombre: ");</a:t>
            </a:r>
          </a:p>
          <a:p>
            <a:r>
              <a:rPr lang="es-PE" dirty="0" err="1"/>
              <a:t>String</a:t>
            </a:r>
            <a:r>
              <a:rPr lang="es-PE" dirty="0"/>
              <a:t> nombre = </a:t>
            </a:r>
            <a:r>
              <a:rPr lang="es-PE" dirty="0" err="1"/>
              <a:t>sc.nextLine</a:t>
            </a:r>
            <a:r>
              <a:rPr lang="es-P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5084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5F283-4108-473E-8E29-01712A03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i="0" dirty="0">
                <a:solidFill>
                  <a:srgbClr val="FF743B"/>
                </a:solidFill>
                <a:effectLst/>
                <a:latin typeface="Larsseit"/>
              </a:rPr>
              <a:t>Condicionales y bucles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BECA15-8992-428B-9EEA-2BFD67FB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Los condicionales permiten ejecutar código cuando se dan ciertas condiciones.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1" i="0" dirty="0" err="1">
                <a:solidFill>
                  <a:srgbClr val="353535"/>
                </a:solidFill>
                <a:effectLst/>
                <a:latin typeface="Larsseit"/>
              </a:rPr>
              <a:t>If</a:t>
            </a: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: Ejecuta un bloque de código si la condición es verdadera.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1" i="0" dirty="0" err="1">
                <a:solidFill>
                  <a:srgbClr val="353535"/>
                </a:solidFill>
                <a:effectLst/>
                <a:latin typeface="Larsseit"/>
              </a:rPr>
              <a:t>If-else</a:t>
            </a: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: Ejecuta un bloque de código si la condición es verdadera, y otro bloque si es falsa.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1" i="0" dirty="0">
                <a:solidFill>
                  <a:srgbClr val="353535"/>
                </a:solidFill>
                <a:effectLst/>
                <a:latin typeface="Larsseit"/>
              </a:rPr>
              <a:t>Switch</a:t>
            </a: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: Selecciona un bloque de código para ejecutar entre múltiples opciones.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484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69CE1C8-F10E-46D2-BEE3-BA2E26F9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8BC0D-1BDF-4D47-8D1A-A3AEA7701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383" y="2141537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s-PE" dirty="0"/>
              <a:t>//Aprender Java</a:t>
            </a:r>
          </a:p>
          <a:p>
            <a:r>
              <a:rPr lang="es-PE" dirty="0" err="1"/>
              <a:t>if</a:t>
            </a:r>
            <a:r>
              <a:rPr lang="es-PE" dirty="0"/>
              <a:t> (numero &gt; 0) {</a:t>
            </a:r>
          </a:p>
          <a:p>
            <a:r>
              <a:rPr lang="es-PE" dirty="0"/>
              <a:t>    </a:t>
            </a:r>
            <a:r>
              <a:rPr lang="es-PE" dirty="0" err="1"/>
              <a:t>System.out.println</a:t>
            </a:r>
            <a:r>
              <a:rPr lang="es-PE" dirty="0"/>
              <a:t>("El número es positivo");</a:t>
            </a:r>
          </a:p>
          <a:p>
            <a:r>
              <a:rPr lang="es-PE" dirty="0"/>
              <a:t>} </a:t>
            </a:r>
            <a:r>
              <a:rPr lang="es-PE" dirty="0" err="1"/>
              <a:t>else</a:t>
            </a:r>
            <a:r>
              <a:rPr lang="es-PE" dirty="0"/>
              <a:t> {</a:t>
            </a:r>
          </a:p>
          <a:p>
            <a:r>
              <a:rPr lang="es-PE" dirty="0"/>
              <a:t>    </a:t>
            </a:r>
            <a:r>
              <a:rPr lang="es-PE" dirty="0" err="1"/>
              <a:t>System.out.println</a:t>
            </a:r>
            <a:r>
              <a:rPr lang="es-PE" dirty="0"/>
              <a:t>("El número es negativo");</a:t>
            </a:r>
          </a:p>
          <a:p>
            <a:r>
              <a:rPr lang="es-PE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A06F081-C8DE-475E-9550-C1E847A6C4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s-PE" dirty="0"/>
          </a:p>
          <a:p>
            <a:r>
              <a:rPr lang="es-PE" dirty="0"/>
              <a:t>switch (</a:t>
            </a:r>
            <a:r>
              <a:rPr lang="es-PE" dirty="0" err="1"/>
              <a:t>dia</a:t>
            </a:r>
            <a:r>
              <a:rPr lang="es-PE" dirty="0"/>
              <a:t>) {</a:t>
            </a:r>
          </a:p>
          <a:p>
            <a:r>
              <a:rPr lang="es-PE" dirty="0"/>
              <a:t>    case 1:</a:t>
            </a:r>
          </a:p>
          <a:p>
            <a:r>
              <a:rPr lang="es-PE" dirty="0"/>
              <a:t>        </a:t>
            </a:r>
            <a:r>
              <a:rPr lang="es-PE" dirty="0" err="1"/>
              <a:t>System.out.println</a:t>
            </a:r>
            <a:r>
              <a:rPr lang="es-PE" dirty="0"/>
              <a:t>("Lunes");</a:t>
            </a:r>
          </a:p>
          <a:p>
            <a:r>
              <a:rPr lang="es-PE" dirty="0"/>
              <a:t>        break;</a:t>
            </a:r>
          </a:p>
          <a:p>
            <a:r>
              <a:rPr lang="es-PE" dirty="0"/>
              <a:t>    case 2:</a:t>
            </a:r>
          </a:p>
          <a:p>
            <a:r>
              <a:rPr lang="es-PE" dirty="0"/>
              <a:t>        </a:t>
            </a:r>
            <a:r>
              <a:rPr lang="es-PE" dirty="0" err="1"/>
              <a:t>System.out.println</a:t>
            </a:r>
            <a:r>
              <a:rPr lang="es-PE" dirty="0"/>
              <a:t>("Martes");</a:t>
            </a:r>
          </a:p>
          <a:p>
            <a:r>
              <a:rPr lang="es-PE" dirty="0"/>
              <a:t>        break;</a:t>
            </a:r>
          </a:p>
          <a:p>
            <a:r>
              <a:rPr lang="es-PE" dirty="0"/>
              <a:t>    // Otros casos</a:t>
            </a:r>
          </a:p>
          <a:p>
            <a:r>
              <a:rPr lang="es-PE" dirty="0"/>
              <a:t>}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151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3584D-C3A4-4FE5-BAA4-607445EA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Bucles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49D255-5FD3-4EEB-AB4A-E600C73D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Son usados para repetir un bloque de código.</a:t>
            </a:r>
          </a:p>
          <a:p>
            <a:r>
              <a:rPr lang="es-PE" dirty="0" err="1"/>
              <a:t>For</a:t>
            </a:r>
            <a:r>
              <a:rPr lang="es-PE" dirty="0"/>
              <a:t>: Repite un bloque de código un número específico de veces.</a:t>
            </a:r>
          </a:p>
          <a:p>
            <a:r>
              <a:rPr lang="es-PE" dirty="0" err="1"/>
              <a:t>While</a:t>
            </a:r>
            <a:r>
              <a:rPr lang="es-PE" dirty="0"/>
              <a:t>: Repite un bloque de código, mientras la condición sea verdadera.</a:t>
            </a:r>
          </a:p>
          <a:p>
            <a:r>
              <a:rPr lang="es-PE" dirty="0"/>
              <a:t>Do-</a:t>
            </a:r>
            <a:r>
              <a:rPr lang="es-PE" dirty="0" err="1"/>
              <a:t>while</a:t>
            </a:r>
            <a:r>
              <a:rPr lang="es-PE" dirty="0"/>
              <a:t>: Similar al </a:t>
            </a:r>
            <a:r>
              <a:rPr lang="es-PE" dirty="0" err="1"/>
              <a:t>while</a:t>
            </a:r>
            <a:r>
              <a:rPr lang="es-PE" dirty="0"/>
              <a:t>, pero garantiza que el bloque de código se ejecute al menos una vez.</a:t>
            </a:r>
          </a:p>
        </p:txBody>
      </p:sp>
    </p:spTree>
    <p:extLst>
      <p:ext uri="{BB962C8B-B14F-4D97-AF65-F5344CB8AC3E}">
        <p14:creationId xmlns:p14="http://schemas.microsoft.com/office/powerpoint/2010/main" val="94791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ACE98C5-B201-48C8-ABA8-7432A58E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Bucle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F09C3-FDE8-4A19-8583-AE19F6F1B4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//Aprender Java</a:t>
            </a:r>
          </a:p>
          <a:p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int</a:t>
            </a:r>
            <a:r>
              <a:rPr lang="es-PE" dirty="0"/>
              <a:t> i = 0; i &lt; 10; i++) {</a:t>
            </a:r>
          </a:p>
          <a:p>
            <a:r>
              <a:rPr lang="es-PE" dirty="0"/>
              <a:t>    </a:t>
            </a:r>
            <a:r>
              <a:rPr lang="es-PE" dirty="0" err="1"/>
              <a:t>System.out.println</a:t>
            </a:r>
            <a:r>
              <a:rPr lang="es-PE" dirty="0"/>
              <a:t>(i);</a:t>
            </a:r>
          </a:p>
          <a:p>
            <a:r>
              <a:rPr lang="es-PE" dirty="0"/>
              <a:t>}</a:t>
            </a:r>
          </a:p>
          <a:p>
            <a:endParaRPr lang="es-PE" dirty="0"/>
          </a:p>
          <a:p>
            <a:r>
              <a:rPr lang="es-PE" dirty="0" err="1"/>
              <a:t>int</a:t>
            </a:r>
            <a:r>
              <a:rPr lang="es-PE" dirty="0"/>
              <a:t> j = 0;</a:t>
            </a:r>
          </a:p>
          <a:p>
            <a:r>
              <a:rPr lang="es-PE" dirty="0" err="1"/>
              <a:t>while</a:t>
            </a:r>
            <a:r>
              <a:rPr lang="es-PE" dirty="0"/>
              <a:t> (j &lt; 10) {</a:t>
            </a:r>
          </a:p>
          <a:p>
            <a:r>
              <a:rPr lang="es-PE" dirty="0"/>
              <a:t>    </a:t>
            </a:r>
            <a:r>
              <a:rPr lang="es-PE" dirty="0" err="1"/>
              <a:t>System.out.println</a:t>
            </a:r>
            <a:r>
              <a:rPr lang="es-PE" dirty="0"/>
              <a:t>(j);</a:t>
            </a:r>
          </a:p>
          <a:p>
            <a:r>
              <a:rPr lang="es-PE" dirty="0"/>
              <a:t>    </a:t>
            </a:r>
            <a:r>
              <a:rPr lang="es-PE" dirty="0" err="1"/>
              <a:t>j++</a:t>
            </a:r>
            <a:r>
              <a:rPr lang="es-PE" dirty="0"/>
              <a:t>;</a:t>
            </a:r>
          </a:p>
          <a:p>
            <a:r>
              <a:rPr lang="es-PE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17F149-5A8E-409E-824D-97D01446CE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s-PE" dirty="0"/>
          </a:p>
          <a:p>
            <a:r>
              <a:rPr lang="es-PE" dirty="0" err="1"/>
              <a:t>int</a:t>
            </a:r>
            <a:r>
              <a:rPr lang="es-PE" dirty="0"/>
              <a:t> k = 0;</a:t>
            </a:r>
          </a:p>
          <a:p>
            <a:r>
              <a:rPr lang="es-PE" dirty="0"/>
              <a:t>do {</a:t>
            </a:r>
          </a:p>
          <a:p>
            <a:r>
              <a:rPr lang="es-PE" dirty="0"/>
              <a:t>    </a:t>
            </a:r>
            <a:r>
              <a:rPr lang="es-PE" dirty="0" err="1"/>
              <a:t>System.out.println</a:t>
            </a:r>
            <a:r>
              <a:rPr lang="es-PE" dirty="0"/>
              <a:t>(k);</a:t>
            </a:r>
          </a:p>
          <a:p>
            <a:r>
              <a:rPr lang="es-PE" dirty="0"/>
              <a:t>    k++;</a:t>
            </a:r>
          </a:p>
          <a:p>
            <a:r>
              <a:rPr lang="es-PE" dirty="0"/>
              <a:t>} </a:t>
            </a:r>
            <a:r>
              <a:rPr lang="es-PE" dirty="0" err="1"/>
              <a:t>while</a:t>
            </a:r>
            <a:r>
              <a:rPr lang="es-PE" dirty="0"/>
              <a:t> (k &lt; 10);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280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9A045-684B-4FFC-A15E-A7DBB4B5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2366F-B9C0-425A-80AD-A6C78BEC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0631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A5AD-3025-4F89-80B5-DC8B315D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i="0" dirty="0">
                <a:solidFill>
                  <a:srgbClr val="FF743B"/>
                </a:solidFill>
                <a:effectLst/>
                <a:latin typeface="Larsseit"/>
              </a:rPr>
              <a:t>Métodos y funciones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E116C-8563-4F28-8E1D-6030AD57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i="0" dirty="0">
                <a:solidFill>
                  <a:srgbClr val="353535"/>
                </a:solidFill>
                <a:effectLst/>
                <a:latin typeface="Larsseit"/>
              </a:rPr>
              <a:t>Un método es una función que está definida dentro de una clase en el contexto de la programación orientada a objetos. </a:t>
            </a: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Los métodos operan sobre los datos (atributos) de los objetos de la clase y pueden acceder y modificar esos datos. Son bloques de código que realizan una tarea específica.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889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39B4D-5094-46E2-9324-85D8F2A6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A1107-A0B9-4AF2-8AE9-EF4E1B91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//Aprender Java</a:t>
            </a:r>
          </a:p>
          <a:p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int</a:t>
            </a:r>
            <a:r>
              <a:rPr lang="es-PE" dirty="0"/>
              <a:t> suma(</a:t>
            </a:r>
            <a:r>
              <a:rPr lang="es-PE" dirty="0" err="1"/>
              <a:t>int</a:t>
            </a:r>
            <a:r>
              <a:rPr lang="es-PE" dirty="0"/>
              <a:t> a, </a:t>
            </a:r>
            <a:r>
              <a:rPr lang="es-PE" dirty="0" err="1"/>
              <a:t>int</a:t>
            </a:r>
            <a:r>
              <a:rPr lang="es-PE" dirty="0"/>
              <a:t> b) {</a:t>
            </a:r>
          </a:p>
          <a:p>
            <a:r>
              <a:rPr lang="es-PE" dirty="0"/>
              <a:t>    </a:t>
            </a:r>
            <a:r>
              <a:rPr lang="es-PE" dirty="0" err="1"/>
              <a:t>return</a:t>
            </a:r>
            <a:r>
              <a:rPr lang="es-PE" dirty="0"/>
              <a:t> a + b;</a:t>
            </a:r>
          </a:p>
          <a:p>
            <a:r>
              <a:rPr lang="es-P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7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9FAF7-19B8-4A1D-8FDF-821A363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i="0" dirty="0">
                <a:solidFill>
                  <a:srgbClr val="FF743B"/>
                </a:solidFill>
                <a:effectLst/>
                <a:latin typeface="Larsseit"/>
              </a:rPr>
              <a:t>Clases y objetos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46CFC-D05C-49CC-8F06-156DBF21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51" y="1472928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La programación orientada a objetos, en contraposición a la programación estructurada, es un tipo de programación en la que todo se maneja por secciones. </a:t>
            </a:r>
            <a:r>
              <a:rPr lang="es-PE" b="1" i="0" dirty="0">
                <a:solidFill>
                  <a:srgbClr val="353535"/>
                </a:solidFill>
                <a:effectLst/>
                <a:latin typeface="Larsseit"/>
              </a:rPr>
              <a:t>La idea de la POO es que puedas utilizar secciones de código para diferentes funcionalidades y en diferentes momentos. </a:t>
            </a: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Los objetos en este caso son las clases y objetos en sí. Java, al ser un lenguaje orientado a objetos, se relaciona por medio de objetos y clases.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1" i="0" dirty="0">
                <a:solidFill>
                  <a:srgbClr val="353535"/>
                </a:solidFill>
                <a:effectLst/>
                <a:latin typeface="Larsseit"/>
              </a:rPr>
              <a:t>Clases</a:t>
            </a: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: Son como la plantilla para crear objetos. En estas se definen los atributos y comportamientos que los objetos que se han creado a partir de la clase tendrán.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1" i="0" dirty="0">
                <a:solidFill>
                  <a:srgbClr val="353535"/>
                </a:solidFill>
                <a:effectLst/>
                <a:latin typeface="Larsseit"/>
              </a:rPr>
              <a:t>Objetos</a:t>
            </a: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: Son denominados las instancias de una clase. Cada objeto posee su conjunto de valores para los atributos definidos en la clase.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840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DE278-E4D8-43B6-AE2B-603FB9A1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31305-260A-4030-B3CE-837265A68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936" y="1690688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2400" b="1" dirty="0" err="1"/>
              <a:t>public</a:t>
            </a:r>
            <a:r>
              <a:rPr lang="es-PE" sz="2400" dirty="0"/>
              <a:t> </a:t>
            </a:r>
            <a:r>
              <a:rPr lang="es-PE" sz="2400" b="1" dirty="0" err="1"/>
              <a:t>class</a:t>
            </a:r>
            <a:r>
              <a:rPr lang="es-PE" sz="2400" dirty="0"/>
              <a:t> </a:t>
            </a:r>
            <a:r>
              <a:rPr lang="es-PE" sz="2400" b="1" dirty="0">
                <a:solidFill>
                  <a:srgbClr val="002060"/>
                </a:solidFill>
              </a:rPr>
              <a:t>Perro</a:t>
            </a:r>
            <a:r>
              <a:rPr lang="es-PE" sz="2400" dirty="0"/>
              <a:t> {</a:t>
            </a:r>
          </a:p>
          <a:p>
            <a:pPr marL="0" indent="0">
              <a:buNone/>
            </a:pPr>
            <a:r>
              <a:rPr lang="es-PE" sz="2400" b="1" dirty="0">
                <a:solidFill>
                  <a:srgbClr val="FF0000"/>
                </a:solidFill>
              </a:rPr>
              <a:t>    // Atributos de la clase Perro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r>
              <a:rPr lang="es-PE" sz="2400" b="1" dirty="0" err="1">
                <a:solidFill>
                  <a:srgbClr val="00B050"/>
                </a:solidFill>
              </a:rPr>
              <a:t>String</a:t>
            </a:r>
            <a:r>
              <a:rPr lang="es-PE" sz="2400" dirty="0"/>
              <a:t> nombre;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r>
              <a:rPr lang="es-PE" sz="2400" b="1" dirty="0" err="1">
                <a:solidFill>
                  <a:srgbClr val="00B050"/>
                </a:solidFill>
              </a:rPr>
              <a:t>int</a:t>
            </a:r>
            <a:r>
              <a:rPr lang="es-PE" sz="2400" dirty="0"/>
              <a:t> edad;</a:t>
            </a:r>
          </a:p>
          <a:p>
            <a:pPr marL="0" indent="0">
              <a:buNone/>
            </a:pPr>
            <a:endParaRPr lang="es-PE" sz="2400" dirty="0"/>
          </a:p>
          <a:p>
            <a:pPr marL="0" indent="0">
              <a:buNone/>
            </a:pPr>
            <a:r>
              <a:rPr lang="es-PE" sz="2400" b="1" dirty="0">
                <a:solidFill>
                  <a:srgbClr val="FF0000"/>
                </a:solidFill>
              </a:rPr>
              <a:t>    // Constructor de la clase Perro</a:t>
            </a:r>
          </a:p>
          <a:p>
            <a:pPr marL="0" indent="0">
              <a:buNone/>
            </a:pPr>
            <a:r>
              <a:rPr lang="es-PE" sz="2400" dirty="0"/>
              <a:t>    </a:t>
            </a:r>
            <a:r>
              <a:rPr lang="es-PE" sz="2400" dirty="0" err="1"/>
              <a:t>public</a:t>
            </a:r>
            <a:r>
              <a:rPr lang="es-PE" sz="2400" dirty="0"/>
              <a:t> Perro(</a:t>
            </a:r>
            <a:r>
              <a:rPr lang="es-PE" sz="2400" dirty="0" err="1"/>
              <a:t>String</a:t>
            </a:r>
            <a:r>
              <a:rPr lang="es-PE" sz="2400" dirty="0"/>
              <a:t> nombre, </a:t>
            </a:r>
            <a:r>
              <a:rPr lang="es-PE" sz="2400" dirty="0" err="1"/>
              <a:t>int</a:t>
            </a:r>
            <a:r>
              <a:rPr lang="es-PE" sz="2400" dirty="0"/>
              <a:t> edad) {</a:t>
            </a:r>
          </a:p>
          <a:p>
            <a:pPr marL="0" indent="0">
              <a:buNone/>
            </a:pPr>
            <a:r>
              <a:rPr lang="es-PE" sz="2400" dirty="0"/>
              <a:t>        </a:t>
            </a:r>
            <a:r>
              <a:rPr lang="es-PE" sz="2400" dirty="0" err="1"/>
              <a:t>this.nombre</a:t>
            </a:r>
            <a:r>
              <a:rPr lang="es-PE" sz="2400" dirty="0"/>
              <a:t> = nombre;</a:t>
            </a:r>
          </a:p>
          <a:p>
            <a:pPr marL="0" indent="0">
              <a:buNone/>
            </a:pPr>
            <a:r>
              <a:rPr lang="es-PE" sz="2400" dirty="0"/>
              <a:t>        </a:t>
            </a:r>
            <a:r>
              <a:rPr lang="es-PE" sz="2400" dirty="0" err="1"/>
              <a:t>this.edad</a:t>
            </a:r>
            <a:r>
              <a:rPr lang="es-PE" sz="2400" dirty="0"/>
              <a:t> = edad;</a:t>
            </a:r>
          </a:p>
          <a:p>
            <a:pPr marL="0" indent="0">
              <a:buNone/>
            </a:pPr>
            <a:r>
              <a:rPr lang="es-PE" sz="2400" dirty="0"/>
              <a:t>    }</a:t>
            </a:r>
          </a:p>
          <a:p>
            <a:pPr marL="0" indent="0">
              <a:buNone/>
            </a:pPr>
            <a:endParaRPr lang="es-PE" sz="24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CDC423B-9466-4BD0-B49A-4E5B31567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799499"/>
            <a:ext cx="6642463" cy="4351338"/>
          </a:xfrm>
        </p:spPr>
        <p:txBody>
          <a:bodyPr/>
          <a:lstStyle/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sz="2800" b="1" dirty="0">
                <a:solidFill>
                  <a:srgbClr val="FF0000"/>
                </a:solidFill>
              </a:rPr>
              <a:t>    // Método ladrar de la clase Perro</a:t>
            </a:r>
          </a:p>
          <a:p>
            <a:pPr marL="0" indent="0">
              <a:buNone/>
            </a:pPr>
            <a:r>
              <a:rPr lang="es-PE" sz="2800" dirty="0"/>
              <a:t>    </a:t>
            </a:r>
            <a:r>
              <a:rPr lang="es-PE" sz="2800" dirty="0" err="1"/>
              <a:t>public</a:t>
            </a:r>
            <a:r>
              <a:rPr lang="es-PE" sz="2800" dirty="0"/>
              <a:t> </a:t>
            </a:r>
            <a:r>
              <a:rPr lang="es-PE" sz="2800" dirty="0" err="1"/>
              <a:t>void</a:t>
            </a:r>
            <a:r>
              <a:rPr lang="es-PE" sz="2800" dirty="0"/>
              <a:t> ladrar() {</a:t>
            </a:r>
          </a:p>
          <a:p>
            <a:pPr marL="0" indent="0">
              <a:buNone/>
            </a:pPr>
            <a:r>
              <a:rPr lang="es-PE" sz="2800" dirty="0"/>
              <a:t>        </a:t>
            </a:r>
            <a:r>
              <a:rPr lang="es-PE" sz="2800" dirty="0" err="1"/>
              <a:t>System.out.println</a:t>
            </a:r>
            <a:r>
              <a:rPr lang="es-PE" sz="2800" dirty="0"/>
              <a:t>(nombre + " está ladrando");</a:t>
            </a:r>
          </a:p>
          <a:p>
            <a:pPr marL="0" indent="0">
              <a:buNone/>
            </a:pPr>
            <a:r>
              <a:rPr lang="es-PE" sz="2800" dirty="0"/>
              <a:t>    }</a:t>
            </a:r>
          </a:p>
          <a:p>
            <a:pPr marL="0" indent="0">
              <a:buNone/>
            </a:pPr>
            <a:r>
              <a:rPr lang="es-PE" sz="2800" dirty="0"/>
              <a:t>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8556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6B78F-8605-414C-991C-7CC73C46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i="0" dirty="0">
                <a:solidFill>
                  <a:srgbClr val="FF743B"/>
                </a:solidFill>
                <a:effectLst/>
                <a:latin typeface="Larsseit"/>
              </a:rPr>
              <a:t>Mensajes y herencia en Java. Modificadores de acceso</a:t>
            </a: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FA45253-1C5A-4694-92B0-98A7C14C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Herencia en Java</a:t>
            </a:r>
            <a:r>
              <a:rPr lang="es-PE" dirty="0"/>
              <a:t>: La herencia es una característica clave en Java, que permite crear clases nuevas basadas en clases existentes. Esto facilita la reutilización de código y simplifica su mantenimiento. Está relacionada con la Programación Orientada a Objetos (POO).</a:t>
            </a:r>
          </a:p>
          <a:p>
            <a:r>
              <a:rPr lang="es-PE" b="1" dirty="0"/>
              <a:t>Mensaje</a:t>
            </a:r>
            <a:r>
              <a:rPr lang="es-PE" dirty="0"/>
              <a:t>: En la herencia, un "mensaje" es la solicitud que un objeto envía a otro para ejecutar uno de sus métodos. Las subclases pueden recibir y utilizar los métodos definidos en sus superclases.</a:t>
            </a:r>
          </a:p>
          <a:p>
            <a:r>
              <a:rPr lang="es-PE" b="1" dirty="0"/>
              <a:t>Herencia</a:t>
            </a:r>
            <a:r>
              <a:rPr lang="es-PE" dirty="0"/>
              <a:t>: Permite que una clase herede atributos y métodos de otra, facilitando la creación de nuevas funcionalidades sin repetir código.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82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C6A36-8D5F-45FA-8DE4-87065137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altLang="es-PE" dirty="0">
                <a:latin typeface="Arial" panose="020B0604020202020204" pitchFamily="34" charset="0"/>
              </a:rPr>
              <a:t>Bloque 1: </a:t>
            </a:r>
            <a:r>
              <a:rPr lang="es-PE" altLang="es-PE" b="1" dirty="0">
                <a:latin typeface="Arial" panose="020B0604020202020204" pitchFamily="34" charset="0"/>
              </a:rPr>
              <a:t>Clase </a:t>
            </a:r>
            <a:r>
              <a:rPr kumimoji="0" lang="es-PE" altLang="es-PE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Animal</a:t>
            </a:r>
            <a:r>
              <a:rPr kumimoji="0" lang="es-PE" altLang="es-PE" sz="4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br>
              <a:rPr lang="es-PE" altLang="es-PE" dirty="0">
                <a:latin typeface="Arial" panose="020B0604020202020204" pitchFamily="34" charset="0"/>
              </a:rPr>
            </a:b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79125E2-2B10-4981-A669-58BDF3B2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789" y="1500641"/>
            <a:ext cx="5066211" cy="3856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b="1" dirty="0" err="1">
                <a:solidFill>
                  <a:srgbClr val="FF0000"/>
                </a:solidFill>
              </a:rPr>
              <a:t>class</a:t>
            </a:r>
            <a:r>
              <a:rPr lang="es-PE" dirty="0"/>
              <a:t> Animal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>
                <a:solidFill>
                  <a:srgbClr val="FF0000"/>
                </a:solidFill>
              </a:rPr>
              <a:t>void</a:t>
            </a:r>
            <a:r>
              <a:rPr lang="es-PE" dirty="0"/>
              <a:t> comer()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System.out.println</a:t>
            </a:r>
            <a:r>
              <a:rPr lang="es-PE" dirty="0"/>
              <a:t>("El animal está comiendo");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  <a:p>
            <a:pPr marL="0" indent="0">
              <a:buNone/>
            </a:pPr>
            <a:endParaRPr lang="es-PE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228733-8236-4C23-9DBE-3A7D6A1946FC}"/>
              </a:ext>
            </a:extLst>
          </p:cNvPr>
          <p:cNvSpPr txBox="1"/>
          <p:nvPr/>
        </p:nvSpPr>
        <p:spPr>
          <a:xfrm>
            <a:off x="6888481" y="1077200"/>
            <a:ext cx="50662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u="sng" dirty="0"/>
              <a:t>Explicación</a:t>
            </a:r>
            <a:r>
              <a:rPr lang="es-PE" sz="2400" dirty="0"/>
              <a:t>: Esta es una clase base o superclase llamada Animal. </a:t>
            </a:r>
          </a:p>
          <a:p>
            <a:r>
              <a:rPr lang="es-PE" sz="2400" dirty="0"/>
              <a:t>Dentro de esta clase, se define un método llamado comer, el cual puede ser utilizado por cualquier clase que herede de Animal.</a:t>
            </a:r>
          </a:p>
          <a:p>
            <a:r>
              <a:rPr lang="es-PE" sz="2400" dirty="0"/>
              <a:t>La palabra clave </a:t>
            </a:r>
            <a:r>
              <a:rPr lang="es-PE" sz="2400" b="1" dirty="0" err="1">
                <a:solidFill>
                  <a:srgbClr val="FF0000"/>
                </a:solidFill>
              </a:rPr>
              <a:t>public</a:t>
            </a:r>
            <a:r>
              <a:rPr lang="es-PE" sz="2400" dirty="0"/>
              <a:t> permite que este método sea accesible desde fuera de la clase Animal.</a:t>
            </a:r>
          </a:p>
          <a:p>
            <a:r>
              <a:rPr lang="es-PE" sz="2400" b="1" dirty="0">
                <a:solidFill>
                  <a:srgbClr val="FF0000"/>
                </a:solidFill>
              </a:rPr>
              <a:t>El método comer() </a:t>
            </a:r>
            <a:r>
              <a:rPr lang="es-PE" sz="2400" dirty="0"/>
              <a:t>imprime un mensaje indicando que un animal está comiendo, y este comportamiento es común a todos los animales.</a:t>
            </a:r>
          </a:p>
        </p:txBody>
      </p:sp>
    </p:spTree>
    <p:extLst>
      <p:ext uri="{BB962C8B-B14F-4D97-AF65-F5344CB8AC3E}">
        <p14:creationId xmlns:p14="http://schemas.microsoft.com/office/powerpoint/2010/main" val="328020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39F3870-1C7D-46F1-86E0-D23F27F29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7309" y="673963"/>
            <a:ext cx="66206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Bloque 2: Clase </a:t>
            </a:r>
            <a:r>
              <a:rPr kumimoji="0" lang="es-PE" altLang="es-PE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Gato</a:t>
            </a:r>
            <a:r>
              <a:rPr kumimoji="0" lang="es-PE" altLang="es-PE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5E57A-1FA8-4AD6-9BD7-BBB4B9E97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309" y="2220684"/>
            <a:ext cx="6074740" cy="38256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PE" sz="3500" dirty="0" err="1"/>
              <a:t>public</a:t>
            </a:r>
            <a:r>
              <a:rPr lang="es-PE" sz="3500" dirty="0"/>
              <a:t> </a:t>
            </a:r>
            <a:r>
              <a:rPr lang="es-PE" sz="3500" dirty="0" err="1"/>
              <a:t>class</a:t>
            </a:r>
            <a:r>
              <a:rPr lang="es-PE" sz="3500" dirty="0"/>
              <a:t> </a:t>
            </a:r>
            <a:r>
              <a:rPr lang="es-PE" sz="3500" b="1" dirty="0">
                <a:solidFill>
                  <a:srgbClr val="0070C0"/>
                </a:solidFill>
              </a:rPr>
              <a:t>Gato</a:t>
            </a:r>
            <a:r>
              <a:rPr lang="es-PE" sz="3500" dirty="0"/>
              <a:t> </a:t>
            </a:r>
            <a:r>
              <a:rPr lang="es-PE" sz="3500" b="1" dirty="0" err="1">
                <a:solidFill>
                  <a:srgbClr val="FF0000"/>
                </a:solidFill>
              </a:rPr>
              <a:t>extends</a:t>
            </a:r>
            <a:r>
              <a:rPr lang="es-PE" sz="3500" dirty="0"/>
              <a:t> Animal {</a:t>
            </a:r>
          </a:p>
          <a:p>
            <a:pPr marL="0" indent="0">
              <a:buNone/>
            </a:pPr>
            <a:r>
              <a:rPr lang="es-PE" sz="3500" dirty="0"/>
              <a:t>    </a:t>
            </a:r>
            <a:r>
              <a:rPr lang="es-PE" sz="3500" dirty="0" err="1"/>
              <a:t>public</a:t>
            </a:r>
            <a:r>
              <a:rPr lang="es-PE" sz="3500" dirty="0"/>
              <a:t> </a:t>
            </a:r>
            <a:r>
              <a:rPr lang="es-PE" sz="3500" dirty="0" err="1"/>
              <a:t>void</a:t>
            </a:r>
            <a:r>
              <a:rPr lang="es-PE" sz="3500" dirty="0"/>
              <a:t> </a:t>
            </a:r>
            <a:r>
              <a:rPr lang="es-PE" sz="3500" b="1" dirty="0">
                <a:solidFill>
                  <a:srgbClr val="7030A0"/>
                </a:solidFill>
              </a:rPr>
              <a:t>ronronear</a:t>
            </a:r>
            <a:r>
              <a:rPr lang="es-PE" sz="3500" dirty="0"/>
              <a:t>() {</a:t>
            </a:r>
          </a:p>
          <a:p>
            <a:pPr marL="0" indent="0" algn="ctr">
              <a:buNone/>
            </a:pPr>
            <a:r>
              <a:rPr lang="es-PE" sz="3500" dirty="0"/>
              <a:t>        </a:t>
            </a:r>
            <a:r>
              <a:rPr lang="es-PE" sz="3500" dirty="0" err="1"/>
              <a:t>System.out.println</a:t>
            </a:r>
            <a:r>
              <a:rPr lang="es-PE" sz="3500" dirty="0"/>
              <a:t>("El gato está ronroneando");</a:t>
            </a:r>
          </a:p>
          <a:p>
            <a:pPr marL="0" indent="0">
              <a:buNone/>
            </a:pPr>
            <a:r>
              <a:rPr lang="es-PE" sz="3500" dirty="0"/>
              <a:t>    }</a:t>
            </a:r>
          </a:p>
          <a:p>
            <a:pPr marL="0" indent="0">
              <a:buNone/>
            </a:pPr>
            <a:r>
              <a:rPr lang="es-PE" sz="3500" dirty="0"/>
              <a:t>}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C972152-A7C0-4F8A-950E-11884356E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9952" y="612408"/>
            <a:ext cx="5181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PE" dirty="0"/>
              <a:t>Explicación: </a:t>
            </a:r>
          </a:p>
          <a:p>
            <a:pPr marL="0" indent="0">
              <a:buNone/>
            </a:pPr>
            <a:r>
              <a:rPr lang="es-PE" dirty="0"/>
              <a:t>La clase Gato es una </a:t>
            </a:r>
            <a:r>
              <a:rPr lang="es-PE" b="1" dirty="0">
                <a:solidFill>
                  <a:srgbClr val="0070C0"/>
                </a:solidFill>
              </a:rPr>
              <a:t>subclase</a:t>
            </a:r>
            <a:r>
              <a:rPr lang="es-PE" dirty="0"/>
              <a:t> de la clase Animal. La palabra clave </a:t>
            </a:r>
            <a:r>
              <a:rPr lang="es-PE" b="1" dirty="0" err="1">
                <a:solidFill>
                  <a:srgbClr val="FF0000"/>
                </a:solidFill>
              </a:rPr>
              <a:t>extends</a:t>
            </a:r>
            <a:r>
              <a:rPr lang="es-PE" dirty="0"/>
              <a:t> indica que </a:t>
            </a:r>
            <a:r>
              <a:rPr lang="es-PE" dirty="0">
                <a:solidFill>
                  <a:srgbClr val="002060"/>
                </a:solidFill>
              </a:rPr>
              <a:t>Gato</a:t>
            </a:r>
            <a:r>
              <a:rPr lang="es-PE" dirty="0"/>
              <a:t> </a:t>
            </a:r>
            <a:r>
              <a:rPr lang="es-PE" b="1" dirty="0">
                <a:solidFill>
                  <a:srgbClr val="FF0000"/>
                </a:solidFill>
              </a:rPr>
              <a:t>hereda</a:t>
            </a:r>
            <a:r>
              <a:rPr lang="es-PE" dirty="0"/>
              <a:t> de </a:t>
            </a:r>
            <a:r>
              <a:rPr lang="es-PE" b="1" dirty="0">
                <a:solidFill>
                  <a:srgbClr val="002060"/>
                </a:solidFill>
              </a:rPr>
              <a:t>Animal</a:t>
            </a:r>
            <a:r>
              <a:rPr lang="es-PE" dirty="0"/>
              <a:t>, lo que significa que Gato puede utilizar los métodos y atributos de la clase Animal.</a:t>
            </a:r>
          </a:p>
          <a:p>
            <a:pPr marL="0" indent="0">
              <a:buNone/>
            </a:pPr>
            <a:r>
              <a:rPr lang="es-PE" dirty="0"/>
              <a:t>Además de heredar el método </a:t>
            </a:r>
            <a:r>
              <a:rPr lang="es-PE" b="1" dirty="0">
                <a:solidFill>
                  <a:srgbClr val="002060"/>
                </a:solidFill>
              </a:rPr>
              <a:t>comer</a:t>
            </a:r>
            <a:r>
              <a:rPr lang="es-PE" dirty="0"/>
              <a:t>(), la clase Gato agrega su propio método ronronear(), que es específico para los gatos.</a:t>
            </a:r>
          </a:p>
          <a:p>
            <a:pPr marL="0" indent="0">
              <a:buNone/>
            </a:pPr>
            <a:r>
              <a:rPr lang="es-PE" dirty="0"/>
              <a:t>Al igual que el método comer(), el método </a:t>
            </a:r>
            <a:r>
              <a:rPr lang="es-PE" b="1" dirty="0">
                <a:solidFill>
                  <a:srgbClr val="002060"/>
                </a:solidFill>
              </a:rPr>
              <a:t>ronronear() </a:t>
            </a:r>
            <a:r>
              <a:rPr lang="es-PE" dirty="0"/>
              <a:t>es accesible desde fuera de la clase Gato.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345BB3-AE81-4665-8DEF-7AA9467289A1}"/>
              </a:ext>
            </a:extLst>
          </p:cNvPr>
          <p:cNvSpPr txBox="1"/>
          <p:nvPr/>
        </p:nvSpPr>
        <p:spPr>
          <a:xfrm>
            <a:off x="492546" y="5379244"/>
            <a:ext cx="1163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Diferencia </a:t>
            </a:r>
            <a:r>
              <a:rPr lang="es-PE" dirty="0" err="1"/>
              <a:t>clave:La</a:t>
            </a:r>
            <a:r>
              <a:rPr lang="es-PE" dirty="0"/>
              <a:t> clase Animal define un comportamiento común (comer) para todos los animales.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La clase Gato, al ser una subclase de Animal, hereda el comportamiento de comer() y, además, define su propio comportamiento exclusivo (ronronear).</a:t>
            </a:r>
          </a:p>
        </p:txBody>
      </p:sp>
    </p:spTree>
    <p:extLst>
      <p:ext uri="{BB962C8B-B14F-4D97-AF65-F5344CB8AC3E}">
        <p14:creationId xmlns:p14="http://schemas.microsoft.com/office/powerpoint/2010/main" val="123410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9E8BB-4042-40AA-B930-A9217A4C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"Modificadores de Acceso en Java"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F52D68-FB0E-45D5-B40D-3D35F401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200" dirty="0" err="1"/>
              <a:t>Public</a:t>
            </a:r>
            <a:r>
              <a:rPr lang="es-PE" sz="3200" dirty="0"/>
              <a:t>: Se puede acceder desde cualquier otra clase.</a:t>
            </a:r>
          </a:p>
          <a:p>
            <a:r>
              <a:rPr lang="es-PE" sz="3200" dirty="0" err="1"/>
              <a:t>Protected</a:t>
            </a:r>
            <a:r>
              <a:rPr lang="es-PE" sz="3200" dirty="0"/>
              <a:t>: En este caso se puede acceder desde misma clase, subclases y otras clases del mismo paquete.</a:t>
            </a:r>
          </a:p>
          <a:p>
            <a:r>
              <a:rPr lang="es-PE" sz="3200" dirty="0" err="1"/>
              <a:t>Private</a:t>
            </a:r>
            <a:r>
              <a:rPr lang="es-PE" sz="3200" dirty="0"/>
              <a:t>: Para este caso solo se puede acceder desde la misma clase. Es bastante común cuando se desean proteger datos delicados.</a:t>
            </a:r>
          </a:p>
          <a:p>
            <a:r>
              <a:rPr lang="es-PE" sz="3200" dirty="0"/>
              <a:t>Default: En este caso solo son accesibles las clases del mismo paquete</a:t>
            </a:r>
          </a:p>
        </p:txBody>
      </p:sp>
    </p:spTree>
    <p:extLst>
      <p:ext uri="{BB962C8B-B14F-4D97-AF65-F5344CB8AC3E}">
        <p14:creationId xmlns:p14="http://schemas.microsoft.com/office/powerpoint/2010/main" val="326745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F4930-AD56-43D8-9EB3-F517B5E4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i="0" dirty="0">
                <a:solidFill>
                  <a:srgbClr val="FF743B"/>
                </a:solidFill>
                <a:effectLst/>
                <a:latin typeface="Larsseit"/>
              </a:rPr>
              <a:t>Estructura y organización del código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2987FE-6D1B-4365-8311-A05FF3B2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Uso de paquetes</a:t>
            </a:r>
          </a:p>
          <a:p>
            <a:pPr algn="l"/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Los paquetes, en el proceso de aprender Java,</a:t>
            </a:r>
            <a:r>
              <a:rPr lang="es-PE" b="1" i="0" dirty="0">
                <a:solidFill>
                  <a:srgbClr val="353535"/>
                </a:solidFill>
                <a:effectLst/>
                <a:latin typeface="Larsseit"/>
              </a:rPr>
              <a:t> permiten ordenar las clases que estén relacionadas entre sí, en grupos,</a:t>
            </a:r>
            <a:r>
              <a:rPr lang="es-PE" b="0" i="0" dirty="0">
                <a:solidFill>
                  <a:srgbClr val="353535"/>
                </a:solidFill>
                <a:effectLst/>
                <a:latin typeface="Larsseit"/>
              </a:rPr>
              <a:t> lo cual coadyuva en la gestión de código y evita conflictos con los nombres, una cosa que, como verás más adelante, es muy común en Java.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3611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1536</Words>
  <Application>Microsoft Office PowerPoint</Application>
  <PresentationFormat>Panorámica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Larsseit</vt:lpstr>
      <vt:lpstr>Wingdings</vt:lpstr>
      <vt:lpstr>Tema de Office</vt:lpstr>
      <vt:lpstr>Presentación de PowerPoint</vt:lpstr>
      <vt:lpstr>Presentación de PowerPoint</vt:lpstr>
      <vt:lpstr>Clases y objetos</vt:lpstr>
      <vt:lpstr>Ejemplo</vt:lpstr>
      <vt:lpstr>Mensajes y herencia en Java. Modificadores de acceso</vt:lpstr>
      <vt:lpstr>Bloque 1: Clase Animal  </vt:lpstr>
      <vt:lpstr>Bloque 2: Clase Gato </vt:lpstr>
      <vt:lpstr>"Modificadores de Acceso en Java"</vt:lpstr>
      <vt:lpstr>Estructura y organización del código</vt:lpstr>
      <vt:lpstr>Importación de librerías</vt:lpstr>
      <vt:lpstr>Datos primitivos y complejos </vt:lpstr>
      <vt:lpstr>Declaración y uso de variables </vt:lpstr>
      <vt:lpstr>Entrada y salida de datos</vt:lpstr>
      <vt:lpstr>La salida sería: «Hola, mundo» </vt:lpstr>
      <vt:lpstr>Lectura de datos</vt:lpstr>
      <vt:lpstr>Condicionales y bucles</vt:lpstr>
      <vt:lpstr>Presentación de PowerPoint</vt:lpstr>
      <vt:lpstr>Bucles </vt:lpstr>
      <vt:lpstr>Bucle</vt:lpstr>
      <vt:lpstr>Métodos y funciones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IISEP</dc:creator>
  <cp:lastModifiedBy>IISEP</cp:lastModifiedBy>
  <cp:revision>5</cp:revision>
  <dcterms:created xsi:type="dcterms:W3CDTF">2025-03-08T00:29:15Z</dcterms:created>
  <dcterms:modified xsi:type="dcterms:W3CDTF">2025-03-08T01:02:07Z</dcterms:modified>
</cp:coreProperties>
</file>