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d3822bcd5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d3822bc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d3822bcd5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d3822bc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5ab2a1c1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5ab2a1c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arxiv.org/pdf/2107.02314v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arxiv.org/pdf/2107.02314v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arxiv.org/pdf/1805.08403v3.pdf" TargetMode="External"/><Relationship Id="rId4" Type="http://schemas.openxmlformats.org/officeDocument/2006/relationships/hyperlink" Target="https://arxiv.org/pdf/1701.03056v2.pdf" TargetMode="External"/><Relationship Id="rId5" Type="http://schemas.openxmlformats.org/officeDocument/2006/relationships/hyperlink" Target="https://arxiv.org/pdf/2201.01266.pdf" TargetMode="External"/><Relationship Id="rId6" Type="http://schemas.openxmlformats.org/officeDocument/2006/relationships/hyperlink" Target="https://arxiv.org/pdf/1906.01796v2.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Brain Tumor Segmentation</a:t>
            </a:r>
            <a:endParaRPr/>
          </a:p>
        </p:txBody>
      </p:sp>
      <p:sp>
        <p:nvSpPr>
          <p:cNvPr id="87" name="Google Shape;87;p13"/>
          <p:cNvSpPr txBox="1"/>
          <p:nvPr>
            <p:ph idx="1" type="subTitle"/>
          </p:nvPr>
        </p:nvSpPr>
        <p:spPr>
          <a:xfrm>
            <a:off x="729625" y="3172900"/>
            <a:ext cx="7688100" cy="10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Member: </a:t>
            </a:r>
            <a:endParaRPr/>
          </a:p>
          <a:p>
            <a:pPr indent="-330200" lvl="0" marL="457200" rtl="0" algn="l">
              <a:spcBef>
                <a:spcPts val="0"/>
              </a:spcBef>
              <a:spcAft>
                <a:spcPts val="0"/>
              </a:spcAft>
              <a:buSzPts val="1600"/>
              <a:buChar char="●"/>
            </a:pPr>
            <a:r>
              <a:rPr lang="en"/>
              <a:t>Faaraan Farid Kazi</a:t>
            </a:r>
            <a:endParaRPr/>
          </a:p>
          <a:p>
            <a:pPr indent="-330200" lvl="0" marL="457200" rtl="0" algn="l">
              <a:spcBef>
                <a:spcPts val="0"/>
              </a:spcBef>
              <a:spcAft>
                <a:spcPts val="0"/>
              </a:spcAft>
              <a:buSzPts val="1600"/>
              <a:buChar char="●"/>
            </a:pPr>
            <a:r>
              <a:rPr lang="en"/>
              <a:t>Shikshit Gupta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9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3" name="Google Shape;93;p14"/>
          <p:cNvSpPr txBox="1"/>
          <p:nvPr>
            <p:ph idx="1" type="subTitle"/>
          </p:nvPr>
        </p:nvSpPr>
        <p:spPr>
          <a:xfrm>
            <a:off x="729625" y="2435000"/>
            <a:ext cx="7688100" cy="2258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chemeClr val="dk2"/>
                </a:solidFill>
              </a:rPr>
              <a:t>Brain tumors are among the most serious and life-threatening forms of cancer, primarily due to their location in the central nervous system. Early and accurate diagnosis and segmentation of brain tumors are vital for effective treatment planning and improved patient outcomes. Segmentation, the process of partitioning a digital image into multiple segments or sets of pixels, is critical in delineating tumor boundaries from normal brain tissues.</a:t>
            </a:r>
            <a:endParaRPr sz="1100">
              <a:solidFill>
                <a:schemeClr val="dk2"/>
              </a:solidFill>
            </a:endParaRPr>
          </a:p>
          <a:p>
            <a:pPr indent="0" lvl="0" marL="0" rtl="0" algn="just">
              <a:lnSpc>
                <a:spcPct val="115000"/>
              </a:lnSpc>
              <a:spcBef>
                <a:spcPts val="0"/>
              </a:spcBef>
              <a:spcAft>
                <a:spcPts val="0"/>
              </a:spcAft>
              <a:buNone/>
            </a:pPr>
            <a:r>
              <a:t/>
            </a:r>
            <a:endParaRPr sz="1100">
              <a:solidFill>
                <a:schemeClr val="dk2"/>
              </a:solidFill>
            </a:endParaRPr>
          </a:p>
          <a:p>
            <a:pPr indent="0" lvl="0" marL="0" rtl="0" algn="just">
              <a:lnSpc>
                <a:spcPct val="115000"/>
              </a:lnSpc>
              <a:spcBef>
                <a:spcPts val="0"/>
              </a:spcBef>
              <a:spcAft>
                <a:spcPts val="0"/>
              </a:spcAft>
              <a:buNone/>
            </a:pPr>
            <a:r>
              <a:rPr b="1" lang="en" sz="1100">
                <a:solidFill>
                  <a:schemeClr val="dk2"/>
                </a:solidFill>
              </a:rPr>
              <a:t>Methodology</a:t>
            </a:r>
            <a:r>
              <a:rPr lang="en" sz="1100">
                <a:solidFill>
                  <a:schemeClr val="dk2"/>
                </a:solidFill>
              </a:rPr>
              <a:t>: Recent breakthroughs in artificial intelligence have led to the adoption of machine learning algorithms, particularly deep learning. Convolutional Neural Networks (CNNs) are especially prominent, given their ability to learn hierarchical representations, making them highly effective for image segmentation tasks.</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overview</a:t>
            </a:r>
            <a:endParaRPr/>
          </a:p>
        </p:txBody>
      </p:sp>
      <p:sp>
        <p:nvSpPr>
          <p:cNvPr id="99" name="Google Shape;99;p15"/>
          <p:cNvSpPr txBox="1"/>
          <p:nvPr>
            <p:ph idx="2" type="body"/>
          </p:nvPr>
        </p:nvSpPr>
        <p:spPr>
          <a:xfrm>
            <a:off x="4572000" y="588250"/>
            <a:ext cx="4572000" cy="4233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Significance of the Problem:</a:t>
            </a:r>
            <a:endParaRPr/>
          </a:p>
          <a:p>
            <a:pPr indent="-298450" lvl="1" marL="914400" rtl="0" algn="just">
              <a:spcBef>
                <a:spcPts val="0"/>
              </a:spcBef>
              <a:spcAft>
                <a:spcPts val="0"/>
              </a:spcAft>
              <a:buSzPts val="1100"/>
              <a:buChar char="○"/>
            </a:pPr>
            <a:r>
              <a:rPr lang="en"/>
              <a:t>Automatic brain tumor segmentation is a crucial task in medical image processing.</a:t>
            </a:r>
            <a:endParaRPr/>
          </a:p>
          <a:p>
            <a:pPr indent="-298450" lvl="1" marL="914400" rtl="0" algn="just">
              <a:spcBef>
                <a:spcPts val="0"/>
              </a:spcBef>
              <a:spcAft>
                <a:spcPts val="0"/>
              </a:spcAft>
              <a:buSzPts val="1100"/>
              <a:buChar char="○"/>
            </a:pPr>
            <a:r>
              <a:rPr lang="en"/>
              <a:t>Achieving a computational model surpassing human-level performance can greatly assist clinicians.</a:t>
            </a:r>
            <a:endParaRPr/>
          </a:p>
          <a:p>
            <a:pPr indent="-298450" lvl="1" marL="914400" rtl="0" algn="just">
              <a:spcBef>
                <a:spcPts val="0"/>
              </a:spcBef>
              <a:spcAft>
                <a:spcPts val="0"/>
              </a:spcAft>
              <a:buSzPts val="1100"/>
              <a:buChar char="○"/>
            </a:pPr>
            <a:r>
              <a:rPr lang="en"/>
              <a:t>It enables a more precise, reliable, and standardized approach to disease detection, treatment planning, and monitoring.</a:t>
            </a:r>
            <a:endParaRPr/>
          </a:p>
          <a:p>
            <a:pPr indent="-311150" lvl="0" marL="457200" rtl="0" algn="just">
              <a:spcBef>
                <a:spcPts val="0"/>
              </a:spcBef>
              <a:spcAft>
                <a:spcPts val="0"/>
              </a:spcAft>
              <a:buSzPts val="1300"/>
              <a:buChar char="●"/>
            </a:pPr>
            <a:r>
              <a:rPr lang="en"/>
              <a:t>Prevalence of Gliomas:</a:t>
            </a:r>
            <a:endParaRPr/>
          </a:p>
          <a:p>
            <a:pPr indent="-298450" lvl="1" marL="914400" rtl="0" algn="just">
              <a:spcBef>
                <a:spcPts val="0"/>
              </a:spcBef>
              <a:spcAft>
                <a:spcPts val="0"/>
              </a:spcAft>
              <a:buSzPts val="1100"/>
              <a:buChar char="○"/>
            </a:pPr>
            <a:r>
              <a:rPr lang="en"/>
              <a:t>Gliomas are the most common type of brain tumors in humans.</a:t>
            </a:r>
            <a:endParaRPr/>
          </a:p>
          <a:p>
            <a:pPr indent="-298450" lvl="1" marL="914400" rtl="0" algn="just">
              <a:spcBef>
                <a:spcPts val="0"/>
              </a:spcBef>
              <a:spcAft>
                <a:spcPts val="0"/>
              </a:spcAft>
              <a:buSzPts val="1100"/>
              <a:buChar char="○"/>
            </a:pPr>
            <a:r>
              <a:rPr lang="en"/>
              <a:t>Accurately segmenting gliomas is challenging due to their variable shape and appearance in multi-modal MRI.</a:t>
            </a:r>
            <a:endParaRPr/>
          </a:p>
          <a:p>
            <a:pPr indent="-311150" lvl="0" marL="457200" rtl="0" algn="just">
              <a:spcBef>
                <a:spcPts val="0"/>
              </a:spcBef>
              <a:spcAft>
                <a:spcPts val="0"/>
              </a:spcAft>
              <a:buSzPts val="1300"/>
              <a:buChar char="●"/>
            </a:pPr>
            <a:r>
              <a:rPr lang="en"/>
              <a:t>Challenges in Manual Segmentation:</a:t>
            </a:r>
            <a:endParaRPr/>
          </a:p>
          <a:p>
            <a:pPr indent="-298450" lvl="1" marL="914400" rtl="0" algn="just">
              <a:spcBef>
                <a:spcPts val="0"/>
              </a:spcBef>
              <a:spcAft>
                <a:spcPts val="0"/>
              </a:spcAft>
              <a:buSzPts val="1100"/>
              <a:buChar char="○"/>
            </a:pPr>
            <a:r>
              <a:rPr lang="en"/>
              <a:t>Manual segmentation of brain tumors requires extensive medical expertise.</a:t>
            </a:r>
            <a:endParaRPr/>
          </a:p>
          <a:p>
            <a:pPr indent="-298450" lvl="1" marL="914400" rtl="0" algn="just">
              <a:spcBef>
                <a:spcPts val="0"/>
              </a:spcBef>
              <a:spcAft>
                <a:spcPts val="0"/>
              </a:spcAft>
              <a:buSzPts val="1100"/>
              <a:buChar char="○"/>
            </a:pPr>
            <a:r>
              <a:rPr lang="en"/>
              <a:t>The process is time-consuming and prone to human error.</a:t>
            </a:r>
            <a:endParaRPr/>
          </a:p>
          <a:p>
            <a:pPr indent="-298450" lvl="1" marL="914400" rtl="0" algn="just">
              <a:spcBef>
                <a:spcPts val="0"/>
              </a:spcBef>
              <a:spcAft>
                <a:spcPts val="0"/>
              </a:spcAft>
              <a:buSzPts val="1100"/>
              <a:buChar char="○"/>
            </a:pPr>
            <a:r>
              <a:rPr lang="en"/>
              <a:t>Lack of consistency and reproducibility in manual segmentation negatively impacts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95675"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5" name="Google Shape;105;p16"/>
          <p:cNvSpPr txBox="1"/>
          <p:nvPr>
            <p:ph idx="1" type="body"/>
          </p:nvPr>
        </p:nvSpPr>
        <p:spPr>
          <a:xfrm>
            <a:off x="599950" y="2028050"/>
            <a:ext cx="7834200" cy="1963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The BraTS (Brain Tumor Segmentation) dataset is a widely used collection of medical imaging data specifically focused on brain tumor research. It is designed to facilitate the development and evaluation of algorithms for the segmentation and classification of brain tumors in magnetic resonance imaging (MRI) scans</a:t>
            </a:r>
            <a:endParaRPr sz="1600"/>
          </a:p>
        </p:txBody>
      </p:sp>
      <p:sp>
        <p:nvSpPr>
          <p:cNvPr id="106" name="Google Shape;106;p16"/>
          <p:cNvSpPr txBox="1"/>
          <p:nvPr/>
        </p:nvSpPr>
        <p:spPr>
          <a:xfrm>
            <a:off x="1126188" y="3460175"/>
            <a:ext cx="4096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Ref: </a:t>
            </a:r>
            <a:r>
              <a:rPr lang="en" sz="1300" u="sng">
                <a:solidFill>
                  <a:schemeClr val="hlink"/>
                </a:solidFill>
                <a:latin typeface="Lato"/>
                <a:ea typeface="Lato"/>
                <a:cs typeface="Lato"/>
                <a:sym typeface="Lato"/>
                <a:hlinkClick r:id="rId3"/>
              </a:rPr>
              <a:t>https://arxiv.org/pdf/2107.02314v1.pdf</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230425" y="1591700"/>
            <a:ext cx="5948776" cy="3205000"/>
          </a:xfrm>
          <a:prstGeom prst="rect">
            <a:avLst/>
          </a:prstGeom>
          <a:noFill/>
          <a:ln>
            <a:noFill/>
          </a:ln>
        </p:spPr>
      </p:pic>
      <p:sp>
        <p:nvSpPr>
          <p:cNvPr id="112" name="Google Shape;112;p17"/>
          <p:cNvSpPr txBox="1"/>
          <p:nvPr/>
        </p:nvSpPr>
        <p:spPr>
          <a:xfrm>
            <a:off x="821250" y="1309350"/>
            <a:ext cx="43143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Reference Image</a:t>
            </a:r>
            <a:endParaRPr b="1" sz="1600">
              <a:solidFill>
                <a:schemeClr val="accent1"/>
              </a:solidFill>
              <a:latin typeface="Lato"/>
              <a:ea typeface="Lato"/>
              <a:cs typeface="Lato"/>
              <a:sym typeface="Lato"/>
            </a:endParaRPr>
          </a:p>
        </p:txBody>
      </p:sp>
      <p:sp>
        <p:nvSpPr>
          <p:cNvPr id="113" name="Google Shape;113;p17"/>
          <p:cNvSpPr txBox="1"/>
          <p:nvPr/>
        </p:nvSpPr>
        <p:spPr>
          <a:xfrm>
            <a:off x="1309138" y="4726800"/>
            <a:ext cx="4096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Ref: </a:t>
            </a:r>
            <a:r>
              <a:rPr lang="en" sz="1300" u="sng">
                <a:solidFill>
                  <a:schemeClr val="hlink"/>
                </a:solidFill>
                <a:latin typeface="Lato"/>
                <a:ea typeface="Lato"/>
                <a:cs typeface="Lato"/>
                <a:sym typeface="Lato"/>
                <a:hlinkClick r:id="rId4"/>
              </a:rPr>
              <a:t>https://arxiv.org/pdf/2107.02314v1.pdf</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descr="Background pointer shape in timeline graphic" id="118" name="Google Shape;118;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427948" y="2336550"/>
            <a:ext cx="1455600" cy="470400"/>
          </a:xfrm>
          <a:prstGeom prst="rect">
            <a:avLst/>
          </a:prstGeom>
        </p:spPr>
        <p:txBody>
          <a:bodyPr anchorCtr="0" anchor="ctr" bIns="91425" lIns="91425" spcFirstLastPara="1" rIns="91425" wrap="square" tIns="91425">
            <a:normAutofit fontScale="85000"/>
          </a:bodyPr>
          <a:lstStyle/>
          <a:p>
            <a:pPr indent="0" lvl="0" marL="0" rtl="0" algn="ctr">
              <a:lnSpc>
                <a:spcPct val="100000"/>
              </a:lnSpc>
              <a:spcBef>
                <a:spcPts val="0"/>
              </a:spcBef>
              <a:spcAft>
                <a:spcPts val="0"/>
              </a:spcAft>
              <a:buNone/>
            </a:pPr>
            <a:r>
              <a:rPr b="1" lang="en" sz="1600">
                <a:solidFill>
                  <a:schemeClr val="lt1"/>
                </a:solidFill>
              </a:rPr>
              <a:t>Autofocus Layer</a:t>
            </a:r>
            <a:endParaRPr b="1" sz="1600">
              <a:solidFill>
                <a:schemeClr val="lt1"/>
              </a:solidFill>
            </a:endParaRPr>
          </a:p>
        </p:txBody>
      </p:sp>
      <p:grpSp>
        <p:nvGrpSpPr>
          <p:cNvPr id="120" name="Google Shape;120;p18"/>
          <p:cNvGrpSpPr/>
          <p:nvPr/>
        </p:nvGrpSpPr>
        <p:grpSpPr>
          <a:xfrm>
            <a:off x="969270" y="1610215"/>
            <a:ext cx="198900" cy="593656"/>
            <a:chOff x="777447" y="1610215"/>
            <a:chExt cx="198900" cy="593656"/>
          </a:xfrm>
        </p:grpSpPr>
        <p:cxnSp>
          <p:nvCxnSpPr>
            <p:cNvPr id="121" name="Google Shape;121;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2" name="Google Shape;122;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8"/>
          <p:cNvSpPr txBox="1"/>
          <p:nvPr>
            <p:ph idx="4294967295" type="body"/>
          </p:nvPr>
        </p:nvSpPr>
        <p:spPr>
          <a:xfrm>
            <a:off x="318375" y="385675"/>
            <a:ext cx="2529000" cy="151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It has mean dice score of 83.74% with 450K  parametres                                               Ref: </a:t>
            </a:r>
            <a:r>
              <a:rPr lang="en" sz="1600" u="sng">
                <a:solidFill>
                  <a:schemeClr val="hlink"/>
                </a:solidFill>
                <a:hlinkClick r:id="rId3"/>
              </a:rPr>
              <a:t>https://arxiv.org/pdf/1805.08403v3.pdf</a:t>
            </a:r>
            <a:r>
              <a:rPr lang="en" sz="1600"/>
              <a:t> </a:t>
            </a:r>
            <a:endParaRPr sz="1600"/>
          </a:p>
          <a:p>
            <a:pPr indent="0" lvl="0" marL="0" rtl="0" algn="l">
              <a:spcBef>
                <a:spcPts val="1200"/>
              </a:spcBef>
              <a:spcAft>
                <a:spcPts val="1200"/>
              </a:spcAft>
              <a:buNone/>
            </a:pPr>
            <a:r>
              <a:t/>
            </a:r>
            <a:endParaRPr sz="1600"/>
          </a:p>
        </p:txBody>
      </p:sp>
      <p:sp>
        <p:nvSpPr>
          <p:cNvPr descr="Background pointer shape in timeline graphic" id="124" name="Google Shape;124;p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1600">
                <a:solidFill>
                  <a:schemeClr val="lt1"/>
                </a:solidFill>
              </a:rPr>
              <a:t>CNN Based Segmentation</a:t>
            </a:r>
            <a:endParaRPr b="1" sz="1600">
              <a:solidFill>
                <a:schemeClr val="lt1"/>
              </a:solidFill>
            </a:endParaRPr>
          </a:p>
        </p:txBody>
      </p:sp>
      <p:grpSp>
        <p:nvGrpSpPr>
          <p:cNvPr id="126" name="Google Shape;126;p18"/>
          <p:cNvGrpSpPr/>
          <p:nvPr/>
        </p:nvGrpSpPr>
        <p:grpSpPr>
          <a:xfrm>
            <a:off x="2684632" y="2938958"/>
            <a:ext cx="198900" cy="593656"/>
            <a:chOff x="2223534" y="2938958"/>
            <a:chExt cx="198900" cy="593656"/>
          </a:xfrm>
        </p:grpSpPr>
        <p:cxnSp>
          <p:nvCxnSpPr>
            <p:cNvPr id="127" name="Google Shape;127;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8" name="Google Shape;128;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8"/>
          <p:cNvSpPr txBox="1"/>
          <p:nvPr>
            <p:ph idx="4294967295" type="body"/>
          </p:nvPr>
        </p:nvSpPr>
        <p:spPr>
          <a:xfrm>
            <a:off x="1244325" y="3757725"/>
            <a:ext cx="2529000" cy="1196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600"/>
              <a:t>It has mean dice score of 72%                                                        Ref: </a:t>
            </a:r>
            <a:r>
              <a:rPr lang="en" sz="1600" u="sng">
                <a:solidFill>
                  <a:schemeClr val="hlink"/>
                </a:solidFill>
                <a:hlinkClick r:id="rId4"/>
              </a:rPr>
              <a:t>https://arxiv.org/pdf/1701.03056v2.pdf</a:t>
            </a:r>
            <a:r>
              <a:rPr lang="en" sz="1600"/>
              <a:t> </a:t>
            </a:r>
            <a:endParaRPr sz="1600"/>
          </a:p>
        </p:txBody>
      </p:sp>
      <p:sp>
        <p:nvSpPr>
          <p:cNvPr descr="Background pointer shape in timeline graphic" id="130" name="Google Shape;130;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8"/>
          <p:cNvSpPr txBox="1"/>
          <p:nvPr>
            <p:ph idx="4294967295" type="body"/>
          </p:nvPr>
        </p:nvSpPr>
        <p:spPr>
          <a:xfrm>
            <a:off x="3888680" y="2336550"/>
            <a:ext cx="1315500" cy="470400"/>
          </a:xfrm>
          <a:prstGeom prst="rect">
            <a:avLst/>
          </a:prstGeom>
        </p:spPr>
        <p:txBody>
          <a:bodyPr anchorCtr="0" anchor="ctr" bIns="91425" lIns="91425" spcFirstLastPara="1" rIns="91425" wrap="square" tIns="91425">
            <a:normAutofit fontScale="92500"/>
          </a:bodyPr>
          <a:lstStyle/>
          <a:p>
            <a:pPr indent="0" lvl="0" marL="0" rtl="0" algn="ctr">
              <a:lnSpc>
                <a:spcPct val="100000"/>
              </a:lnSpc>
              <a:spcBef>
                <a:spcPts val="0"/>
              </a:spcBef>
              <a:spcAft>
                <a:spcPts val="0"/>
              </a:spcAft>
              <a:buNone/>
            </a:pPr>
            <a:r>
              <a:rPr b="1" lang="en" sz="1600">
                <a:solidFill>
                  <a:schemeClr val="lt1"/>
                </a:solidFill>
              </a:rPr>
              <a:t>Swin UNETR</a:t>
            </a:r>
            <a:endParaRPr b="1" sz="1600">
              <a:solidFill>
                <a:schemeClr val="lt1"/>
              </a:solidFill>
            </a:endParaRPr>
          </a:p>
        </p:txBody>
      </p:sp>
      <p:grpSp>
        <p:nvGrpSpPr>
          <p:cNvPr id="132" name="Google Shape;132;p18"/>
          <p:cNvGrpSpPr/>
          <p:nvPr/>
        </p:nvGrpSpPr>
        <p:grpSpPr>
          <a:xfrm>
            <a:off x="4319545" y="1610215"/>
            <a:ext cx="198900" cy="593656"/>
            <a:chOff x="3918084" y="1610215"/>
            <a:chExt cx="198900" cy="593656"/>
          </a:xfrm>
        </p:grpSpPr>
        <p:cxnSp>
          <p:nvCxnSpPr>
            <p:cNvPr id="133" name="Google Shape;133;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4" name="Google Shape;134;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8"/>
          <p:cNvSpPr txBox="1"/>
          <p:nvPr>
            <p:ph idx="4294967295" type="body"/>
          </p:nvPr>
        </p:nvSpPr>
        <p:spPr>
          <a:xfrm>
            <a:off x="3315675" y="372650"/>
            <a:ext cx="2461500" cy="1104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t>It has mean dice score of 92% with 61.98M parametres.          Ref: </a:t>
            </a:r>
            <a:r>
              <a:rPr lang="en" sz="1600" u="sng">
                <a:solidFill>
                  <a:schemeClr val="hlink"/>
                </a:solidFill>
                <a:hlinkClick r:id="rId5"/>
              </a:rPr>
              <a:t>https://arxiv.org/pdf/2201.01266.pdf</a:t>
            </a:r>
            <a:r>
              <a:rPr lang="en" sz="1600"/>
              <a:t> </a:t>
            </a:r>
            <a:endParaRPr sz="1600"/>
          </a:p>
        </p:txBody>
      </p:sp>
      <p:sp>
        <p:nvSpPr>
          <p:cNvPr descr="Background pointer shape in timeline graphic" id="136" name="Google Shape;136;p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8"/>
          <p:cNvSpPr txBox="1"/>
          <p:nvPr>
            <p:ph idx="4294967295" type="body"/>
          </p:nvPr>
        </p:nvSpPr>
        <p:spPr>
          <a:xfrm>
            <a:off x="5553224" y="2336550"/>
            <a:ext cx="1315500" cy="470400"/>
          </a:xfrm>
          <a:prstGeom prst="rect">
            <a:avLst/>
          </a:prstGeom>
        </p:spPr>
        <p:txBody>
          <a:bodyPr anchorCtr="0" anchor="ctr" bIns="91425" lIns="91425" spcFirstLastPara="1" rIns="91425" wrap="square" tIns="91425">
            <a:normAutofit fontScale="85000"/>
          </a:bodyPr>
          <a:lstStyle/>
          <a:p>
            <a:pPr indent="0" lvl="0" marL="0" rtl="0" algn="ctr">
              <a:lnSpc>
                <a:spcPct val="100000"/>
              </a:lnSpc>
              <a:spcBef>
                <a:spcPts val="0"/>
              </a:spcBef>
              <a:spcAft>
                <a:spcPts val="0"/>
              </a:spcAft>
              <a:buNone/>
            </a:pPr>
            <a:r>
              <a:rPr b="1" lang="en" sz="1600">
                <a:solidFill>
                  <a:schemeClr val="lt1"/>
                </a:solidFill>
              </a:rPr>
              <a:t>OM-NET CGA</a:t>
            </a:r>
            <a:endParaRPr b="1" sz="1600">
              <a:solidFill>
                <a:schemeClr val="lt1"/>
              </a:solidFill>
            </a:endParaRPr>
          </a:p>
        </p:txBody>
      </p:sp>
      <p:grpSp>
        <p:nvGrpSpPr>
          <p:cNvPr id="138" name="Google Shape;138;p18"/>
          <p:cNvGrpSpPr/>
          <p:nvPr/>
        </p:nvGrpSpPr>
        <p:grpSpPr>
          <a:xfrm>
            <a:off x="5973070" y="2938958"/>
            <a:ext cx="198900" cy="593656"/>
            <a:chOff x="5958946" y="2938958"/>
            <a:chExt cx="198900" cy="593656"/>
          </a:xfrm>
        </p:grpSpPr>
        <p:cxnSp>
          <p:nvCxnSpPr>
            <p:cNvPr id="139" name="Google Shape;139;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0" name="Google Shape;140;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8"/>
          <p:cNvSpPr txBox="1"/>
          <p:nvPr>
            <p:ph idx="4294967295" type="body"/>
          </p:nvPr>
        </p:nvSpPr>
        <p:spPr>
          <a:xfrm>
            <a:off x="5126900" y="3757725"/>
            <a:ext cx="2461500" cy="1196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sz="1600"/>
              <a:t>It has mean dice score of 91.63% with 13.814M parametres                                               Ref: </a:t>
            </a:r>
            <a:r>
              <a:rPr lang="en" sz="1600" u="sng">
                <a:solidFill>
                  <a:schemeClr val="hlink"/>
                </a:solidFill>
                <a:hlinkClick r:id="rId6"/>
              </a:rPr>
              <a:t>https://arxiv.org/pdf/1906.01796v2.pdf</a:t>
            </a:r>
            <a:r>
              <a:rPr lang="en" sz="1600"/>
              <a:t> </a:t>
            </a:r>
            <a:endParaRPr sz="1600"/>
          </a:p>
        </p:txBody>
      </p:sp>
      <p:sp>
        <p:nvSpPr>
          <p:cNvPr descr="Background pointer shape in timeline graphic" id="142" name="Google Shape;142;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18"/>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1600">
                <a:solidFill>
                  <a:schemeClr val="lt1"/>
                </a:solidFill>
              </a:rPr>
              <a:t>Custom-</a:t>
            </a:r>
            <a:r>
              <a:rPr b="1" lang="en" sz="1600">
                <a:solidFill>
                  <a:schemeClr val="lt1"/>
                </a:solidFill>
              </a:rPr>
              <a:t>Net</a:t>
            </a:r>
            <a:endParaRPr b="1" sz="1600">
              <a:solidFill>
                <a:schemeClr val="lt1"/>
              </a:solidFill>
            </a:endParaRPr>
          </a:p>
        </p:txBody>
      </p:sp>
      <p:grpSp>
        <p:nvGrpSpPr>
          <p:cNvPr id="144" name="Google Shape;144;p18"/>
          <p:cNvGrpSpPr/>
          <p:nvPr/>
        </p:nvGrpSpPr>
        <p:grpSpPr>
          <a:xfrm>
            <a:off x="7669807" y="1610215"/>
            <a:ext cx="198900" cy="593656"/>
            <a:chOff x="3918084" y="1610215"/>
            <a:chExt cx="198900" cy="593656"/>
          </a:xfrm>
        </p:grpSpPr>
        <p:cxnSp>
          <p:nvCxnSpPr>
            <p:cNvPr id="145" name="Google Shape;145;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6" name="Google Shape;146;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8"/>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600"/>
              <a:t>Here we are aiming for less number of parameters with decent dice score.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153" name="Google Shape;153;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In this study, we offer a unique brain tumor segmentation model, called Custom-Net, that is specifically designed to address the issue of class imbalance and </a:t>
            </a:r>
            <a:r>
              <a:rPr lang="en"/>
              <a:t>improve</a:t>
            </a:r>
            <a:r>
              <a:rPr lang="en"/>
              <a:t> the IoU, dice &amp; loss.</a:t>
            </a:r>
            <a:endParaRPr/>
          </a:p>
          <a:p>
            <a:pPr indent="-311150" lvl="0" marL="457200" rtl="0" algn="l">
              <a:spcBef>
                <a:spcPts val="0"/>
              </a:spcBef>
              <a:spcAft>
                <a:spcPts val="0"/>
              </a:spcAft>
              <a:buSzPts val="1300"/>
              <a:buAutoNum type="arabicPeriod"/>
            </a:pPr>
            <a:r>
              <a:rPr lang="en"/>
              <a:t>Will try to make model more robust and less complex with more accuracy.</a:t>
            </a:r>
            <a:endParaRPr/>
          </a:p>
          <a:p>
            <a:pPr indent="-311150" lvl="0" marL="457200" rtl="0" algn="l">
              <a:spcBef>
                <a:spcPts val="0"/>
              </a:spcBef>
              <a:spcAft>
                <a:spcPts val="0"/>
              </a:spcAft>
              <a:buSzPts val="1300"/>
              <a:buAutoNum type="arabicPeriod"/>
            </a:pPr>
            <a:r>
              <a:rPr lang="en"/>
              <a:t>Try to </a:t>
            </a:r>
            <a:r>
              <a:rPr lang="en"/>
              <a:t>improve</a:t>
            </a:r>
            <a:r>
              <a:rPr lang="en"/>
              <a:t> the model speed with less complex architecture.</a:t>
            </a:r>
            <a:endParaRPr/>
          </a:p>
          <a:p>
            <a:pPr indent="-311150" lvl="0" marL="457200" rtl="0" algn="l">
              <a:spcBef>
                <a:spcPts val="0"/>
              </a:spcBef>
              <a:spcAft>
                <a:spcPts val="0"/>
              </a:spcAft>
              <a:buSzPts val="1300"/>
              <a:buAutoNum type="arabicPeriod"/>
            </a:pPr>
            <a:r>
              <a:rPr lang="en"/>
              <a:t>With more </a:t>
            </a:r>
            <a:r>
              <a:rPr lang="en"/>
              <a:t>powerful</a:t>
            </a:r>
            <a:r>
              <a:rPr lang="en"/>
              <a:t> system in future will try to improve accuracy with less complex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ctrTitle"/>
          </p:nvPr>
        </p:nvSpPr>
        <p:spPr>
          <a:xfrm>
            <a:off x="727950" y="23999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