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8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63" r:id="rId24"/>
    <p:sldId id="262" r:id="rId25"/>
  </p:sldIdLst>
  <p:sldSz cx="12192000" cy="6858000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배달의민족 주아" panose="02020603020101020101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58" autoAdjust="0"/>
  </p:normalViewPr>
  <p:slideViewPr>
    <p:cSldViewPr snapToGrid="0">
      <p:cViewPr varScale="1">
        <p:scale>
          <a:sx n="104" d="100"/>
          <a:sy n="104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AEDA3-0801-4BD3-8682-8FC4738E85E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3E5E-342E-4713-A465-A7015A319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1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93E5E-342E-4713-A465-A7015A319FB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8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4D2A5-003B-4808-93F9-1E2BC04D6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A849F8-F2F5-4DC9-8034-FCAEFC1E4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72D50-0C1E-4F24-90D1-26AD1F2E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6ED56-89E1-4344-BA91-D5A07256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79C35-624F-4895-B16C-B0BE76C5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7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A28AF-F53B-46FA-8911-99A422D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537D95-BF73-41DD-89F5-5F4D21C6E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93E31-F3B6-4D56-885A-A1EF4188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09D0B-86F8-4745-9168-FA5D336F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B4C28-0846-43D8-8096-5D3D7585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52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5251AE-907F-41D1-BDEA-F9BE4AB3F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89B95-E06F-49F9-9DC6-B80385FD8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945A-FF7C-46B3-8258-9E5EB00B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89500-2633-455F-98EE-E81D2EA9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4514D-07B6-443C-B151-C422FEB1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7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884A7-52CD-46E3-8FAB-F1132EDA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51B28-A03F-4D97-BEDF-E1AEEBB6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5B5E2-85DB-4484-98D4-8DAACD70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9EF6F-EA58-40C8-B13E-FF6BFB16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AB858-26C8-4E20-B887-04B514C2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7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FA062-C292-436A-96AE-58B6836D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3F8FAC-6016-4B0D-97B1-C429BBF2F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0C936-DEBF-4405-A967-CD9D34BA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78974-412A-4085-B3AB-25371B72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6BDEC-8AE1-4AE0-AD99-53F8B21C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C6011-7A25-41E3-9DC1-3CB24769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F91AC-72E9-4455-A146-BB054AACB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91FC0E-3522-4758-A61F-1F6BEE5D9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323818-065D-4BF0-9E57-1890685C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881810-0393-4964-9BFE-BF4BDABF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A8C2B-FC50-4AE2-B733-59844D05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2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52A66-0876-4376-8F6C-6158C719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7EB8E-3ABF-401E-808C-BC3C054E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1451A1-DB70-4F72-94BD-4622AD990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2E70B6-9E52-4629-8E81-938F2CED4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3F929B-6724-4DBE-A112-760E51F9B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4D990D-CC17-48E1-BE63-66C63576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D74A93-CD82-4F93-B518-F0F00143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2DEADE-368F-47A3-9F4C-E6DB916C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6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B0DDD-CEBF-4A5C-BB52-E8E311FF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33D883-6E45-4EC8-B57A-A83E2D81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173901-C506-4DAF-9FAC-115A24AD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041282-D5F6-4A1E-8DA2-08D3A0DD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4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7DBEFD-0F29-4A67-9157-EEFBEEA1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9B7F1D-E140-4B98-B191-3C60B27A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033367-9893-4166-85B9-7978B0D0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9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5FC3-C9C5-4BC6-B588-26DB72D3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38D4C-38AD-49FB-9695-234848C4F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0B0F0-771B-417D-97CC-52AB348F2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C930F5-5778-41A9-A861-0BDDE32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B13ABF-944D-4697-8F50-B6C4B9A7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4A56E-E1E2-43A1-8F50-E81B4FA4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0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5F4EC-06CB-41F5-BBD6-ACB89100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0EBA8-344B-4709-AED8-E906AF30C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3A6E7E-8230-4359-9429-374C2CA6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31DEE-B394-42A9-A94B-80A8D13E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F7606-FE07-472D-BAF9-56D6C00D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A2E15-0A24-48DF-8E47-8D8D2322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9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3FE4E2-5D04-4056-B6FC-0F587EFA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021AC-227D-49CA-A889-179596883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23F06-E7BA-4431-9C64-1D5199017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5B95-7804-45CF-93C6-D2C27629975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72ECC-DF47-463C-A1E8-AE9B47E21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3D465-CD5C-49D9-96AB-C48199059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01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elog.io/@jxlhe46/%EC%95%8C%EA%B3%A0%EB%A6%AC%EC%A6%98-%EB%8B%A4%EC%9D%B4%EB%82%98%EB%AF%B9-%ED%94%84%EB%A1%9C%EA%B7%B8%EB%9E%98%EB%B0%8D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169BFFD-34A7-48F9-B8FB-632F0B5A066D}"/>
              </a:ext>
            </a:extLst>
          </p:cNvPr>
          <p:cNvSpPr txBox="1"/>
          <p:nvPr/>
        </p:nvSpPr>
        <p:spPr>
          <a:xfrm>
            <a:off x="4278036" y="4112588"/>
            <a:ext cx="3635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최단경로 알고리즘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4463986" y="4733231"/>
            <a:ext cx="3264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220404 ALGORAGER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황승주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E71C8A-AF92-4395-BC2E-62BFCAF58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7418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7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C29C6F-FC2D-4776-9C1D-0F4CB77E8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09" y="1219211"/>
            <a:ext cx="8064055" cy="524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2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6C8189-5BB4-4931-8D7F-EAE7B820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08" y="1165258"/>
            <a:ext cx="7099295" cy="53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4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D6C79D-6B15-4023-A99C-B2E943B52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72" y="1224160"/>
            <a:ext cx="8052529" cy="51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0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D95C30-2994-412A-8D71-4DD459BA7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75" y="1282877"/>
            <a:ext cx="6791852" cy="51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2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000" b="1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노드에서 다른 모든 노드까지의 최단 경로를 계산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하는 알고리즘이다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l"/>
            <a:r>
              <a:rPr lang="ko-KR" altLang="en-US" sz="2000" b="0" i="0" dirty="0" err="1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알고리즘과 마찬가지로 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단계별로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거쳐 가는 노드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기준으로 알고리즘을 수행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l"/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그렇지만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 단계마다 방문하지 않은 노드 중에서 최단 거리의 노드를 찾는 과정은 필요하지 않다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 단계마다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차원 테이블에 최단 거리 정보를 저장한다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점에서 </a:t>
            </a:r>
            <a:r>
              <a:rPr lang="ko-KR" altLang="en-US" sz="2000" b="0" i="0" u="none" strike="noStrike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다이나믹 프로그래밍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유형이라고 볼 수 있다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단계마다 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특정한 노드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거쳐 가는 경우를 확인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l"/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a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가는 최단 거리보다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 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거쳐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가는 거리가 더 짧은 지 검사한다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2000" i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간선이 음수의 가중치를 가져도 가능하나</a:t>
            </a:r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음수 사이클 발생 시 처리 불가</a:t>
            </a:r>
            <a:endParaRPr lang="en-US" altLang="ko-KR" sz="2000" i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2000" i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for(</a:t>
            </a:r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k: 1 -&gt; N)  </a:t>
            </a:r>
          </a:p>
          <a:p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f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or(</a:t>
            </a:r>
            <a:r>
              <a:rPr lang="en-US" altLang="ko-KR" sz="2000" b="0" i="1" dirty="0" err="1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1 -&gt; N) (</a:t>
            </a:r>
            <a:r>
              <a:rPr lang="ko-KR" altLang="en-US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</a:t>
            </a:r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2000" i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!= k)</a:t>
            </a:r>
            <a:endParaRPr lang="en-US" altLang="ko-KR" sz="2000" b="0" i="1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for(j: 1 -&gt; N)  (</a:t>
            </a:r>
            <a:r>
              <a:rPr lang="ko-KR" altLang="en-US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</a:t>
            </a:r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j != </a:t>
            </a:r>
            <a:r>
              <a:rPr lang="en-US" altLang="ko-KR" sz="2000" i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&amp;&amp; j != k)</a:t>
            </a:r>
          </a:p>
          <a:p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d[</a:t>
            </a:r>
            <a:r>
              <a:rPr lang="en-US" altLang="ko-KR" sz="2000" i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][j] = min(d[</a:t>
            </a:r>
            <a:r>
              <a:rPr lang="en-US" altLang="ko-KR" sz="2000" i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][j], d[</a:t>
            </a:r>
            <a:r>
              <a:rPr lang="en-US" altLang="ko-KR" sz="2000" i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][k] + d[k][j];</a:t>
            </a:r>
          </a:p>
          <a:p>
            <a:pPr algn="ctr"/>
            <a:endParaRPr lang="en-US" altLang="ko-KR" sz="2000" i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</a:p>
          <a:p>
            <a:r>
              <a:rPr lang="en-US" altLang="ko-KR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시간복잡도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O(N^3)</a:t>
            </a:r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59019" y="505282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개념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565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59019" y="505282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53DF572-7D4A-4D0C-9F3E-B850FCAB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6" y="1143000"/>
            <a:ext cx="6716062" cy="532521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DF50F02-35E3-4861-8726-2EF6CDDA1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795" y="2218353"/>
            <a:ext cx="6716062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59019" y="505282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9BEF12-9A45-4B4C-A5D8-A4B9F5F4D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9" y="1401629"/>
            <a:ext cx="114204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6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59019" y="505282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1941DA-0D43-43D8-9F4A-BA476C977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32" y="1143000"/>
            <a:ext cx="6733135" cy="535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00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59019" y="505282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6C4342-BFA3-417E-BA04-B77836EC4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37" y="1198351"/>
            <a:ext cx="7130599" cy="52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70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59019" y="505282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8FCAE0-4BF7-4146-A576-24EF59E0D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64" y="1198351"/>
            <a:ext cx="7501471" cy="511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5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5000476" y="1522892"/>
            <a:ext cx="2191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CONTENTS</a:t>
            </a:r>
            <a:endParaRPr lang="ko-KR" altLang="en-US" sz="32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206185-1C8E-404B-A034-5DB1F857AB9A}"/>
              </a:ext>
            </a:extLst>
          </p:cNvPr>
          <p:cNvGrpSpPr/>
          <p:nvPr/>
        </p:nvGrpSpPr>
        <p:grpSpPr>
          <a:xfrm>
            <a:off x="1429325" y="2857246"/>
            <a:ext cx="1541069" cy="1541069"/>
            <a:chOff x="1280240" y="2658464"/>
            <a:chExt cx="1541069" cy="154106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3A0214E-36E8-453E-9B3E-75AB6C8B3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240" y="2658464"/>
              <a:ext cx="1541069" cy="154106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A70903-6D91-40C3-A666-E92020C21953}"/>
                </a:ext>
              </a:extLst>
            </p:cNvPr>
            <p:cNvSpPr txBox="1"/>
            <p:nvPr/>
          </p:nvSpPr>
          <p:spPr>
            <a:xfrm>
              <a:off x="1334876" y="2828835"/>
              <a:ext cx="14318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</a:p>
            <a:p>
              <a:pPr algn="ctr"/>
              <a:r>
                <a:rPr lang="ko-KR" altLang="en-US" sz="24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다익스트라</a:t>
              </a:r>
              <a:endPara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A21EE45-C35E-4A70-8CEE-73602B4301C7}"/>
              </a:ext>
            </a:extLst>
          </p:cNvPr>
          <p:cNvGrpSpPr/>
          <p:nvPr/>
        </p:nvGrpSpPr>
        <p:grpSpPr>
          <a:xfrm>
            <a:off x="3969176" y="3284628"/>
            <a:ext cx="1656224" cy="1541069"/>
            <a:chOff x="1222665" y="2658464"/>
            <a:chExt cx="1656224" cy="154106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5AACA9-7C81-40F0-A5AE-5C6044A2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240" y="2658464"/>
              <a:ext cx="1541069" cy="154106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5DED8F-6FB9-45E7-89A0-ACA8A2139D56}"/>
                </a:ext>
              </a:extLst>
            </p:cNvPr>
            <p:cNvSpPr txBox="1"/>
            <p:nvPr/>
          </p:nvSpPr>
          <p:spPr>
            <a:xfrm>
              <a:off x="1222665" y="2828835"/>
              <a:ext cx="16562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</a:p>
            <a:p>
              <a:pPr algn="ctr"/>
              <a:r>
                <a:rPr lang="ko-KR" altLang="en-US" sz="24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플로이드워셜</a:t>
              </a:r>
              <a:endPara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0239569-EA30-4DBB-8C99-FB0201B5A670}"/>
              </a:ext>
            </a:extLst>
          </p:cNvPr>
          <p:cNvGrpSpPr/>
          <p:nvPr/>
        </p:nvGrpSpPr>
        <p:grpSpPr>
          <a:xfrm>
            <a:off x="6624177" y="2857244"/>
            <a:ext cx="1541069" cy="1541069"/>
            <a:chOff x="1280240" y="2658464"/>
            <a:chExt cx="1541069" cy="154106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0873F30-769F-4439-820C-FE7D5B601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240" y="2658464"/>
              <a:ext cx="1541069" cy="154106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AA5478-8DFD-46F4-A990-2F14A93D5BBD}"/>
                </a:ext>
              </a:extLst>
            </p:cNvPr>
            <p:cNvSpPr txBox="1"/>
            <p:nvPr/>
          </p:nvSpPr>
          <p:spPr>
            <a:xfrm>
              <a:off x="1455099" y="2828835"/>
              <a:ext cx="11913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</a:p>
            <a:p>
              <a:pPr algn="ctr"/>
              <a:r>
                <a:rPr lang="ko-KR" altLang="en-US" sz="24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벨만포드</a:t>
              </a:r>
              <a:endPara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16B001C-3825-4194-A0A9-74EBBE62B5BD}"/>
              </a:ext>
            </a:extLst>
          </p:cNvPr>
          <p:cNvGrpSpPr/>
          <p:nvPr/>
        </p:nvGrpSpPr>
        <p:grpSpPr>
          <a:xfrm>
            <a:off x="9221606" y="3284627"/>
            <a:ext cx="1541069" cy="1541069"/>
            <a:chOff x="1280240" y="2658464"/>
            <a:chExt cx="1541069" cy="154106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E2C7D28-2759-4B4B-AB40-1408C621B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240" y="2658464"/>
              <a:ext cx="1541069" cy="154106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449F06-EAED-4DBA-B359-82A8EB5FCE8E}"/>
                </a:ext>
              </a:extLst>
            </p:cNvPr>
            <p:cNvSpPr txBox="1"/>
            <p:nvPr/>
          </p:nvSpPr>
          <p:spPr>
            <a:xfrm>
              <a:off x="1704368" y="2828835"/>
              <a:ext cx="6928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</a:p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문제</a:t>
              </a:r>
              <a:endPara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01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59019" y="505282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453B0F-C391-4105-B284-53F5D684D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68" y="1283865"/>
            <a:ext cx="6576137" cy="51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44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음수 가중치가 있는 그래프에서 한 정점으로부터 다른 모든 정점으로의 최단경로 및 거리를 구하는 알고리즘이다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l"/>
            <a:r>
              <a:rPr lang="ko-KR" altLang="en-US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음수 사이클이 있는 경우는 무한히 사이클을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루프할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 있다는 점에서 최단경로를 구할 수 없다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l"/>
            <a:r>
              <a:rPr lang="ko-KR" altLang="en-US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벨만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포드 알고리즘의 장점은 그래프 내에 음수 사이클이 있을 경우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음수 사이클이 있음은 판단할 수 있다</a:t>
            </a:r>
            <a:endParaRPr lang="en-US" altLang="ko-KR" sz="2000" b="0" i="0" dirty="0">
              <a:solidFill>
                <a:schemeClr val="tx1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시간복잡도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O(N^2)</a:t>
            </a:r>
            <a:br>
              <a:rPr lang="ko-KR" altLang="en-US" sz="2000" dirty="0"/>
            </a:br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벨만포드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59019" y="50528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벨만포드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개념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672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br>
              <a:rPr lang="ko-KR" altLang="en-US" sz="2000" dirty="0"/>
            </a:br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벨만포드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59019" y="505282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벨만포드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E12D1AE-EBC5-4816-A546-F6D3EB6D7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21" y="1215747"/>
            <a:ext cx="6279832" cy="524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8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 </a:t>
            </a:r>
            <a:r>
              <a:rPr lang="ko-KR" altLang="en-US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4F31A1-D230-498C-85FD-6D941616EB5D}"/>
              </a:ext>
            </a:extLst>
          </p:cNvPr>
          <p:cNvGrpSpPr/>
          <p:nvPr/>
        </p:nvGrpSpPr>
        <p:grpSpPr>
          <a:xfrm>
            <a:off x="2301741" y="4616614"/>
            <a:ext cx="9494613" cy="1626920"/>
            <a:chOff x="2301741" y="4984746"/>
            <a:chExt cx="9494613" cy="162692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6C431360-4E93-49E9-B625-613152BCD267}"/>
                </a:ext>
              </a:extLst>
            </p:cNvPr>
            <p:cNvSpPr/>
            <p:nvPr/>
          </p:nvSpPr>
          <p:spPr>
            <a:xfrm flipV="1">
              <a:off x="2301741" y="4984746"/>
              <a:ext cx="7588517" cy="16269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4B2D7F7-ADA1-42E2-9849-AE857C21A661}"/>
                </a:ext>
              </a:extLst>
            </p:cNvPr>
            <p:cNvSpPr/>
            <p:nvPr/>
          </p:nvSpPr>
          <p:spPr>
            <a:xfrm>
              <a:off x="9009611" y="5127251"/>
              <a:ext cx="2786743" cy="43938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눈물 방울 9">
            <a:extLst>
              <a:ext uri="{FF2B5EF4-FFF2-40B4-BE49-F238E27FC236}">
                <a16:creationId xmlns:a16="http://schemas.microsoft.com/office/drawing/2014/main" id="{B8106DB9-F8E0-4ADE-AE17-38EC79F25056}"/>
              </a:ext>
            </a:extLst>
          </p:cNvPr>
          <p:cNvSpPr/>
          <p:nvPr/>
        </p:nvSpPr>
        <p:spPr>
          <a:xfrm rot="18900000">
            <a:off x="2773683" y="848488"/>
            <a:ext cx="1551500" cy="1551500"/>
          </a:xfrm>
          <a:prstGeom prst="teardrop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눈물 방울 30">
            <a:extLst>
              <a:ext uri="{FF2B5EF4-FFF2-40B4-BE49-F238E27FC236}">
                <a16:creationId xmlns:a16="http://schemas.microsoft.com/office/drawing/2014/main" id="{23989CCC-B66F-42CF-9568-C0586C5634BC}"/>
              </a:ext>
            </a:extLst>
          </p:cNvPr>
          <p:cNvSpPr/>
          <p:nvPr/>
        </p:nvSpPr>
        <p:spPr>
          <a:xfrm rot="18900000">
            <a:off x="5159620" y="881959"/>
            <a:ext cx="1551500" cy="1551500"/>
          </a:xfrm>
          <a:prstGeom prst="teardrop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눈물 방울 31">
            <a:extLst>
              <a:ext uri="{FF2B5EF4-FFF2-40B4-BE49-F238E27FC236}">
                <a16:creationId xmlns:a16="http://schemas.microsoft.com/office/drawing/2014/main" id="{5247CD2A-CDD6-4788-8F8F-0E6D11F481EB}"/>
              </a:ext>
            </a:extLst>
          </p:cNvPr>
          <p:cNvSpPr/>
          <p:nvPr/>
        </p:nvSpPr>
        <p:spPr>
          <a:xfrm rot="18900000">
            <a:off x="7529934" y="882496"/>
            <a:ext cx="1551500" cy="1551500"/>
          </a:xfrm>
          <a:prstGeom prst="teardrop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8A782E-E73C-4CBF-B3A1-DB4345284748}"/>
              </a:ext>
            </a:extLst>
          </p:cNvPr>
          <p:cNvSpPr txBox="1"/>
          <p:nvPr/>
        </p:nvSpPr>
        <p:spPr>
          <a:xfrm>
            <a:off x="532115" y="1424183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기본문제 </a:t>
            </a:r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  <a:endParaRPr lang="ko-KR" altLang="en-US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617C8E-67A1-4014-BE3E-2EC0BC60801F}"/>
              </a:ext>
            </a:extLst>
          </p:cNvPr>
          <p:cNvSpPr txBox="1"/>
          <p:nvPr/>
        </p:nvSpPr>
        <p:spPr>
          <a:xfrm>
            <a:off x="5200811" y="1236669"/>
            <a:ext cx="1532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21278 G5</a:t>
            </a:r>
          </a:p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호석이 두 마리</a:t>
            </a:r>
            <a:endParaRPr lang="en-US" altLang="ko-KR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치킨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244BC4-E737-4367-8506-9C826DDE2C3E}"/>
              </a:ext>
            </a:extLst>
          </p:cNvPr>
          <p:cNvSpPr txBox="1"/>
          <p:nvPr/>
        </p:nvSpPr>
        <p:spPr>
          <a:xfrm>
            <a:off x="7686766" y="1324881"/>
            <a:ext cx="1237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11657 G4</a:t>
            </a:r>
          </a:p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타임머신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8DA7D5-62D1-423F-A910-40651CBA75AF}"/>
              </a:ext>
            </a:extLst>
          </p:cNvPr>
          <p:cNvGrpSpPr/>
          <p:nvPr/>
        </p:nvGrpSpPr>
        <p:grpSpPr>
          <a:xfrm>
            <a:off x="3130494" y="6137978"/>
            <a:ext cx="5931006" cy="708205"/>
            <a:chOff x="2714352" y="6470655"/>
            <a:chExt cx="6605638" cy="78876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75AB800-DBF0-4586-8690-021A5507CDD9}"/>
                </a:ext>
              </a:extLst>
            </p:cNvPr>
            <p:cNvGrpSpPr/>
            <p:nvPr/>
          </p:nvGrpSpPr>
          <p:grpSpPr>
            <a:xfrm>
              <a:off x="2714352" y="6484726"/>
              <a:ext cx="3109496" cy="774690"/>
              <a:chOff x="2537389" y="6558352"/>
              <a:chExt cx="3109496" cy="774690"/>
            </a:xfrm>
          </p:grpSpPr>
          <p:sp>
            <p:nvSpPr>
              <p:cNvPr id="37" name="눈물 방울 36">
                <a:extLst>
                  <a:ext uri="{FF2B5EF4-FFF2-40B4-BE49-F238E27FC236}">
                    <a16:creationId xmlns:a16="http://schemas.microsoft.com/office/drawing/2014/main" id="{07A4A12D-C170-46F4-87FF-D9DD91ACEF10}"/>
                  </a:ext>
                </a:extLst>
              </p:cNvPr>
              <p:cNvSpPr/>
              <p:nvPr/>
            </p:nvSpPr>
            <p:spPr>
              <a:xfrm rot="18900000">
                <a:off x="2537389" y="6558353"/>
                <a:ext cx="774689" cy="774689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8" name="눈물 방울 37">
                <a:extLst>
                  <a:ext uri="{FF2B5EF4-FFF2-40B4-BE49-F238E27FC236}">
                    <a16:creationId xmlns:a16="http://schemas.microsoft.com/office/drawing/2014/main" id="{6D4442C3-3BAC-4CAB-9A88-C4B617D789F5}"/>
                  </a:ext>
                </a:extLst>
              </p:cNvPr>
              <p:cNvSpPr/>
              <p:nvPr/>
            </p:nvSpPr>
            <p:spPr>
              <a:xfrm rot="18900000">
                <a:off x="3704792" y="6558352"/>
                <a:ext cx="774689" cy="774689"/>
              </a:xfrm>
              <a:prstGeom prst="teardrop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9" name="눈물 방울 38">
                <a:extLst>
                  <a:ext uri="{FF2B5EF4-FFF2-40B4-BE49-F238E27FC236}">
                    <a16:creationId xmlns:a16="http://schemas.microsoft.com/office/drawing/2014/main" id="{44340C00-0658-49F8-AB38-559D8F0F1E92}"/>
                  </a:ext>
                </a:extLst>
              </p:cNvPr>
              <p:cNvSpPr/>
              <p:nvPr/>
            </p:nvSpPr>
            <p:spPr>
              <a:xfrm rot="18900000">
                <a:off x="4872196" y="6558352"/>
                <a:ext cx="774689" cy="774689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6BB8C7A-A95A-47D1-98C8-C664DA9100F8}"/>
                </a:ext>
              </a:extLst>
            </p:cNvPr>
            <p:cNvGrpSpPr/>
            <p:nvPr/>
          </p:nvGrpSpPr>
          <p:grpSpPr>
            <a:xfrm>
              <a:off x="6210494" y="6470655"/>
              <a:ext cx="3109496" cy="774690"/>
              <a:chOff x="2537389" y="6558352"/>
              <a:chExt cx="3109496" cy="774690"/>
            </a:xfrm>
          </p:grpSpPr>
          <p:sp>
            <p:nvSpPr>
              <p:cNvPr id="42" name="눈물 방울 41">
                <a:extLst>
                  <a:ext uri="{FF2B5EF4-FFF2-40B4-BE49-F238E27FC236}">
                    <a16:creationId xmlns:a16="http://schemas.microsoft.com/office/drawing/2014/main" id="{4F15B25C-F83A-4477-B38B-86E1DDA958B8}"/>
                  </a:ext>
                </a:extLst>
              </p:cNvPr>
              <p:cNvSpPr/>
              <p:nvPr/>
            </p:nvSpPr>
            <p:spPr>
              <a:xfrm rot="18900000">
                <a:off x="2537389" y="6558353"/>
                <a:ext cx="774689" cy="774689"/>
              </a:xfrm>
              <a:prstGeom prst="teardrop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3" name="눈물 방울 42">
                <a:extLst>
                  <a:ext uri="{FF2B5EF4-FFF2-40B4-BE49-F238E27FC236}">
                    <a16:creationId xmlns:a16="http://schemas.microsoft.com/office/drawing/2014/main" id="{E830871D-97CC-49E1-88D1-B8B921FFED0F}"/>
                  </a:ext>
                </a:extLst>
              </p:cNvPr>
              <p:cNvSpPr/>
              <p:nvPr/>
            </p:nvSpPr>
            <p:spPr>
              <a:xfrm rot="18900000">
                <a:off x="3704792" y="6558352"/>
                <a:ext cx="774689" cy="774689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4" name="눈물 방울 43">
                <a:extLst>
                  <a:ext uri="{FF2B5EF4-FFF2-40B4-BE49-F238E27FC236}">
                    <a16:creationId xmlns:a16="http://schemas.microsoft.com/office/drawing/2014/main" id="{365A841A-CDB6-462F-A260-564125C8576D}"/>
                  </a:ext>
                </a:extLst>
              </p:cNvPr>
              <p:cNvSpPr/>
              <p:nvPr/>
            </p:nvSpPr>
            <p:spPr>
              <a:xfrm rot="18900000">
                <a:off x="4872196" y="6558352"/>
                <a:ext cx="774689" cy="774689"/>
              </a:xfrm>
              <a:prstGeom prst="teardrop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23" name="눈물 방울 22">
            <a:extLst>
              <a:ext uri="{FF2B5EF4-FFF2-40B4-BE49-F238E27FC236}">
                <a16:creationId xmlns:a16="http://schemas.microsoft.com/office/drawing/2014/main" id="{0037F964-400D-4E38-A2AB-9FF9CDF89C7A}"/>
              </a:ext>
            </a:extLst>
          </p:cNvPr>
          <p:cNvSpPr/>
          <p:nvPr/>
        </p:nvSpPr>
        <p:spPr>
          <a:xfrm rot="18900000">
            <a:off x="2789307" y="3042641"/>
            <a:ext cx="1551500" cy="1551500"/>
          </a:xfrm>
          <a:prstGeom prst="teardrop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5A05D-EEC8-421D-8EA3-D59A471BDADB}"/>
              </a:ext>
            </a:extLst>
          </p:cNvPr>
          <p:cNvSpPr txBox="1"/>
          <p:nvPr/>
        </p:nvSpPr>
        <p:spPr>
          <a:xfrm>
            <a:off x="2912080" y="3429000"/>
            <a:ext cx="12747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10473 G2</a:t>
            </a:r>
          </a:p>
          <a:p>
            <a:pPr algn="ctr"/>
            <a:r>
              <a:rPr lang="ko-KR" altLang="en-US" sz="2000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인간대포</a:t>
            </a:r>
            <a:endParaRPr lang="en-US" altLang="ko-KR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ko-KR" altLang="en-US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B1AC87CA-9C06-4A2E-ADF1-802252861C7D}"/>
              </a:ext>
            </a:extLst>
          </p:cNvPr>
          <p:cNvSpPr/>
          <p:nvPr/>
        </p:nvSpPr>
        <p:spPr>
          <a:xfrm rot="18900000">
            <a:off x="5149699" y="3042640"/>
            <a:ext cx="1551500" cy="1551500"/>
          </a:xfrm>
          <a:prstGeom prst="teardrop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27928B-D97B-4639-B70A-EBFB4C468549}"/>
              </a:ext>
            </a:extLst>
          </p:cNvPr>
          <p:cNvSpPr txBox="1"/>
          <p:nvPr/>
        </p:nvSpPr>
        <p:spPr>
          <a:xfrm>
            <a:off x="5397098" y="3439745"/>
            <a:ext cx="1056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1613 G3</a:t>
            </a:r>
          </a:p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역사</a:t>
            </a:r>
            <a:endParaRPr lang="en-US" altLang="ko-KR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눈물 방울 26">
            <a:extLst>
              <a:ext uri="{FF2B5EF4-FFF2-40B4-BE49-F238E27FC236}">
                <a16:creationId xmlns:a16="http://schemas.microsoft.com/office/drawing/2014/main" id="{10E69C10-47A4-479E-B335-E375ED263205}"/>
              </a:ext>
            </a:extLst>
          </p:cNvPr>
          <p:cNvSpPr/>
          <p:nvPr/>
        </p:nvSpPr>
        <p:spPr>
          <a:xfrm rot="18900000">
            <a:off x="7529935" y="3017938"/>
            <a:ext cx="1551500" cy="1551500"/>
          </a:xfrm>
          <a:prstGeom prst="teardrop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221A3C-B21F-44CC-A99F-F32A2C9F23BD}"/>
              </a:ext>
            </a:extLst>
          </p:cNvPr>
          <p:cNvSpPr txBox="1"/>
          <p:nvPr/>
        </p:nvSpPr>
        <p:spPr>
          <a:xfrm>
            <a:off x="7547717" y="3450003"/>
            <a:ext cx="1473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1219 G1</a:t>
            </a:r>
          </a:p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오민식의 고민</a:t>
            </a:r>
          </a:p>
        </p:txBody>
      </p:sp>
      <p:sp>
        <p:nvSpPr>
          <p:cNvPr id="29" name="눈물 방울 28">
            <a:extLst>
              <a:ext uri="{FF2B5EF4-FFF2-40B4-BE49-F238E27FC236}">
                <a16:creationId xmlns:a16="http://schemas.microsoft.com/office/drawing/2014/main" id="{2EA2CBD0-637D-45AA-BA6C-12CA62F028EC}"/>
              </a:ext>
            </a:extLst>
          </p:cNvPr>
          <p:cNvSpPr/>
          <p:nvPr/>
        </p:nvSpPr>
        <p:spPr>
          <a:xfrm rot="18900000">
            <a:off x="292279" y="4765989"/>
            <a:ext cx="1551500" cy="1551500"/>
          </a:xfrm>
          <a:prstGeom prst="teardrop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9070B7-AB12-43B8-B00B-B14E3C514EFA}"/>
              </a:ext>
            </a:extLst>
          </p:cNvPr>
          <p:cNvSpPr txBox="1"/>
          <p:nvPr/>
        </p:nvSpPr>
        <p:spPr>
          <a:xfrm>
            <a:off x="308044" y="5187272"/>
            <a:ext cx="15199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5719 P5</a:t>
            </a:r>
          </a:p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거의 최단경로</a:t>
            </a:r>
            <a:endParaRPr lang="en-US" altLang="ko-KR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ko-KR" altLang="en-US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2B084D-D18A-487E-9793-441CFD4565FD}"/>
              </a:ext>
            </a:extLst>
          </p:cNvPr>
          <p:cNvSpPr txBox="1"/>
          <p:nvPr/>
        </p:nvSpPr>
        <p:spPr>
          <a:xfrm>
            <a:off x="3025991" y="1316461"/>
            <a:ext cx="1085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1261 G4</a:t>
            </a:r>
          </a:p>
          <a:p>
            <a:pPr algn="ctr"/>
            <a:r>
              <a:rPr lang="ko-KR" altLang="en-US" sz="2000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알고스팟</a:t>
            </a:r>
            <a:endParaRPr lang="en-US" altLang="ko-KR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ko-KR" altLang="en-US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831753-BA61-4AED-832B-84450832C438}"/>
              </a:ext>
            </a:extLst>
          </p:cNvPr>
          <p:cNvSpPr txBox="1"/>
          <p:nvPr/>
        </p:nvSpPr>
        <p:spPr>
          <a:xfrm>
            <a:off x="542791" y="2980947"/>
            <a:ext cx="135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심화문제 </a:t>
            </a:r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  <a:endParaRPr lang="ko-KR" altLang="en-US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E63C59-D948-4010-9979-259D89150B17}"/>
              </a:ext>
            </a:extLst>
          </p:cNvPr>
          <p:cNvSpPr txBox="1"/>
          <p:nvPr/>
        </p:nvSpPr>
        <p:spPr>
          <a:xfrm>
            <a:off x="670322" y="4665994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보너스</a:t>
            </a:r>
            <a:endParaRPr lang="ko-KR" altLang="en-US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665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169BFFD-34A7-48F9-B8FB-632F0B5A066D}"/>
              </a:ext>
            </a:extLst>
          </p:cNvPr>
          <p:cNvSpPr txBox="1"/>
          <p:nvPr/>
        </p:nvSpPr>
        <p:spPr>
          <a:xfrm>
            <a:off x="4640635" y="4112588"/>
            <a:ext cx="2910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E71C8A-AF92-4395-BC2E-62BFCAF58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7418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 상황에서 가장 비용이 적은 노드를 선택해 임의의 과정을 반복하여 최단거리를 구하는 알고리즘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2000" b="1" dirty="0">
                <a:solidFill>
                  <a:srgbClr val="2125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따라서 </a:t>
            </a:r>
            <a:r>
              <a:rPr lang="ko-KR" altLang="en-US" sz="2000" b="1" i="0" dirty="0" err="1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그리디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알고리즘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분류된다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단계를 거치며 </a:t>
            </a:r>
            <a:r>
              <a:rPr lang="ko-KR" altLang="en-US" sz="2000" b="0" i="0" u="sng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번 처리된 노드의 최단 거리는 고정되어 더 이상 바뀌지 않는다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단계당 하나의 노드에 대한 최단 거리를 확실히 찾는 방식으로 최적의 해를 구할 수 있다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b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000" b="1" i="0" dirty="0" err="1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알고리즘을 수행한 뒤에 테이블에는 출발 노드로부터 각 노드까지의 최단 거리 정보가 저장된다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20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경로의 가중치가 양수여야 함</a:t>
            </a:r>
            <a:endParaRPr lang="en-US" altLang="ko-KR" sz="20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If(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distance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][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]&gt;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distance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][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]+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distance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][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]) </a:t>
            </a:r>
            <a:br>
              <a:rPr lang="ko-KR" altLang="en-US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distance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][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]=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distance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][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]+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distance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][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];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시간복잡도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배열 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O(N^2)</a:t>
            </a:r>
          </a:p>
          <a:p>
            <a:r>
              <a:rPr lang="ko-KR" altLang="en-US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우선순위 큐 </a:t>
            </a:r>
            <a:r>
              <a:rPr lang="en-US" altLang="ko-KR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O(</a:t>
            </a:r>
            <a:r>
              <a:rPr lang="en-US" altLang="ko-KR" sz="2000" b="0" i="0" dirty="0" err="1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NlogN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다익스트라의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개념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56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6D33147-0605-4038-8B83-5FDFD6C54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422" y="1577526"/>
            <a:ext cx="5944430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4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8EAFDE-0EE5-417B-935A-475FF343D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01" y="1269783"/>
            <a:ext cx="6877534" cy="49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7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352315-D7A6-458C-B4A8-9A8AB212D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905" y="1282877"/>
            <a:ext cx="7642189" cy="508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9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0BE1AB-5471-417B-BFA7-69647E3F7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47" y="1320238"/>
            <a:ext cx="7026114" cy="503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EE0644-709D-4D5B-92F7-9A0C8C84C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26" y="1472110"/>
            <a:ext cx="7690148" cy="49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9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7AD3FE-FBDC-4E4E-A619-088558A5B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65" y="1184228"/>
            <a:ext cx="6853680" cy="531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3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536</Words>
  <Application>Microsoft Office PowerPoint</Application>
  <PresentationFormat>와이드스크린</PresentationFormat>
  <Paragraphs>106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승주 황</cp:lastModifiedBy>
  <cp:revision>23</cp:revision>
  <dcterms:created xsi:type="dcterms:W3CDTF">2018-09-25T05:56:09Z</dcterms:created>
  <dcterms:modified xsi:type="dcterms:W3CDTF">2022-04-06T07:00:54Z</dcterms:modified>
</cp:coreProperties>
</file>