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fe9a6f4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15fe9a6f43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62a682e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162a682e4f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5fe9a6f4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15fe9a6f43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5fe9a6f4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15fe9a6f43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5fe9a6f4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15fe9a6f43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fe9a6f4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15fe9a6f43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2a682e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162a682e4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62a682e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162a682e4f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62a682e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162a682e4f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5fe9a6f4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15fe9a6f43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2a682e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162a682e4f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fe9a6f4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5fe9a6f43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62a682e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162a682e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62a682e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162a682e4f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62a682e4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162a682e4f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62a682e4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162a682e4f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2a682e4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162a682e4f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62a682e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162a682e4f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62a682e4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162a682e4f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5fe9a6f43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15fe9a6f43_2_2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fe9a6f43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5fe9a6f43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5fe9a6f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5fe9a6f43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5fe9a6f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5fe9a6f43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5fe9a6f4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15fe9a6f43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5fe9a6f4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15fe9a6f43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fe9a6f4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15fe9a6f43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5fe9a6f4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15fe9a6f43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3414091" y="1413841"/>
            <a:ext cx="2315818" cy="2315818"/>
          </a:xfrm>
          <a:prstGeom prst="rect">
            <a:avLst/>
          </a:prstGeom>
          <a:solidFill>
            <a:schemeClr val="accent1"/>
          </a:solidFill>
          <a:ln cap="flat" cmpd="sng" w="152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644400" y="2029550"/>
            <a:ext cx="1855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</a:rPr>
              <a:t>Graph </a:t>
            </a:r>
            <a:endParaRPr b="1"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</a:rPr>
              <a:t>&amp; </a:t>
            </a:r>
            <a:endParaRPr b="1"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</a:rPr>
              <a:t>Tree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/>
        </p:nvSpPr>
        <p:spPr>
          <a:xfrm>
            <a:off x="455811" y="270012"/>
            <a:ext cx="372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이진 트리(Binary Tree)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455800" y="943775"/>
            <a:ext cx="5406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 번호의 성질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 번호가 i 인 노드의 부모 노드 번호 -&gt; 	i / 2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 번호가 i 인 노드의 왼쪽 자식 노드 번호 -&gt; 	2 * i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 번호가 i 인 노드의 오른쪽 자식 노드 번호 -&gt;	 2 * i + 1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높이가 h 인 이진 트리를 위한 배열의 크기 -&gt; 		2^(h+1)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913" y="2331663"/>
            <a:ext cx="57435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/>
        </p:nvSpPr>
        <p:spPr>
          <a:xfrm>
            <a:off x="455792" y="270000"/>
            <a:ext cx="623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이진 탐색 트리(Binary Search Tree)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다음과 같은 속성을 가지는 이진 트리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416050" y="2380475"/>
            <a:ext cx="54858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ko">
                <a:solidFill>
                  <a:schemeClr val="dk1"/>
                </a:solidFill>
              </a:rPr>
              <a:t>모든 왼쪽 자식들 &lt; = 부모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ko">
                <a:solidFill>
                  <a:schemeClr val="dk1"/>
                </a:solidFill>
              </a:rPr>
              <a:t>모든 오른쪽 자식들 &gt; 부모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즉, 부모의 모든 왼쪽 자식들은 부모 보다 작거나 같아야 하며,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부모의 모든 오른쪽 자식들은 부모보다 커야 한다.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475" y="1326425"/>
            <a:ext cx="3565925" cy="29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700">
                <a:solidFill>
                  <a:srgbClr val="3F3F3F"/>
                </a:solidFill>
              </a:rPr>
              <a:t>완전 이진 트리</a:t>
            </a:r>
            <a:r>
              <a:rPr b="1" lang="ko" sz="2700">
                <a:solidFill>
                  <a:srgbClr val="3F3F3F"/>
                </a:solidFill>
              </a:rPr>
              <a:t>,</a:t>
            </a:r>
            <a:r>
              <a:rPr lang="ko" sz="2700">
                <a:solidFill>
                  <a:srgbClr val="3F3F3F"/>
                </a:solidFill>
              </a:rPr>
              <a:t> 진 이진 트리, 포화 이진 트리</a:t>
            </a:r>
            <a:endParaRPr sz="2700">
              <a:solidFill>
                <a:srgbClr val="3F3F3F"/>
              </a:solidFill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455800" y="1129750"/>
            <a:ext cx="5406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트리의 모든 높이에서 노드가 꽉 차 있는 이진 트리.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즉, 마지막 레벨을 제외하고 모든 레벨이 완전히 채워져 있다.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455800" y="2365800"/>
            <a:ext cx="5485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완전 이진 트리는 배열을 사용해 효율적으로 표현 가능하다.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455800" y="1747775"/>
            <a:ext cx="5406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마지막 레벨은 꽉 차 있지 않아도 되지만 노드가 왼쪽에서 오른쪽으로 채워져야 한다.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250" y="2913975"/>
            <a:ext cx="5641502" cy="20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3F3F3F"/>
                </a:solidFill>
              </a:rPr>
              <a:t>완전 이진 트리, </a:t>
            </a:r>
            <a:r>
              <a:rPr b="1" i="1" lang="ko" sz="2700">
                <a:solidFill>
                  <a:srgbClr val="3F3F3F"/>
                </a:solidFill>
              </a:rPr>
              <a:t>진 이진 트리</a:t>
            </a:r>
            <a:r>
              <a:rPr b="1" lang="ko" sz="2700">
                <a:solidFill>
                  <a:srgbClr val="3F3F3F"/>
                </a:solidFill>
              </a:rPr>
              <a:t>,</a:t>
            </a:r>
            <a:r>
              <a:rPr lang="ko" sz="2700">
                <a:solidFill>
                  <a:srgbClr val="3F3F3F"/>
                </a:solidFill>
              </a:rPr>
              <a:t> 포화 이진 트리</a:t>
            </a:r>
            <a:endParaRPr sz="2700">
              <a:solidFill>
                <a:srgbClr val="3F3F3F"/>
              </a:solidFill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모든 노드가 0개 또는 2개의 자식 노드를 갖는 트리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575" y="1999260"/>
            <a:ext cx="5406300" cy="226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>
                <a:solidFill>
                  <a:srgbClr val="3F3F3F"/>
                </a:solidFill>
              </a:rPr>
              <a:t>완전 이진 트리,</a:t>
            </a:r>
            <a:r>
              <a:rPr b="1" lang="ko" sz="2700">
                <a:solidFill>
                  <a:srgbClr val="3F3F3F"/>
                </a:solidFill>
              </a:rPr>
              <a:t> </a:t>
            </a:r>
            <a:r>
              <a:rPr lang="ko" sz="2700">
                <a:solidFill>
                  <a:srgbClr val="3F3F3F"/>
                </a:solidFill>
              </a:rPr>
              <a:t>진 이진 트리,</a:t>
            </a:r>
            <a:r>
              <a:rPr b="1" lang="ko" sz="2700">
                <a:solidFill>
                  <a:srgbClr val="3F3F3F"/>
                </a:solidFill>
              </a:rPr>
              <a:t> </a:t>
            </a:r>
            <a:r>
              <a:rPr b="1" i="1" lang="ko" sz="2700">
                <a:solidFill>
                  <a:srgbClr val="3F3F3F"/>
                </a:solidFill>
              </a:rPr>
              <a:t>포화 이진 트리</a:t>
            </a:r>
            <a:endParaRPr b="1" i="1" sz="2700">
              <a:solidFill>
                <a:srgbClr val="3F3F3F"/>
              </a:solidFill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진 이진 트리이면서 완전 트리인 경우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455800" y="1554525"/>
            <a:ext cx="6729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노드의 개수가 정확히 2^(k+1) -1 개여야 한다. (k는 트리의 높이)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225" y="1979300"/>
            <a:ext cx="38862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455792" y="270000"/>
            <a:ext cx="623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이진 트리의 순회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227200" y="3694400"/>
            <a:ext cx="5485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3.   후</a:t>
            </a:r>
            <a:r>
              <a:rPr b="1" lang="ko">
                <a:solidFill>
                  <a:schemeClr val="dk1"/>
                </a:solidFill>
              </a:rPr>
              <a:t>위 순회 (Postorder) 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: </a:t>
            </a:r>
            <a:r>
              <a:rPr lang="ko">
                <a:solidFill>
                  <a:schemeClr val="dk1"/>
                </a:solidFill>
              </a:rPr>
              <a:t>왼쪽 자식 노드(서브트리)</a:t>
            </a:r>
            <a:r>
              <a:rPr b="1" lang="ko">
                <a:solidFill>
                  <a:schemeClr val="dk1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-&gt;</a:t>
            </a:r>
            <a:r>
              <a:rPr lang="ko">
                <a:solidFill>
                  <a:schemeClr val="dk1"/>
                </a:solidFill>
              </a:rPr>
              <a:t>오른쪽 자식 노드(서브트리)</a:t>
            </a:r>
            <a:r>
              <a:rPr lang="ko">
                <a:solidFill>
                  <a:schemeClr val="dk1"/>
                </a:solidFill>
              </a:rPr>
              <a:t> -&gt; </a:t>
            </a:r>
            <a:r>
              <a:rPr b="1" lang="ko">
                <a:solidFill>
                  <a:schemeClr val="dk1"/>
                </a:solidFill>
              </a:rPr>
              <a:t>부모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1 4 7 6 3 13 14 10 8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이진 트리에는 3가지의 순회 종류가 존재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227200" y="1789400"/>
            <a:ext cx="61170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1. </a:t>
            </a:r>
            <a:r>
              <a:rPr b="1" lang="ko">
                <a:solidFill>
                  <a:schemeClr val="dk1"/>
                </a:solidFill>
              </a:rPr>
              <a:t>전위 순회 (Preorder) 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: 부모 </a:t>
            </a:r>
            <a:r>
              <a:rPr lang="ko">
                <a:solidFill>
                  <a:schemeClr val="dk1"/>
                </a:solidFill>
              </a:rPr>
              <a:t>-&gt; 왼쪽 </a:t>
            </a:r>
            <a:r>
              <a:rPr lang="ko">
                <a:solidFill>
                  <a:schemeClr val="dk1"/>
                </a:solidFill>
              </a:rPr>
              <a:t>자식 노드(서브트리)</a:t>
            </a:r>
            <a:r>
              <a:rPr b="1"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-&gt; 오른쪽 자식 노드(서브트리)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8 3 1 6 3 7 10 14 13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425" y="1502675"/>
            <a:ext cx="3389626" cy="28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227200" y="2780000"/>
            <a:ext cx="5904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2.   중위</a:t>
            </a:r>
            <a:r>
              <a:rPr b="1" lang="ko">
                <a:solidFill>
                  <a:schemeClr val="dk1"/>
                </a:solidFill>
              </a:rPr>
              <a:t> 순회 (Inorder)  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: </a:t>
            </a:r>
            <a:r>
              <a:rPr lang="ko">
                <a:solidFill>
                  <a:schemeClr val="dk1"/>
                </a:solidFill>
              </a:rPr>
              <a:t>왼쪽 자식 노드(서브트리)</a:t>
            </a:r>
            <a:r>
              <a:rPr b="1" lang="ko">
                <a:solidFill>
                  <a:schemeClr val="dk1"/>
                </a:solidFill>
              </a:rPr>
              <a:t> -&gt; </a:t>
            </a:r>
            <a:r>
              <a:rPr b="1" lang="ko">
                <a:solidFill>
                  <a:schemeClr val="dk1"/>
                </a:solidFill>
              </a:rPr>
              <a:t>부모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-&gt;</a:t>
            </a:r>
            <a:r>
              <a:rPr b="1" lang="ko">
                <a:solidFill>
                  <a:schemeClr val="dk1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오른쪽 자식 노드(서브트리)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1 3 4 6 7 8 10 13 14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455792" y="270000"/>
            <a:ext cx="623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이진 트리의 순회 코드 구현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5725775" y="291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https://www.notion.so/12b0b14464234b98a5aded6e8dc43d1c</a:t>
            </a:r>
            <a:endParaRPr/>
          </a:p>
        </p:txBody>
      </p:sp>
      <p:sp>
        <p:nvSpPr>
          <p:cNvPr id="303" name="Google Shape;303;p40"/>
          <p:cNvSpPr txBox="1"/>
          <p:nvPr/>
        </p:nvSpPr>
        <p:spPr>
          <a:xfrm>
            <a:off x="563650" y="1199875"/>
            <a:ext cx="6750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Node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private int data; //노드의 값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private Node leftNode; //왼쪽 자식노드의 값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private Node rightNode; //오른쪽 자식노드의 값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Node(int data, Node leftNode, Node rightNode) {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this.data = data;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this.leftNode = leftNode;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this.rightNode = rightNode;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void setLeftNode(Node node) {</a:t>
            </a:r>
            <a:r>
              <a:rPr lang="ko"/>
              <a:t>this.leftNode = node;</a:t>
            </a:r>
            <a:r>
              <a:rPr lang="ko"/>
              <a:t>}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void setRightNode(Node node) {</a:t>
            </a:r>
            <a:r>
              <a:rPr lang="ko"/>
              <a:t> this.rightNode = node;</a:t>
            </a:r>
            <a:r>
              <a:rPr lang="ko"/>
              <a:t>}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Node getLeftNode() {</a:t>
            </a:r>
            <a:r>
              <a:rPr lang="ko"/>
              <a:t> return this.leftNode;</a:t>
            </a:r>
            <a:r>
              <a:rPr lang="ko"/>
              <a:t>}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Node getRightNode() { return this.rightNode;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/>
        </p:nvSpPr>
        <p:spPr>
          <a:xfrm>
            <a:off x="455792" y="270000"/>
            <a:ext cx="623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이진 트리의 순회 코드 구현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5725775" y="291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https://www.notion.so/12b0b14464234b98a5aded6e8dc43d1c</a:t>
            </a:r>
            <a:endParaRPr/>
          </a:p>
        </p:txBody>
      </p:sp>
      <p:sp>
        <p:nvSpPr>
          <p:cNvPr id="310" name="Google Shape;310;p41"/>
          <p:cNvSpPr txBox="1"/>
          <p:nvPr/>
        </p:nvSpPr>
        <p:spPr>
          <a:xfrm>
            <a:off x="587875" y="846950"/>
            <a:ext cx="502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//전위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public void preOrder(Node node)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if(node !=null)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System.out.print(node.getData() + " "); preOrder(node.getLeftNode()); preOrder(node.getRightNode());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</a:t>
            </a:r>
            <a:endParaRPr/>
          </a:p>
        </p:txBody>
      </p:sp>
      <p:sp>
        <p:nvSpPr>
          <p:cNvPr id="311" name="Google Shape;311;p41"/>
          <p:cNvSpPr txBox="1"/>
          <p:nvPr/>
        </p:nvSpPr>
        <p:spPr>
          <a:xfrm>
            <a:off x="608200" y="3019725"/>
            <a:ext cx="502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//후위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public void preOrder(Node node)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if(node !=null)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preOrder(node.getLeftNode());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preOrder(node.getRightNode());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System.out.print(node.getData() + " ");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</a:t>
            </a:r>
            <a:endParaRPr/>
          </a:p>
        </p:txBody>
      </p:sp>
      <p:sp>
        <p:nvSpPr>
          <p:cNvPr id="312" name="Google Shape;312;p41"/>
          <p:cNvSpPr txBox="1"/>
          <p:nvPr/>
        </p:nvSpPr>
        <p:spPr>
          <a:xfrm>
            <a:off x="4764250" y="1848725"/>
            <a:ext cx="4190700" cy="190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//중위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public void preOrder(Node node) 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if(node !=null) {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preOrder(node.getLeftNode());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System.out.print(node.getData() + " "); </a:t>
            </a:r>
            <a:r>
              <a:rPr lang="ko"/>
              <a:t>preOrder(node.getRightNode());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균형 트리 VS 비균형 트리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100" y="1238675"/>
            <a:ext cx="3391550" cy="28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/>
          <p:nvPr/>
        </p:nvSpPr>
        <p:spPr>
          <a:xfrm>
            <a:off x="455800" y="1129750"/>
            <a:ext cx="5406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O(logN) 시간에 insert와 find를 할 수 있을 정도로 균형이 잘 잡혀 있는 경우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416050" y="2509475"/>
            <a:ext cx="5485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ex) 레드-블랙 트리, AVL 트리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AVL Tree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이진 검색 트리에서는 다음과 같은 문제점이 발생한다.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75" y="1625172"/>
            <a:ext cx="3742274" cy="274327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 txBox="1"/>
          <p:nvPr/>
        </p:nvSpPr>
        <p:spPr>
          <a:xfrm>
            <a:off x="455800" y="4543250"/>
            <a:ext cx="6652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한 쪽으로 쏠려있어서 원하는  자료를 찾으려면 끝까지 탐색을 해야 한다.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827A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22513" l="17243" r="16373" t="16425"/>
          <a:stretch/>
        </p:blipFill>
        <p:spPr>
          <a:xfrm>
            <a:off x="6570746" y="1324388"/>
            <a:ext cx="1807884" cy="24947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934701" y="249094"/>
            <a:ext cx="3111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</a:rPr>
              <a:t>오늘의 학습 목표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 flipH="1">
            <a:off x="429646" y="1289697"/>
            <a:ext cx="55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982551" y="1324400"/>
            <a:ext cx="4201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</a:rPr>
              <a:t>그래프의 개념과 용어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648654" y="1566600"/>
            <a:ext cx="114900" cy="1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 flipH="1">
            <a:off x="429646" y="1957497"/>
            <a:ext cx="552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>
                <a:solidFill>
                  <a:schemeClr val="lt1"/>
                </a:solidFill>
              </a:rPr>
              <a:t>2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982551" y="1992200"/>
            <a:ext cx="4201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</a:rPr>
              <a:t>트리의</a:t>
            </a:r>
            <a:r>
              <a:rPr b="1" lang="ko" sz="1600">
                <a:solidFill>
                  <a:schemeClr val="lt1"/>
                </a:solidFill>
              </a:rPr>
              <a:t> 개념(그래프와 트리의 차이)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648654" y="2267200"/>
            <a:ext cx="114900" cy="1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 flipH="1">
            <a:off x="429646" y="2698697"/>
            <a:ext cx="552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>
                <a:solidFill>
                  <a:schemeClr val="lt1"/>
                </a:solidFill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982551" y="2733400"/>
            <a:ext cx="4201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</a:rPr>
              <a:t>이진트리의 개념과 순회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648654" y="2975600"/>
            <a:ext cx="114900" cy="1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 flipH="1">
            <a:off x="429646" y="3419597"/>
            <a:ext cx="552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>
                <a:solidFill>
                  <a:schemeClr val="lt1"/>
                </a:solidFill>
              </a:rPr>
              <a:t>4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982551" y="3454300"/>
            <a:ext cx="4201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lt1"/>
                </a:solidFill>
              </a:rPr>
              <a:t>그 외의 트리(RB트리, AVL 트리)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648654" y="3696500"/>
            <a:ext cx="114900" cy="1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AVL Tree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4"/>
          <p:cNvSpPr txBox="1"/>
          <p:nvPr/>
        </p:nvSpPr>
        <p:spPr>
          <a:xfrm>
            <a:off x="455800" y="1129750"/>
            <a:ext cx="6611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이진 탐색 트리이면서 동시에 균형을 유지하는 트리, 균형을 유지하기 때문에 이진 탐색 시의 효율성을 보장할 수 있다.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모든 노드의 왼쪽과 오른쪽 서브트리의 높이 차가 1 이하이다.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25" y="2370488"/>
            <a:ext cx="4089050" cy="20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975" y="2182250"/>
            <a:ext cx="35337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AVL Tree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균형이 무너지는 유형에는 4가지가 있다. LL, LR, RL, RR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 rotWithShape="1">
          <a:blip r:embed="rId3">
            <a:alphaModFix/>
          </a:blip>
          <a:srcRect b="0" l="0" r="0" t="17478"/>
          <a:stretch/>
        </p:blipFill>
        <p:spPr>
          <a:xfrm>
            <a:off x="867050" y="2046825"/>
            <a:ext cx="5768324" cy="23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/>
        </p:nvSpPr>
        <p:spPr>
          <a:xfrm>
            <a:off x="867050" y="1599300"/>
            <a:ext cx="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AVL Tree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균형이 무너지는 유형에는 4가지가 있다. LL, LR, RL, RR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50" y="2166775"/>
            <a:ext cx="56673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6"/>
          <p:cNvSpPr txBox="1"/>
          <p:nvPr/>
        </p:nvSpPr>
        <p:spPr>
          <a:xfrm>
            <a:off x="867050" y="1599300"/>
            <a:ext cx="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RR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AVL Tree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균형이 무너지는 유형에는 4가지가 있다. LL, LR, RL, RR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59" name="Google Shape;359;p47"/>
          <p:cNvPicPr preferRelativeResize="0"/>
          <p:nvPr/>
        </p:nvPicPr>
        <p:blipFill rotWithShape="1">
          <a:blip r:embed="rId3">
            <a:alphaModFix/>
          </a:blip>
          <a:srcRect b="5442" l="0" r="0" t="7198"/>
          <a:stretch/>
        </p:blipFill>
        <p:spPr>
          <a:xfrm>
            <a:off x="796425" y="2346750"/>
            <a:ext cx="6010275" cy="17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/>
        </p:nvSpPr>
        <p:spPr>
          <a:xfrm>
            <a:off x="867050" y="1599300"/>
            <a:ext cx="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L</a:t>
            </a:r>
            <a:r>
              <a:rPr b="1" lang="ko">
                <a:solidFill>
                  <a:schemeClr val="dk1"/>
                </a:solidFill>
              </a:rPr>
              <a:t>R</a:t>
            </a:r>
            <a:endParaRPr/>
          </a:p>
        </p:txBody>
      </p:sp>
      <p:sp>
        <p:nvSpPr>
          <p:cNvPr id="361" name="Google Shape;361;p47"/>
          <p:cNvSpPr txBox="1"/>
          <p:nvPr/>
        </p:nvSpPr>
        <p:spPr>
          <a:xfrm>
            <a:off x="5862100" y="414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https://www.zerocho.com/category/Algorithm/post/583cacb648a7340018ac73f1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Red-Black</a:t>
            </a:r>
            <a:r>
              <a:rPr b="1" lang="ko" sz="2700">
                <a:solidFill>
                  <a:srgbClr val="3F3F3F"/>
                </a:solidFill>
              </a:rPr>
              <a:t> Tree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8"/>
          <p:cNvSpPr txBox="1"/>
          <p:nvPr/>
        </p:nvSpPr>
        <p:spPr>
          <a:xfrm>
            <a:off x="455800" y="1129750"/>
            <a:ext cx="631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레드-블랙 트리는 각각의 노드가 레드나 블랙 인 색상 속성을 가지고 있는 이진 탐색 트리이다.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8" name="Google Shape;368;p48"/>
          <p:cNvSpPr txBox="1"/>
          <p:nvPr/>
        </p:nvSpPr>
        <p:spPr>
          <a:xfrm>
            <a:off x="5822825" y="1941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https://ko.wikipedia.org/wiki/%EB%A0%88%EB%93%9C-%EB%B8%94%EB%9E%99_%ED%8A%B8%EB%A6%AC</a:t>
            </a:r>
            <a:endParaRPr/>
          </a:p>
        </p:txBody>
      </p:sp>
      <p:pic>
        <p:nvPicPr>
          <p:cNvPr id="369" name="Google Shape;3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50" y="1738150"/>
            <a:ext cx="5174308" cy="26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Red-Black Tree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9"/>
          <p:cNvSpPr txBox="1"/>
          <p:nvPr/>
        </p:nvSpPr>
        <p:spPr>
          <a:xfrm>
            <a:off x="455800" y="1129750"/>
            <a:ext cx="631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1.	노드는 레드 혹은 블랙 중의 하나이다.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6" name="Google Shape;376;p49"/>
          <p:cNvSpPr txBox="1"/>
          <p:nvPr/>
        </p:nvSpPr>
        <p:spPr>
          <a:xfrm>
            <a:off x="5822825" y="1941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https://ko.wikipedia.org/wiki/%EB%A0%88%EB%93%9C-%EB%B8%94%EB%9E%99_%ED%8A%B8%EB%A6%AC</a:t>
            </a:r>
            <a:endParaRPr/>
          </a:p>
        </p:txBody>
      </p:sp>
      <p:sp>
        <p:nvSpPr>
          <p:cNvPr id="377" name="Google Shape;377;p49"/>
          <p:cNvSpPr txBox="1"/>
          <p:nvPr/>
        </p:nvSpPr>
        <p:spPr>
          <a:xfrm>
            <a:off x="455800" y="1510750"/>
            <a:ext cx="631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2.	루트 노드는 블랙이다.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8" name="Google Shape;378;p49"/>
          <p:cNvSpPr txBox="1"/>
          <p:nvPr/>
        </p:nvSpPr>
        <p:spPr>
          <a:xfrm>
            <a:off x="455800" y="2348950"/>
            <a:ext cx="6761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4.	레드 노드의 자식노드 양쪽은 언제나 모두 블랙이다. 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(즉, 레드 노드는 연달아 나타날 수 없으며, 블랙 노드만이 레드 노드의 부모 노드가 될 수 있다)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9" name="Google Shape;379;p49"/>
          <p:cNvSpPr txBox="1"/>
          <p:nvPr/>
        </p:nvSpPr>
        <p:spPr>
          <a:xfrm>
            <a:off x="455800" y="3263350"/>
            <a:ext cx="6761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5.	어떤 노드로부터 시작되어 그에 속한 하위 리프 노드에 도달하는 모든</a:t>
            </a:r>
            <a:endParaRPr b="1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경로에는 리프 노드를 제외하면 모두 같은 개수의 블랙 노드가 있다.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455800" y="1891750"/>
            <a:ext cx="6311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3.	모든 리프 노드들(NIL)은 블랙이다.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81" name="Google Shape;381;p49"/>
          <p:cNvSpPr txBox="1"/>
          <p:nvPr/>
        </p:nvSpPr>
        <p:spPr>
          <a:xfrm>
            <a:off x="467850" y="3962050"/>
            <a:ext cx="7387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AVL 트리는 레드-블랙 트리보다 더 엄격하게 균형이 잡혀 있기 때문에, 삽입과 삭제를 할 때 최악의 경우에는 더 많은 회전(rotations)이 필요하다.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/>
        </p:nvSpPr>
        <p:spPr>
          <a:xfrm>
            <a:off x="455801" y="270000"/>
            <a:ext cx="7348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Red-Black Tree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5822825" y="1941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https://ko.wikipedia.org/wiki/%EB%A0%88%EB%93%9C-%EB%B8%94%EB%9E%99_%ED%8A%B8%EB%A6%AC</a:t>
            </a:r>
            <a:endParaRPr/>
          </a:p>
        </p:txBody>
      </p:sp>
      <p:sp>
        <p:nvSpPr>
          <p:cNvPr id="388" name="Google Shape;388;p50"/>
          <p:cNvSpPr txBox="1"/>
          <p:nvPr/>
        </p:nvSpPr>
        <p:spPr>
          <a:xfrm>
            <a:off x="570500" y="1454750"/>
            <a:ext cx="6990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위 조건들을 만족하게 되면, 레드-블랙 트리는 가장 중요한 특성을 나타내게 된다: 루트 노드부터 가장 먼 잎노드 경로까지의 거리가, 가장 가까운 잎노드 경로까지의 거리의 두 배 보다 항상 작다. 다시 말해서 레드-블랙 트리는 개략적(roughly)으로 균형이 잡혀 있다(balanced). 따라서, 삽입, 삭제, 검색시 최악의 경우(worst-case)에서의 시간복잡도가 트리의 높이(또는 깊이)에 따라 결정되기 때문에 보통의 이진 탐색 트리에 비해 효율적이라고 할 수 있다.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왜 이런 특성을 가지는지 설명하기 위해서는, 네 번째 속성에 따라서, 어떤 경로에도 레드 노드가 연이어 나타날 수 없다는 것만 알고 있어도 충분하다. 최단 경로는 모두 블랙 노드로만 구성되어 있다고 했을 때, 최장 경로는 블랙 노드와 레드 노드가 번갈아 나오는 것이 될 것이다. 다섯 번째 속성에 따라서, 모든 경로에서 블랙 노드의 수가 같다고 했기 때문에 존재하는 모든 경로에 대해 최장 경로의 거리는 최단 경로의 거리의 두 배 이상이 될 수 없다.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8D9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실내, 사람이(가) 표시된 사진&#10;&#10;자동 생성된 설명" id="393" name="Google Shape;3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4022" y="907543"/>
            <a:ext cx="4235956" cy="423595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1"/>
          <p:cNvSpPr txBox="1"/>
          <p:nvPr/>
        </p:nvSpPr>
        <p:spPr>
          <a:xfrm>
            <a:off x="2907794" y="374798"/>
            <a:ext cx="33284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5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>
            <a:off x="5493275" y="1386999"/>
            <a:ext cx="2369502" cy="2369502"/>
          </a:xfrm>
          <a:prstGeom prst="rect">
            <a:avLst/>
          </a:prstGeom>
          <a:noFill/>
          <a:ln cap="flat" cmpd="sng" w="165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5704523" y="2368409"/>
            <a:ext cx="193105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</a:rPr>
              <a:t>그래프란?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455811" y="270012"/>
            <a:ext cx="372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그래프(Graph)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950" y="1793186"/>
            <a:ext cx="20955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455800" y="1793175"/>
            <a:ext cx="3930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그래프는 정점(vertex, node)과 간선(edge)로 구성된 자료구조이다.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55800" y="2905725"/>
            <a:ext cx="5179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비선형 자료구조 이다. 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&lt; – &gt; 선형 자료구조( 배열, 리스트, 스택, 큐, … )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6610775" y="443400"/>
            <a:ext cx="2112300" cy="42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455811" y="270012"/>
            <a:ext cx="372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용어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55800" y="928200"/>
            <a:ext cx="393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정점(vertex 또는 node) : 위치의 개념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55800" y="1419200"/>
            <a:ext cx="393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간선(edge)</a:t>
            </a:r>
            <a:r>
              <a:rPr b="1" lang="ko">
                <a:solidFill>
                  <a:schemeClr val="dk1"/>
                </a:solidFill>
              </a:rPr>
              <a:t> : 정점을 연결하는 선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55800" y="1910200"/>
            <a:ext cx="393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인접 </a:t>
            </a:r>
            <a:r>
              <a:rPr b="1" lang="ko">
                <a:solidFill>
                  <a:schemeClr val="dk1"/>
                </a:solidFill>
              </a:rPr>
              <a:t>정점 : 간선에 의해 직접 연결된 정점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455800" y="2401200"/>
            <a:ext cx="5864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차수(degree)</a:t>
            </a:r>
            <a:r>
              <a:rPr b="1" lang="ko">
                <a:solidFill>
                  <a:schemeClr val="dk1"/>
                </a:solidFill>
              </a:rPr>
              <a:t> : </a:t>
            </a:r>
            <a:r>
              <a:rPr b="1" lang="ko">
                <a:solidFill>
                  <a:srgbClr val="0000FF"/>
                </a:solidFill>
              </a:rPr>
              <a:t>무방향</a:t>
            </a:r>
            <a:r>
              <a:rPr b="1" lang="ko">
                <a:solidFill>
                  <a:schemeClr val="dk1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그래프에서 하나의 정점에 인접한 정점의 수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455800" y="2892200"/>
            <a:ext cx="595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진입 차수(in-degree)</a:t>
            </a:r>
            <a:r>
              <a:rPr b="1" lang="ko">
                <a:solidFill>
                  <a:schemeClr val="dk1"/>
                </a:solidFill>
              </a:rPr>
              <a:t> : </a:t>
            </a:r>
            <a:r>
              <a:rPr b="1" lang="ko">
                <a:solidFill>
                  <a:srgbClr val="FF0000"/>
                </a:solidFill>
              </a:rPr>
              <a:t>방향</a:t>
            </a:r>
            <a:r>
              <a:rPr b="1" lang="ko">
                <a:solidFill>
                  <a:schemeClr val="dk1"/>
                </a:solidFill>
              </a:rPr>
              <a:t> 그래프에서 외부에서 오는 간선의 수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55800" y="3383200"/>
            <a:ext cx="595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진출 차수(out-degree) </a:t>
            </a:r>
            <a:r>
              <a:rPr b="1" lang="ko">
                <a:solidFill>
                  <a:schemeClr val="dk1"/>
                </a:solidFill>
              </a:rPr>
              <a:t>: </a:t>
            </a:r>
            <a:r>
              <a:rPr b="1" lang="ko">
                <a:solidFill>
                  <a:srgbClr val="FF0000"/>
                </a:solidFill>
              </a:rPr>
              <a:t>방향</a:t>
            </a:r>
            <a:r>
              <a:rPr b="1" lang="ko">
                <a:solidFill>
                  <a:schemeClr val="dk1"/>
                </a:solidFill>
              </a:rPr>
              <a:t> 그래프에서 외부로 향하는 간선의 수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55800" y="3874200"/>
            <a:ext cx="553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단순 경로</a:t>
            </a:r>
            <a:r>
              <a:rPr b="1" lang="ko">
                <a:solidFill>
                  <a:schemeClr val="dk1"/>
                </a:solidFill>
              </a:rPr>
              <a:t> : 경로 중에서 반복되는 정점이 없는 경우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57596" t="0"/>
          <a:stretch/>
        </p:blipFill>
        <p:spPr>
          <a:xfrm>
            <a:off x="6754350" y="562025"/>
            <a:ext cx="1888101" cy="17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57596" r="0" t="0"/>
          <a:stretch/>
        </p:blipFill>
        <p:spPr>
          <a:xfrm>
            <a:off x="6673725" y="2645400"/>
            <a:ext cx="1888101" cy="17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455800" y="4365200"/>
            <a:ext cx="580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순환(cycle)</a:t>
            </a:r>
            <a:r>
              <a:rPr b="1" lang="ko">
                <a:solidFill>
                  <a:schemeClr val="dk1"/>
                </a:solidFill>
              </a:rPr>
              <a:t> : 단순 경로의 시작 정점과 종료 정점이 동일한 경우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455811" y="270012"/>
            <a:ext cx="372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그래프의 특징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55800" y="1129750"/>
            <a:ext cx="4728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그래프는  네트워크 모델이다.    &lt;-&gt;   계층 모델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455800" y="1620750"/>
            <a:ext cx="5485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노드들 사이에 무방향, 방향, 양방향 경로를 가질 수 있다.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455800" y="2111750"/>
            <a:ext cx="3930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부모 - 자식 관계라는 개념이 없다.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455800" y="2602750"/>
            <a:ext cx="5864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그래프 순회(탐색)은 DFS나 BFS로 이루어진다.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455800" y="3093750"/>
            <a:ext cx="595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그래프는 순환(Cyclic) 혹은 비순환(Acyclic)이다.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55800" y="3584750"/>
            <a:ext cx="5953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그래프는 크게 방향 그래프와  무방향 그래프가 있다.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455800" y="4075750"/>
            <a:ext cx="5953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간선에 비용이나, 값이 할당된 그래프를 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가중치 그래프(Weighted Graph)라고 한다.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48064" l="36124" r="30221" t="13727"/>
          <a:stretch/>
        </p:blipFill>
        <p:spPr>
          <a:xfrm>
            <a:off x="7440563" y="1261725"/>
            <a:ext cx="1846174" cy="14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 rotWithShape="1">
          <a:blip r:embed="rId3">
            <a:alphaModFix/>
          </a:blip>
          <a:srcRect b="47243" l="2036" r="64309" t="14549"/>
          <a:stretch/>
        </p:blipFill>
        <p:spPr>
          <a:xfrm>
            <a:off x="5594413" y="1261725"/>
            <a:ext cx="1846174" cy="14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 b="47652" l="68854" r="0" t="14140"/>
          <a:stretch/>
        </p:blipFill>
        <p:spPr>
          <a:xfrm>
            <a:off x="5594425" y="2745100"/>
            <a:ext cx="1708550" cy="14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11932" l="65612" r="733" t="49860"/>
          <a:stretch/>
        </p:blipFill>
        <p:spPr>
          <a:xfrm>
            <a:off x="7254050" y="2745100"/>
            <a:ext cx="1846150" cy="14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455811" y="270012"/>
            <a:ext cx="372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트리</a:t>
            </a:r>
            <a:r>
              <a:rPr b="1" lang="ko" sz="2700">
                <a:solidFill>
                  <a:srgbClr val="3F3F3F"/>
                </a:solidFill>
              </a:rPr>
              <a:t>(Tree)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925" y="840975"/>
            <a:ext cx="7448549" cy="4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455811" y="270012"/>
            <a:ext cx="372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트리(Tree)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213" y="935550"/>
            <a:ext cx="5257675" cy="307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32"/>
          <p:cNvSpPr txBox="1"/>
          <p:nvPr/>
        </p:nvSpPr>
        <p:spPr>
          <a:xfrm>
            <a:off x="1737650" y="4195200"/>
            <a:ext cx="5406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트리에서의 차수(degree)는 자식의 개수를 의미한다.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트리의 높이는 루트 노드에서 가장 깊숙히 있는 노드의 깊</a:t>
            </a:r>
            <a:r>
              <a:rPr b="1" lang="ko">
                <a:solidFill>
                  <a:schemeClr val="dk1"/>
                </a:solidFill>
              </a:rPr>
              <a:t>이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38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/>
        </p:nvSpPr>
        <p:spPr>
          <a:xfrm>
            <a:off x="455811" y="270012"/>
            <a:ext cx="372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3F3F3F"/>
                </a:solidFill>
              </a:rPr>
              <a:t>이진 </a:t>
            </a:r>
            <a:r>
              <a:rPr b="1" lang="ko" sz="2700">
                <a:solidFill>
                  <a:srgbClr val="3F3F3F"/>
                </a:solidFill>
              </a:rPr>
              <a:t>트리(Binary Tree)</a:t>
            </a:r>
            <a:endParaRPr b="1"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455800" y="1586950"/>
            <a:ext cx="5406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높이가 h인 이진 트리가 가질 수 있는 노드의 </a:t>
            </a:r>
            <a:endParaRPr b="1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최소 개수는 h+1 개, 최대 개수는 2^(h+1) -1 개가 된다.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100" y="1238675"/>
            <a:ext cx="3391550" cy="28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455800" y="1129750"/>
            <a:ext cx="540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각 노드가 최대 두개의 자식을 갖는 트리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55800" y="3299350"/>
            <a:ext cx="5406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 번호의 성질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 번호가 i 인 노드의 부모 노드 번호 -&gt; i / 2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 번호가 i 인 노드의 왼쪽 자식 노드 번호 -&gt; 2 * i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노드 번호가 i 인 노드의 오른쪽 자식 노드 번호 -? 2 * i + 1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Coral_2019">
      <a:dk1>
        <a:srgbClr val="000000"/>
      </a:dk1>
      <a:lt1>
        <a:srgbClr val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テーマ">
  <a:themeElements>
    <a:clrScheme name="Coral_2019">
      <a:dk1>
        <a:srgbClr val="000000"/>
      </a:dk1>
      <a:lt1>
        <a:srgbClr val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