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57" r:id="rId3"/>
    <p:sldId id="258" r:id="rId4"/>
    <p:sldId id="265" r:id="rId5"/>
    <p:sldId id="266" r:id="rId6"/>
    <p:sldId id="267" r:id="rId7"/>
    <p:sldId id="269" r:id="rId8"/>
    <p:sldId id="268" r:id="rId9"/>
    <p:sldId id="270" r:id="rId10"/>
    <p:sldId id="271" r:id="rId11"/>
    <p:sldId id="272" r:id="rId12"/>
    <p:sldId id="262" r:id="rId13"/>
    <p:sldId id="263" r:id="rId14"/>
  </p:sldIdLst>
  <p:sldSz cx="12192000" cy="6858000"/>
  <p:notesSz cx="6858000" cy="9144000"/>
  <p:embeddedFontLst>
    <p:embeddedFont>
      <p:font typeface="강원교육모두 Bold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상상토끼 신비는일곱살 OTF" pitchFamily="2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63D"/>
    <a:srgbClr val="788ED6"/>
    <a:srgbClr val="FD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2EE-6A33-472D-939E-2BEFDC69B33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169-F904-4619-82A5-71D76CB4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2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2EE-6A33-472D-939E-2BEFDC69B33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169-F904-4619-82A5-71D76CB4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7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2EE-6A33-472D-939E-2BEFDC69B33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169-F904-4619-82A5-71D76CB4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6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2EE-6A33-472D-939E-2BEFDC69B33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169-F904-4619-82A5-71D76CB4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4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2EE-6A33-472D-939E-2BEFDC69B33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169-F904-4619-82A5-71D76CB4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4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2EE-6A33-472D-939E-2BEFDC69B33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169-F904-4619-82A5-71D76CB4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2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2EE-6A33-472D-939E-2BEFDC69B33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169-F904-4619-82A5-71D76CB4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6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2EE-6A33-472D-939E-2BEFDC69B33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169-F904-4619-82A5-71D76CB4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1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983545"/>
            <a:ext cx="12192000" cy="4874455"/>
          </a:xfrm>
          <a:prstGeom prst="rect">
            <a:avLst/>
          </a:prstGeom>
          <a:solidFill>
            <a:srgbClr val="FDFBF9"/>
          </a:solidFill>
          <a:ln>
            <a:noFill/>
          </a:ln>
          <a:effectLst>
            <a:outerShdw blurRad="241300" dist="50800" dir="5400000" sx="97000" sy="97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6786563"/>
          </a:xfrm>
          <a:prstGeom prst="rect">
            <a:avLst/>
          </a:prstGeom>
          <a:solidFill>
            <a:srgbClr val="FDFBF9"/>
          </a:solidFill>
          <a:ln>
            <a:noFill/>
          </a:ln>
          <a:effectLst>
            <a:outerShdw blurRad="241300" dist="50800" dir="5400000" sx="97000" sy="97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 userDrawn="1"/>
        </p:nvSpPr>
        <p:spPr>
          <a:xfrm>
            <a:off x="218780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 userDrawn="1"/>
        </p:nvSpPr>
        <p:spPr>
          <a:xfrm>
            <a:off x="570304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 userDrawn="1"/>
        </p:nvSpPr>
        <p:spPr>
          <a:xfrm>
            <a:off x="921828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1273352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 userDrawn="1"/>
        </p:nvSpPr>
        <p:spPr>
          <a:xfrm>
            <a:off x="1624876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 userDrawn="1"/>
        </p:nvSpPr>
        <p:spPr>
          <a:xfrm>
            <a:off x="1976400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 userDrawn="1"/>
        </p:nvSpPr>
        <p:spPr>
          <a:xfrm>
            <a:off x="2327924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 userDrawn="1"/>
        </p:nvSpPr>
        <p:spPr>
          <a:xfrm>
            <a:off x="2679448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>
            <a:off x="3030972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 userDrawn="1"/>
        </p:nvSpPr>
        <p:spPr>
          <a:xfrm>
            <a:off x="3382496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 userDrawn="1"/>
        </p:nvSpPr>
        <p:spPr>
          <a:xfrm>
            <a:off x="3734020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 userDrawn="1"/>
        </p:nvSpPr>
        <p:spPr>
          <a:xfrm>
            <a:off x="4085544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 userDrawn="1"/>
        </p:nvSpPr>
        <p:spPr>
          <a:xfrm>
            <a:off x="4437068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 userDrawn="1"/>
        </p:nvSpPr>
        <p:spPr>
          <a:xfrm>
            <a:off x="4788592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 userDrawn="1"/>
        </p:nvSpPr>
        <p:spPr>
          <a:xfrm>
            <a:off x="5140116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 userDrawn="1"/>
        </p:nvSpPr>
        <p:spPr>
          <a:xfrm>
            <a:off x="5491640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 userDrawn="1"/>
        </p:nvSpPr>
        <p:spPr>
          <a:xfrm>
            <a:off x="5843164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 userDrawn="1"/>
        </p:nvSpPr>
        <p:spPr>
          <a:xfrm>
            <a:off x="6194688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 userDrawn="1"/>
        </p:nvSpPr>
        <p:spPr>
          <a:xfrm>
            <a:off x="6546212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 userDrawn="1"/>
        </p:nvSpPr>
        <p:spPr>
          <a:xfrm>
            <a:off x="6897736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 userDrawn="1"/>
        </p:nvSpPr>
        <p:spPr>
          <a:xfrm>
            <a:off x="7249260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 userDrawn="1"/>
        </p:nvSpPr>
        <p:spPr>
          <a:xfrm>
            <a:off x="7600784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 userDrawn="1"/>
        </p:nvSpPr>
        <p:spPr>
          <a:xfrm>
            <a:off x="7952308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 userDrawn="1"/>
        </p:nvSpPr>
        <p:spPr>
          <a:xfrm>
            <a:off x="8303832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 userDrawn="1"/>
        </p:nvSpPr>
        <p:spPr>
          <a:xfrm>
            <a:off x="8655356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 userDrawn="1"/>
        </p:nvSpPr>
        <p:spPr>
          <a:xfrm>
            <a:off x="9006880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 userDrawn="1"/>
        </p:nvSpPr>
        <p:spPr>
          <a:xfrm>
            <a:off x="9358404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 userDrawn="1"/>
        </p:nvSpPr>
        <p:spPr>
          <a:xfrm>
            <a:off x="9709928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 userDrawn="1"/>
        </p:nvSpPr>
        <p:spPr>
          <a:xfrm>
            <a:off x="10061452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 userDrawn="1"/>
        </p:nvSpPr>
        <p:spPr>
          <a:xfrm>
            <a:off x="10412976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 userDrawn="1"/>
        </p:nvSpPr>
        <p:spPr>
          <a:xfrm>
            <a:off x="10764500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 userDrawn="1"/>
        </p:nvSpPr>
        <p:spPr>
          <a:xfrm>
            <a:off x="11116024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 userDrawn="1"/>
        </p:nvSpPr>
        <p:spPr>
          <a:xfrm>
            <a:off x="11467548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 userDrawn="1"/>
        </p:nvSpPr>
        <p:spPr>
          <a:xfrm>
            <a:off x="11819067" y="0"/>
            <a:ext cx="182880" cy="281198"/>
          </a:xfrm>
          <a:custGeom>
            <a:avLst/>
            <a:gdLst>
              <a:gd name="connsiteX0" fmla="*/ 68581 w 182880"/>
              <a:gd name="connsiteY0" fmla="*/ 0 h 281198"/>
              <a:gd name="connsiteX1" fmla="*/ 114300 w 182880"/>
              <a:gd name="connsiteY1" fmla="*/ 0 h 281198"/>
              <a:gd name="connsiteX2" fmla="*/ 114300 w 182880"/>
              <a:gd name="connsiteY2" fmla="*/ 102933 h 281198"/>
              <a:gd name="connsiteX3" fmla="*/ 127033 w 182880"/>
              <a:gd name="connsiteY3" fmla="*/ 105504 h 281198"/>
              <a:gd name="connsiteX4" fmla="*/ 182880 w 182880"/>
              <a:gd name="connsiteY4" fmla="*/ 189758 h 281198"/>
              <a:gd name="connsiteX5" fmla="*/ 91440 w 182880"/>
              <a:gd name="connsiteY5" fmla="*/ 281198 h 281198"/>
              <a:gd name="connsiteX6" fmla="*/ 0 w 182880"/>
              <a:gd name="connsiteY6" fmla="*/ 189758 h 281198"/>
              <a:gd name="connsiteX7" fmla="*/ 55847 w 182880"/>
              <a:gd name="connsiteY7" fmla="*/ 105504 h 281198"/>
              <a:gd name="connsiteX8" fmla="*/ 68581 w 182880"/>
              <a:gd name="connsiteY8" fmla="*/ 102933 h 28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" h="281198">
                <a:moveTo>
                  <a:pt x="68581" y="0"/>
                </a:moveTo>
                <a:lnTo>
                  <a:pt x="114300" y="0"/>
                </a:lnTo>
                <a:lnTo>
                  <a:pt x="114300" y="102933"/>
                </a:lnTo>
                <a:lnTo>
                  <a:pt x="127033" y="105504"/>
                </a:lnTo>
                <a:cubicBezTo>
                  <a:pt x="159852" y="119385"/>
                  <a:pt x="182880" y="151882"/>
                  <a:pt x="182880" y="189758"/>
                </a:cubicBezTo>
                <a:cubicBezTo>
                  <a:pt x="182880" y="240259"/>
                  <a:pt x="141941" y="281198"/>
                  <a:pt x="91440" y="281198"/>
                </a:cubicBezTo>
                <a:cubicBezTo>
                  <a:pt x="40939" y="281198"/>
                  <a:pt x="0" y="240259"/>
                  <a:pt x="0" y="189758"/>
                </a:cubicBezTo>
                <a:cubicBezTo>
                  <a:pt x="0" y="151882"/>
                  <a:pt x="23028" y="119385"/>
                  <a:pt x="55847" y="105504"/>
                </a:cubicBezTo>
                <a:lnTo>
                  <a:pt x="68581" y="102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50800" dist="38100" dir="144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96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2EE-6A33-472D-939E-2BEFDC69B33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169-F904-4619-82A5-71D76CB4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4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2EE-6A33-472D-939E-2BEFDC69B33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169-F904-4619-82A5-71D76CB4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52EE-6A33-472D-939E-2BEFDC69B336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1169-F904-4619-82A5-71D76CB4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8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0780" y="2278721"/>
            <a:ext cx="309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DF5B77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트</a:t>
            </a:r>
            <a:r>
              <a:rPr lang="ko-KR" altLang="en-US" sz="7200" b="1" dirty="0">
                <a:solidFill>
                  <a:srgbClr val="FFCF79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라</a:t>
            </a:r>
            <a:r>
              <a:rPr lang="ko-KR" altLang="en-US" sz="7200" b="1" dirty="0">
                <a:solidFill>
                  <a:srgbClr val="8FD785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이</a:t>
            </a:r>
            <a:endParaRPr lang="en-US" altLang="ko-KR" sz="7200" b="1" dirty="0">
              <a:solidFill>
                <a:srgbClr val="8FD785"/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  <a:p>
            <a:pPr algn="ctr"/>
            <a:r>
              <a:rPr lang="en-US" altLang="ko-KR" sz="7200" b="1" dirty="0">
                <a:solidFill>
                  <a:srgbClr val="788ED6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(</a:t>
            </a:r>
            <a:r>
              <a:rPr lang="en-US" altLang="ko-KR" sz="7200" b="1" dirty="0" err="1">
                <a:solidFill>
                  <a:srgbClr val="788ED6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Trie</a:t>
            </a:r>
            <a:r>
              <a:rPr lang="en-US" altLang="ko-KR" sz="7200" b="1" dirty="0">
                <a:solidFill>
                  <a:srgbClr val="788ED6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)</a:t>
            </a:r>
            <a:endParaRPr lang="ko-KR" altLang="en-US" sz="5400" b="1" dirty="0">
              <a:solidFill>
                <a:srgbClr val="788ED6"/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3832" y="6108889"/>
            <a:ext cx="25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rgbClr val="E98161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ALGORANGER</a:t>
            </a:r>
            <a:endParaRPr lang="ko-KR" altLang="en-US" b="1" dirty="0">
              <a:solidFill>
                <a:srgbClr val="E98161"/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948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2E8E5-B4FE-4D31-8BEE-4DCF922E8DDB}"/>
              </a:ext>
            </a:extLst>
          </p:cNvPr>
          <p:cNvSpPr txBox="1"/>
          <p:nvPr/>
        </p:nvSpPr>
        <p:spPr>
          <a:xfrm>
            <a:off x="3818212" y="548138"/>
            <a:ext cx="45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상상토끼 신비는일곱살 OTF" pitchFamily="50" charset="-127"/>
                <a:ea typeface="상상토끼 신비는일곱살 OTF" pitchFamily="50" charset="-127"/>
              </a:rPr>
              <a:t>2. </a:t>
            </a:r>
            <a:r>
              <a:rPr lang="en-US" altLang="ko-KR" sz="3600" b="1" dirty="0" err="1">
                <a:latin typeface="상상토끼 신비는일곱살 OTF" pitchFamily="50" charset="-127"/>
                <a:ea typeface="상상토끼 신비는일곱살 OTF" pitchFamily="50" charset="-127"/>
              </a:rPr>
              <a:t>Trie</a:t>
            </a:r>
            <a:r>
              <a:rPr lang="ko-KR" altLang="en-US" sz="3600" b="1" dirty="0">
                <a:latin typeface="상상토끼 신비는일곱살 OTF" pitchFamily="50" charset="-127"/>
                <a:ea typeface="상상토끼 신비는일곱살 OTF" pitchFamily="50" charset="-127"/>
              </a:rPr>
              <a:t> 클래스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9C1BFC-7091-4E2B-9E26-041CBD617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6" y="1483248"/>
            <a:ext cx="9806588" cy="38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9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2E8E5-B4FE-4D31-8BEE-4DCF922E8DDB}"/>
              </a:ext>
            </a:extLst>
          </p:cNvPr>
          <p:cNvSpPr txBox="1"/>
          <p:nvPr/>
        </p:nvSpPr>
        <p:spPr>
          <a:xfrm>
            <a:off x="3818211" y="397492"/>
            <a:ext cx="45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상상토끼 신비는일곱살 OTF" pitchFamily="50" charset="-127"/>
                <a:ea typeface="상상토끼 신비는일곱살 OTF" pitchFamily="50" charset="-127"/>
              </a:rPr>
              <a:t>3. </a:t>
            </a:r>
            <a:r>
              <a:rPr lang="ko-KR" altLang="en-US" sz="3600" b="1" dirty="0">
                <a:latin typeface="상상토끼 신비는일곱살 OTF" pitchFamily="50" charset="-127"/>
                <a:ea typeface="상상토끼 신비는일곱살 OTF" pitchFamily="50" charset="-127"/>
              </a:rPr>
              <a:t>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46687E-341C-418C-9131-6E14F5C4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81" y="1216596"/>
            <a:ext cx="8053236" cy="44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25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12" y="3013501"/>
            <a:ext cx="455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F6D86A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3. </a:t>
            </a:r>
            <a:r>
              <a:rPr lang="ko-KR" altLang="en-US" sz="4800" b="1" dirty="0">
                <a:solidFill>
                  <a:srgbClr val="F6D86A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 </a:t>
            </a:r>
            <a:r>
              <a:rPr lang="en-US" altLang="ko-KR" sz="4800" b="1" dirty="0" err="1">
                <a:solidFill>
                  <a:srgbClr val="F6D86A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Trie</a:t>
            </a:r>
            <a:r>
              <a:rPr lang="en-US" altLang="ko-KR" sz="4800" b="1" dirty="0">
                <a:solidFill>
                  <a:srgbClr val="F6D86A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 </a:t>
            </a:r>
            <a:r>
              <a:rPr lang="ko-KR" altLang="en-US" sz="4800" b="1" dirty="0">
                <a:solidFill>
                  <a:srgbClr val="F6D86A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문제</a:t>
            </a:r>
            <a:endParaRPr lang="ko-KR" altLang="en-US" sz="3600" b="1" dirty="0">
              <a:solidFill>
                <a:srgbClr val="F6D86A"/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905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3646" y="2828835"/>
            <a:ext cx="5238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DF5B77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감</a:t>
            </a:r>
            <a:r>
              <a:rPr lang="ko-KR" altLang="en-US" sz="7200" b="1" dirty="0">
                <a:solidFill>
                  <a:srgbClr val="FFCF79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사</a:t>
            </a:r>
            <a:r>
              <a:rPr lang="ko-KR" altLang="en-US" sz="7200" b="1" dirty="0">
                <a:solidFill>
                  <a:srgbClr val="8FD785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합</a:t>
            </a:r>
            <a:r>
              <a:rPr lang="ko-KR" altLang="en-US" sz="7200" b="1" dirty="0">
                <a:solidFill>
                  <a:srgbClr val="788ED6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니</a:t>
            </a:r>
            <a:r>
              <a:rPr lang="ko-KR" altLang="en-US" sz="7200" b="1" dirty="0">
                <a:solidFill>
                  <a:srgbClr val="EE92E1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다</a:t>
            </a:r>
            <a:endParaRPr lang="ko-KR" altLang="en-US" sz="5400" b="1" dirty="0">
              <a:solidFill>
                <a:srgbClr val="EE92E1"/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3832" y="6108889"/>
            <a:ext cx="2578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>
                <a:solidFill>
                  <a:srgbClr val="F391E7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ALGORANGER</a:t>
            </a:r>
            <a:endParaRPr lang="ko-KR" altLang="en-US" b="1" dirty="0">
              <a:solidFill>
                <a:srgbClr val="E98161"/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62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9948" y="391608"/>
            <a:ext cx="309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rgbClr val="E55555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목차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3407" y="1972355"/>
            <a:ext cx="378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상상토끼 신비는일곱살 OTF" pitchFamily="2" charset="-127"/>
                <a:ea typeface="상상토끼 신비는일곱살 OTF" pitchFamily="2" charset="-127"/>
              </a:rPr>
              <a:t>1.  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상상토끼 신비는일곱살 OTF" pitchFamily="2" charset="-127"/>
                <a:ea typeface="상상토끼 신비는일곱살 OTF" pitchFamily="2" charset="-127"/>
              </a:rPr>
              <a:t>Trie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상상토끼 신비는일곱살 OTF" pitchFamily="2" charset="-127"/>
                <a:ea typeface="상상토끼 신비는일곱살 OTF" pitchFamily="2" charset="-127"/>
              </a:rPr>
              <a:t>란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상상토끼 신비는일곱살 OTF" pitchFamily="2" charset="-127"/>
                <a:ea typeface="상상토끼 신비는일곱살 OTF" pitchFamily="2" charset="-127"/>
              </a:rPr>
              <a:t>?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상상토끼 신비는일곱살 OTF" pitchFamily="2" charset="-127"/>
              <a:ea typeface="상상토끼 신비는일곱살 OTF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3407" y="2776298"/>
            <a:ext cx="378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상상토끼 신비는일곱살 OTF" pitchFamily="2" charset="-127"/>
                <a:ea typeface="상상토끼 신비는일곱살 OTF" pitchFamily="2" charset="-127"/>
              </a:rPr>
              <a:t>2. 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상상토끼 신비는일곱살 OTF" pitchFamily="2" charset="-127"/>
                <a:ea typeface="상상토끼 신비는일곱살 OTF" pitchFamily="2" charset="-127"/>
              </a:rPr>
              <a:t>Trie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상상토끼 신비는일곱살 OTF" pitchFamily="2" charset="-127"/>
                <a:ea typeface="상상토끼 신비는일곱살 OTF" pitchFamily="2" charset="-127"/>
              </a:rPr>
              <a:t>의 구현방법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상상토끼 신비는일곱살 OTF" pitchFamily="2" charset="-127"/>
                <a:ea typeface="상상토끼 신비는일곱살 OTF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상상토끼 신비는일곱살 OTF" pitchFamily="2" charset="-127"/>
              <a:ea typeface="상상토끼 신비는일곱살 OTF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07" y="3580241"/>
            <a:ext cx="378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상상토끼 신비는일곱살 OTF" pitchFamily="2" charset="-127"/>
                <a:ea typeface="상상토끼 신비는일곱살 OTF" pitchFamily="2" charset="-127"/>
              </a:rPr>
              <a:t>Trie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상상토끼 신비는일곱살 OTF" pitchFamily="2" charset="-127"/>
                <a:ea typeface="상상토끼 신비는일곱살 OTF" pitchFamily="2" charset="-127"/>
              </a:rPr>
              <a:t> 문제</a:t>
            </a:r>
          </a:p>
        </p:txBody>
      </p:sp>
    </p:spTree>
    <p:extLst>
      <p:ext uri="{BB962C8B-B14F-4D97-AF65-F5344CB8AC3E}">
        <p14:creationId xmlns:p14="http://schemas.microsoft.com/office/powerpoint/2010/main" val="273232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4784" y="3013501"/>
            <a:ext cx="455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DF5B77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1. </a:t>
            </a:r>
            <a:r>
              <a:rPr lang="en-US" altLang="ko-KR" sz="4800" b="1" dirty="0" err="1">
                <a:solidFill>
                  <a:srgbClr val="DF5B77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Trie</a:t>
            </a:r>
            <a:r>
              <a:rPr lang="ko-KR" altLang="en-US" sz="4800" b="1" dirty="0">
                <a:solidFill>
                  <a:srgbClr val="DF5B77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란</a:t>
            </a:r>
            <a:r>
              <a:rPr lang="en-US" altLang="ko-KR" sz="4800" b="1" dirty="0">
                <a:solidFill>
                  <a:srgbClr val="DF5B77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?</a:t>
            </a:r>
            <a:endParaRPr lang="ko-KR" altLang="en-US" sz="3600" b="1" dirty="0">
              <a:solidFill>
                <a:srgbClr val="DF5B77"/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333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71E0C-25F9-4F9C-8115-057AF8B4C56A}"/>
              </a:ext>
            </a:extLst>
          </p:cNvPr>
          <p:cNvSpPr txBox="1"/>
          <p:nvPr/>
        </p:nvSpPr>
        <p:spPr>
          <a:xfrm>
            <a:off x="900980" y="436556"/>
            <a:ext cx="455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정수를 저장하는 트리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DB7C6-1E06-4013-B5AC-1BA1DD80E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267552"/>
            <a:ext cx="5319023" cy="41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76385D-8DFB-4966-9CEF-C42776434A27}"/>
              </a:ext>
            </a:extLst>
          </p:cNvPr>
          <p:cNvSpPr txBox="1"/>
          <p:nvPr/>
        </p:nvSpPr>
        <p:spPr>
          <a:xfrm>
            <a:off x="6735444" y="436555"/>
            <a:ext cx="465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문자열을 </a:t>
            </a:r>
            <a:r>
              <a:rPr lang="ko-KR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저장하는 트리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E6FB8-FB3A-473F-B835-8CE2B6426F77}"/>
              </a:ext>
            </a:extLst>
          </p:cNvPr>
          <p:cNvSpPr txBox="1"/>
          <p:nvPr/>
        </p:nvSpPr>
        <p:spPr>
          <a:xfrm>
            <a:off x="651598" y="5562023"/>
            <a:ext cx="45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시간복잡도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 </a:t>
            </a:r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= O(</a:t>
            </a:r>
            <a:r>
              <a:rPr lang="en-US" altLang="ko-KR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logN</a:t>
            </a:r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  <p:pic>
        <p:nvPicPr>
          <p:cNvPr id="1030" name="Picture 6" descr="(2009_7급_국가직_자료구조론(봉)_2009년 07월 25일 자료구조론) 1 다음과 같이 14개의 정수가 최대힙(max heap)을  표현하는 배열의 1번 위치부터 14번 위치까지 저장되어 있다. 이 배열에서 최대값을 제거하는 연산을 3번 수행한 후, 최대힙의 1번  위치부터 11 ...">
            <a:extLst>
              <a:ext uri="{FF2B5EF4-FFF2-40B4-BE49-F238E27FC236}">
                <a16:creationId xmlns:a16="http://schemas.microsoft.com/office/drawing/2014/main" id="{521553A3-68D9-4C40-AF6C-030E87A23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44" y="1267552"/>
            <a:ext cx="4642057" cy="41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8315EF-2451-47C1-8BDC-71B473C448A8}"/>
              </a:ext>
            </a:extLst>
          </p:cNvPr>
          <p:cNvSpPr txBox="1"/>
          <p:nvPr/>
        </p:nvSpPr>
        <p:spPr>
          <a:xfrm>
            <a:off x="6778684" y="5517466"/>
            <a:ext cx="45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시간복잡도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 </a:t>
            </a:r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= O(</a:t>
            </a:r>
            <a:r>
              <a:rPr lang="en-US" altLang="ko-KR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NlogN</a:t>
            </a:r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710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57F4947-6C7B-4EBD-842F-075F9C32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17" y="666750"/>
            <a:ext cx="497205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71F462-D124-4F96-8F02-A48BEDA7DC58}"/>
              </a:ext>
            </a:extLst>
          </p:cNvPr>
          <p:cNvSpPr txBox="1"/>
          <p:nvPr/>
        </p:nvSpPr>
        <p:spPr>
          <a:xfrm>
            <a:off x="6863526" y="1841013"/>
            <a:ext cx="45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TRIE 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63234-16D0-48C9-8CBD-07F3389FAB32}"/>
              </a:ext>
            </a:extLst>
          </p:cNvPr>
          <p:cNvSpPr txBox="1"/>
          <p:nvPr/>
        </p:nvSpPr>
        <p:spPr>
          <a:xfrm>
            <a:off x="7023781" y="3105834"/>
            <a:ext cx="45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rgbClr val="FF0000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시간복잡도</a:t>
            </a:r>
            <a:r>
              <a:rPr lang="ko-KR" altLang="en-US" sz="3600" b="1" dirty="0">
                <a:solidFill>
                  <a:srgbClr val="FF0000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= O(N)</a:t>
            </a:r>
            <a:endParaRPr lang="ko-KR" altLang="en-US" sz="3600" b="1" dirty="0">
              <a:solidFill>
                <a:srgbClr val="FF0000"/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58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4784" y="3013501"/>
            <a:ext cx="455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F5A63D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2. </a:t>
            </a:r>
            <a:r>
              <a:rPr lang="en-US" altLang="ko-KR" sz="4800" b="1" dirty="0" err="1">
                <a:solidFill>
                  <a:srgbClr val="F5A63D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Trie</a:t>
            </a:r>
            <a:r>
              <a:rPr lang="en-US" altLang="ko-KR" sz="4800" b="1" dirty="0">
                <a:solidFill>
                  <a:srgbClr val="F5A63D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 </a:t>
            </a:r>
            <a:r>
              <a:rPr lang="ko-KR" altLang="en-US" sz="4800" b="1" dirty="0">
                <a:solidFill>
                  <a:srgbClr val="F5A63D"/>
                </a:solidFill>
                <a:latin typeface="상상토끼 신비는일곱살 OTF" pitchFamily="50" charset="-127"/>
                <a:ea typeface="상상토끼 신비는일곱살 OTF" pitchFamily="50" charset="-127"/>
              </a:rPr>
              <a:t>구현방법</a:t>
            </a:r>
            <a:endParaRPr lang="ko-KR" altLang="en-US" sz="3600" b="1" dirty="0">
              <a:solidFill>
                <a:srgbClr val="F5A63D"/>
              </a:solidFill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439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2E8E5-B4FE-4D31-8BEE-4DCF922E8DDB}"/>
              </a:ext>
            </a:extLst>
          </p:cNvPr>
          <p:cNvSpPr txBox="1"/>
          <p:nvPr/>
        </p:nvSpPr>
        <p:spPr>
          <a:xfrm>
            <a:off x="1828800" y="520429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상상토끼 신비는일곱살 OTF" pitchFamily="50" charset="-127"/>
                <a:ea typeface="상상토끼 신비는일곱살 OTF" pitchFamily="50" charset="-127"/>
              </a:rPr>
              <a:t>0. </a:t>
            </a:r>
            <a:r>
              <a:rPr lang="ko-KR" altLang="en-US" sz="3600" b="1" dirty="0">
                <a:latin typeface="상상토끼 신비는일곱살 OTF" pitchFamily="50" charset="-127"/>
                <a:ea typeface="상상토끼 신비는일곱살 OTF" pitchFamily="50" charset="-127"/>
              </a:rPr>
              <a:t>구현 전에 알아야 할 </a:t>
            </a:r>
            <a:r>
              <a:rPr lang="en-US" altLang="ko-KR" sz="3600" b="1" dirty="0">
                <a:latin typeface="상상토끼 신비는일곱살 OTF" pitchFamily="50" charset="-127"/>
                <a:ea typeface="상상토끼 신비는일곱살 OTF" pitchFamily="50" charset="-127"/>
              </a:rPr>
              <a:t>Map </a:t>
            </a:r>
            <a:r>
              <a:rPr lang="ko-KR" altLang="en-US" sz="3600" b="1" dirty="0">
                <a:latin typeface="상상토끼 신비는일곱살 OTF" pitchFamily="50" charset="-127"/>
                <a:ea typeface="상상토끼 신비는일곱살 OTF" pitchFamily="50" charset="-127"/>
              </a:rPr>
              <a:t>인터페이스의 </a:t>
            </a:r>
            <a:r>
              <a:rPr lang="en-US" altLang="ko-KR" sz="3600" b="1" dirty="0">
                <a:latin typeface="상상토끼 신비는일곱살 OTF" pitchFamily="50" charset="-127"/>
                <a:ea typeface="상상토끼 신비는일곱살 OTF" pitchFamily="50" charset="-127"/>
              </a:rPr>
              <a:t>Method</a:t>
            </a:r>
            <a:endParaRPr lang="ko-KR" altLang="en-US" sz="3600" b="1" dirty="0"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75DD5-0DF1-4231-9907-09B54BA44CA7}"/>
              </a:ext>
            </a:extLst>
          </p:cNvPr>
          <p:cNvSpPr txBox="1"/>
          <p:nvPr/>
        </p:nvSpPr>
        <p:spPr>
          <a:xfrm>
            <a:off x="586963" y="1674759"/>
            <a:ext cx="1101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en-US" altLang="ko-KR" sz="3600" b="1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computeIfAbsent</a:t>
            </a:r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()</a:t>
            </a:r>
          </a:p>
          <a:p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	</a:t>
            </a:r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value = </a:t>
            </a:r>
            <a:r>
              <a:rPr lang="en-US" altLang="ko-KR" sz="3600" b="1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ComputeIfAbsent</a:t>
            </a:r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 {key} , key -&gt; { </a:t>
            </a:r>
            <a:r>
              <a:rPr lang="ko-KR" altLang="en-US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식 </a:t>
            </a:r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}); </a:t>
            </a:r>
            <a:endParaRPr lang="en-US" altLang="ko-KR" sz="3600" b="1" dirty="0"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14361-DF5F-4AF8-965B-BD1FF29AC63B}"/>
              </a:ext>
            </a:extLst>
          </p:cNvPr>
          <p:cNvSpPr txBox="1"/>
          <p:nvPr/>
        </p:nvSpPr>
        <p:spPr>
          <a:xfrm>
            <a:off x="586962" y="3982912"/>
            <a:ext cx="1101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2)   </a:t>
            </a:r>
            <a:r>
              <a:rPr lang="en-US" altLang="ko-KR" sz="3600" b="1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getOrDefalut</a:t>
            </a:r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()</a:t>
            </a:r>
          </a:p>
          <a:p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	</a:t>
            </a:r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value = </a:t>
            </a:r>
            <a:r>
              <a:rPr lang="en-US" altLang="ko-KR" sz="3600" b="1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getOrDefault</a:t>
            </a:r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 {key} , {</a:t>
            </a:r>
            <a:r>
              <a:rPr lang="en-US" altLang="ko-KR" sz="3600" b="1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defaultValue</a:t>
            </a:r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}); </a:t>
            </a:r>
            <a:endParaRPr lang="en-US" altLang="ko-KR" sz="3600" b="1" dirty="0">
              <a:latin typeface="상상토끼 신비는일곱살 OTF" pitchFamily="50" charset="-127"/>
              <a:ea typeface="상상토끼 신비는일곱살 OTF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612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2E8E5-B4FE-4D31-8BEE-4DCF922E8DDB}"/>
              </a:ext>
            </a:extLst>
          </p:cNvPr>
          <p:cNvSpPr txBox="1"/>
          <p:nvPr/>
        </p:nvSpPr>
        <p:spPr>
          <a:xfrm>
            <a:off x="3818212" y="548138"/>
            <a:ext cx="45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상상토끼 신비는일곱살 OTF" pitchFamily="50" charset="-127"/>
                <a:ea typeface="상상토끼 신비는일곱살 OTF" pitchFamily="50" charset="-127"/>
              </a:rPr>
              <a:t>1. </a:t>
            </a:r>
            <a:r>
              <a:rPr lang="ko-KR" altLang="en-US" sz="3600" b="1" dirty="0">
                <a:latin typeface="상상토끼 신비는일곱살 OTF" pitchFamily="50" charset="-127"/>
                <a:ea typeface="상상토끼 신비는일곱살 OTF" pitchFamily="50" charset="-127"/>
              </a:rPr>
              <a:t>노드 정의하기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75DD5-0DF1-4231-9907-09B54BA44CA7}"/>
              </a:ext>
            </a:extLst>
          </p:cNvPr>
          <p:cNvSpPr txBox="1"/>
          <p:nvPr/>
        </p:nvSpPr>
        <p:spPr>
          <a:xfrm>
            <a:off x="790863" y="4270178"/>
            <a:ext cx="10960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노드는 </a:t>
            </a:r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Map</a:t>
            </a:r>
            <a:r>
              <a:rPr lang="ko-KR" altLang="en-US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으로 구현</a:t>
            </a:r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</a:p>
          <a:p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Key: </a:t>
            </a:r>
            <a:r>
              <a:rPr lang="ko-KR" altLang="en-US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단어를 이루는 각 문자</a:t>
            </a:r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Value: </a:t>
            </a:r>
            <a:r>
              <a:rPr lang="ko-KR" altLang="en-US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자식 노드</a:t>
            </a:r>
            <a:endParaRPr lang="en-US" altLang="ko-KR" sz="36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</a:t>
            </a:r>
            <a:r>
              <a:rPr lang="ko-KR" altLang="en-US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단어의 끝인지 판별해주는 </a:t>
            </a:r>
            <a:r>
              <a:rPr lang="en-US" altLang="ko-KR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Boolean </a:t>
            </a:r>
            <a:r>
              <a:rPr lang="ko-KR" altLang="en-US" sz="3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변수 필요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28C9AB-B22B-4808-A753-AD2D7960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63" y="1265958"/>
            <a:ext cx="10960032" cy="28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1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2E8E5-B4FE-4D31-8BEE-4DCF922E8DDB}"/>
              </a:ext>
            </a:extLst>
          </p:cNvPr>
          <p:cNvSpPr txBox="1"/>
          <p:nvPr/>
        </p:nvSpPr>
        <p:spPr>
          <a:xfrm>
            <a:off x="3818212" y="548138"/>
            <a:ext cx="45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상상토끼 신비는일곱살 OTF" pitchFamily="50" charset="-127"/>
                <a:ea typeface="상상토끼 신비는일곱살 OTF" pitchFamily="50" charset="-127"/>
              </a:rPr>
              <a:t>2. </a:t>
            </a:r>
            <a:r>
              <a:rPr lang="en-US" altLang="ko-KR" sz="3600" b="1" dirty="0" err="1">
                <a:latin typeface="상상토끼 신비는일곱살 OTF" pitchFamily="50" charset="-127"/>
                <a:ea typeface="상상토끼 신비는일곱살 OTF" pitchFamily="50" charset="-127"/>
              </a:rPr>
              <a:t>Trie</a:t>
            </a:r>
            <a:r>
              <a:rPr lang="ko-KR" altLang="en-US" sz="3600" b="1" dirty="0">
                <a:latin typeface="상상토끼 신비는일곱살 OTF" pitchFamily="50" charset="-127"/>
                <a:ea typeface="상상토끼 신비는일곱살 OTF" pitchFamily="50" charset="-127"/>
              </a:rPr>
              <a:t> 클래스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05FE81-3FBE-4F54-974C-1EEC591B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88" y="1557255"/>
            <a:ext cx="9574023" cy="40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2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144</Words>
  <Application>Microsoft Office PowerPoint</Application>
  <PresentationFormat>와이드스크린</PresentationFormat>
  <Paragraphs>30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상상토끼 신비는일곱살 OTF</vt:lpstr>
      <vt:lpstr>강원교육모두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승주 황</cp:lastModifiedBy>
  <cp:revision>15</cp:revision>
  <dcterms:created xsi:type="dcterms:W3CDTF">2019-09-18T04:38:32Z</dcterms:created>
  <dcterms:modified xsi:type="dcterms:W3CDTF">2022-05-12T06:02:17Z</dcterms:modified>
</cp:coreProperties>
</file>