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6BD"/>
    <a:srgbClr val="81817F"/>
    <a:srgbClr val="000000"/>
    <a:srgbClr val="8A8A88"/>
    <a:srgbClr val="CFCFD1"/>
    <a:srgbClr val="CDC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D2716-2E88-466F-8DA7-006FC87D1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A9B19A-21D3-4B16-B3C8-8C8B9E8CA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23B5D-8BF7-44B1-8B9B-286D1968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9041-2453-4123-BD17-32E1DAA982C3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14BD85-4810-4BDD-B84C-91A0964D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4314C-9110-444B-B0F0-F1237C8D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2FA-30E3-4FDE-BBBA-D7C85A405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9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10CC7-5F28-4F6E-BC7F-40D3BB4F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2B477-012D-4D27-9E5E-813D0F394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D20FE-A3C2-43CC-9B43-5804B514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9041-2453-4123-BD17-32E1DAA982C3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20969-E057-48E5-8A65-9A7BAD46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F0079-ED33-4973-ACAC-7228AD8E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2FA-30E3-4FDE-BBBA-D7C85A405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4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DA7972-4F4B-45AF-B977-C5CD2FF731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DA7972-4F4B-45AF-B977-C5CD2FF731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5D480D-D552-408E-875F-0E062B77947E}"/>
              </a:ext>
            </a:extLst>
          </p:cNvPr>
          <p:cNvCxnSpPr>
            <a:cxnSpLocks/>
          </p:cNvCxnSpPr>
          <p:nvPr/>
        </p:nvCxnSpPr>
        <p:spPr>
          <a:xfrm>
            <a:off x="609600" y="1367634"/>
            <a:ext cx="10972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0B42F6-BBE2-4A1C-B056-4E30AF6D5DEE}"/>
              </a:ext>
            </a:extLst>
          </p:cNvPr>
          <p:cNvCxnSpPr>
            <a:cxnSpLocks/>
          </p:cNvCxnSpPr>
          <p:nvPr/>
        </p:nvCxnSpPr>
        <p:spPr>
          <a:xfrm>
            <a:off x="609600" y="6663534"/>
            <a:ext cx="10972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53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6FAD05-CCE6-436D-A5A5-52CF7CAF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BC5F10-ADC9-4EA4-9132-A2AC3411F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7390B-6217-43BA-B8A9-DFB2B919A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49041-2453-4123-BD17-32E1DAA982C3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63EB2-3170-4619-952A-57CAB6213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25D5F-2960-44C1-9A71-D82DE1F62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E22FA-30E3-4FDE-BBBA-D7C85A405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97" TargetMode="External"/><Relationship Id="rId7" Type="http://schemas.openxmlformats.org/officeDocument/2006/relationships/hyperlink" Target="https://www.acmicpc.net/problem/2887" TargetMode="External"/><Relationship Id="rId2" Type="http://schemas.openxmlformats.org/officeDocument/2006/relationships/hyperlink" Target="https://www.acmicpc.net/problem/1922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acmicpc.net/problem/1944" TargetMode="External"/><Relationship Id="rId5" Type="http://schemas.openxmlformats.org/officeDocument/2006/relationships/hyperlink" Target="https://www.acmicpc.net/problem/1774" TargetMode="External"/><Relationship Id="rId4" Type="http://schemas.openxmlformats.org/officeDocument/2006/relationships/hyperlink" Target="https://www.acmicpc.net/problem/146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3E829B8-F179-4C15-9125-52D8CFA422EB}"/>
              </a:ext>
            </a:extLst>
          </p:cNvPr>
          <p:cNvSpPr txBox="1"/>
          <p:nvPr/>
        </p:nvSpPr>
        <p:spPr>
          <a:xfrm>
            <a:off x="2416175" y="2541587"/>
            <a:ext cx="7118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MST</a:t>
            </a:r>
            <a:r>
              <a:rPr lang="ko-KR" altLang="en-US" sz="6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영역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F679DE-D9F6-4037-BCC1-405A99D4E5FD}"/>
              </a:ext>
            </a:extLst>
          </p:cNvPr>
          <p:cNvSpPr txBox="1"/>
          <p:nvPr/>
        </p:nvSpPr>
        <p:spPr>
          <a:xfrm>
            <a:off x="1574800" y="2103437"/>
            <a:ext cx="880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년도 알고리즘능력시험 문제지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1309DC0-4E81-4652-93A8-E8605324C5F0}"/>
              </a:ext>
            </a:extLst>
          </p:cNvPr>
          <p:cNvGrpSpPr/>
          <p:nvPr/>
        </p:nvGrpSpPr>
        <p:grpSpPr>
          <a:xfrm>
            <a:off x="3714750" y="4404522"/>
            <a:ext cx="4762500" cy="1143000"/>
            <a:chOff x="3714750" y="3576261"/>
            <a:chExt cx="4762500" cy="1143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9A6EEF-5533-4FE8-B1AC-B2CC3C9BBB69}"/>
                </a:ext>
              </a:extLst>
            </p:cNvPr>
            <p:cNvSpPr/>
            <p:nvPr/>
          </p:nvSpPr>
          <p:spPr>
            <a:xfrm>
              <a:off x="3714750" y="3576261"/>
              <a:ext cx="1498600" cy="571500"/>
            </a:xfrm>
            <a:prstGeom prst="rect">
              <a:avLst/>
            </a:prstGeom>
            <a:solidFill>
              <a:srgbClr val="8181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성  명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38DB77-C692-4749-A393-7F17011CDF8C}"/>
                </a:ext>
              </a:extLst>
            </p:cNvPr>
            <p:cNvSpPr/>
            <p:nvPr/>
          </p:nvSpPr>
          <p:spPr>
            <a:xfrm>
              <a:off x="3714750" y="4147761"/>
              <a:ext cx="1498600" cy="571500"/>
            </a:xfrm>
            <a:prstGeom prst="rect">
              <a:avLst/>
            </a:prstGeom>
            <a:solidFill>
              <a:srgbClr val="8181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수험번호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FB6B0FE-ED47-4F2A-BB76-E38EAA7C929C}"/>
                </a:ext>
              </a:extLst>
            </p:cNvPr>
            <p:cNvSpPr/>
            <p:nvPr/>
          </p:nvSpPr>
          <p:spPr>
            <a:xfrm>
              <a:off x="5213350" y="4147761"/>
              <a:ext cx="3263900" cy="571500"/>
            </a:xfrm>
            <a:prstGeom prst="rect">
              <a:avLst/>
            </a:prstGeom>
            <a:solidFill>
              <a:srgbClr val="CAC6B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1107 - 0747703</a:t>
              </a:r>
              <a:endPara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F78CF42-D431-45F4-ACA2-61EC595A5162}"/>
                </a:ext>
              </a:extLst>
            </p:cNvPr>
            <p:cNvSpPr/>
            <p:nvPr/>
          </p:nvSpPr>
          <p:spPr>
            <a:xfrm>
              <a:off x="5213350" y="3576261"/>
              <a:ext cx="3263900" cy="571500"/>
            </a:xfrm>
            <a:prstGeom prst="rect">
              <a:avLst/>
            </a:prstGeom>
            <a:solidFill>
              <a:srgbClr val="CAC6B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박윤하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18A08E-E5B5-43FB-B9AE-6C34D5C2CC60}"/>
              </a:ext>
            </a:extLst>
          </p:cNvPr>
          <p:cNvSpPr/>
          <p:nvPr/>
        </p:nvSpPr>
        <p:spPr>
          <a:xfrm>
            <a:off x="2657475" y="699273"/>
            <a:ext cx="6877050" cy="562312"/>
          </a:xfrm>
          <a:prstGeom prst="rect">
            <a:avLst/>
          </a:prstGeom>
          <a:solidFill>
            <a:srgbClr val="8181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※ </a:t>
            </a:r>
            <a:r>
              <a:rPr lang="ko-KR" altLang="en-US" sz="2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목숨이</a:t>
            </a: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끝나기 전까지 자료를 공유하지 </a:t>
            </a:r>
            <a:r>
              <a:rPr lang="ko-KR" altLang="en-US" sz="20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마시오</a:t>
            </a: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※</a:t>
            </a:r>
            <a:endParaRPr lang="ko-KR" altLang="en-US" sz="2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CE7223-8ADB-4AF2-BF49-503D60BBDBB5}"/>
              </a:ext>
            </a:extLst>
          </p:cNvPr>
          <p:cNvCxnSpPr>
            <a:cxnSpLocks/>
          </p:cNvCxnSpPr>
          <p:nvPr/>
        </p:nvCxnSpPr>
        <p:spPr>
          <a:xfrm>
            <a:off x="11387635" y="6431771"/>
            <a:ext cx="428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29ABDA-177A-4966-BC63-D3DBBCC38C8A}"/>
              </a:ext>
            </a:extLst>
          </p:cNvPr>
          <p:cNvSpPr txBox="1"/>
          <p:nvPr/>
        </p:nvSpPr>
        <p:spPr>
          <a:xfrm>
            <a:off x="11178303" y="6431771"/>
            <a:ext cx="847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en-US" altLang="ko-KR" dirty="0"/>
              <a:t>Ver 1.0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9D7DA0-5DC4-4C21-8347-03A8EA73B590}"/>
              </a:ext>
            </a:extLst>
          </p:cNvPr>
          <p:cNvSpPr txBox="1"/>
          <p:nvPr/>
        </p:nvSpPr>
        <p:spPr>
          <a:xfrm>
            <a:off x="166405" y="6416382"/>
            <a:ext cx="567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PPT Co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All Right Reserved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62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30EC847-C53C-4C8E-950C-59D34A268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730662"/>
              </p:ext>
            </p:extLst>
          </p:nvPr>
        </p:nvGraphicFramePr>
        <p:xfrm>
          <a:off x="2346593" y="3019727"/>
          <a:ext cx="7546554" cy="296038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14069">
                  <a:extLst>
                    <a:ext uri="{9D8B030D-6E8A-4147-A177-3AD203B41FA5}">
                      <a16:colId xmlns:a16="http://schemas.microsoft.com/office/drawing/2014/main" val="2377117422"/>
                    </a:ext>
                  </a:extLst>
                </a:gridCol>
                <a:gridCol w="1910221">
                  <a:extLst>
                    <a:ext uri="{9D8B030D-6E8A-4147-A177-3AD203B41FA5}">
                      <a16:colId xmlns:a16="http://schemas.microsoft.com/office/drawing/2014/main" val="312364148"/>
                    </a:ext>
                  </a:extLst>
                </a:gridCol>
                <a:gridCol w="4622264">
                  <a:extLst>
                    <a:ext uri="{9D8B030D-6E8A-4147-A177-3AD203B41FA5}">
                      <a16:colId xmlns:a16="http://schemas.microsoft.com/office/drawing/2014/main" val="3283562996"/>
                    </a:ext>
                  </a:extLst>
                </a:gridCol>
              </a:tblGrid>
              <a:tr h="6856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교시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1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영역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1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12228"/>
                  </a:ext>
                </a:extLst>
              </a:tr>
              <a:tr h="568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</a:t>
                      </a:r>
                      <a:endParaRPr lang="ko-KR" altLang="en-US" b="1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최소 </a:t>
                      </a:r>
                      <a:r>
                        <a:rPr lang="ko-KR" altLang="en-US" b="1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스패닝</a:t>
                      </a:r>
                      <a:r>
                        <a:rPr lang="ko-KR" altLang="en-US" b="1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트리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최소 </a:t>
                      </a:r>
                      <a:r>
                        <a:rPr lang="ko-KR" altLang="en-US" sz="16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스패닝</a:t>
                      </a:r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트리의 개념에 대해 알아봅시다</a:t>
                      </a:r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.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74087"/>
                  </a:ext>
                </a:extLst>
              </a:tr>
              <a:tr h="568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2</a:t>
                      </a:r>
                      <a:endParaRPr lang="ko-KR" altLang="en-US" b="1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크루스칼</a:t>
                      </a:r>
                      <a:endParaRPr lang="ko-KR" altLang="en-US" b="1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크루스칼이란</a:t>
                      </a:r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무엇인가</a:t>
                      </a:r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?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501228"/>
                  </a:ext>
                </a:extLst>
              </a:tr>
              <a:tr h="568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3</a:t>
                      </a:r>
                      <a:endParaRPr lang="ko-KR" altLang="en-US" b="1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프림</a:t>
                      </a:r>
                      <a:endParaRPr lang="ko-KR" altLang="en-US" b="1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내가 아는 </a:t>
                      </a:r>
                      <a:r>
                        <a:rPr lang="ko-KR" altLang="en-US" sz="16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프림은</a:t>
                      </a:r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커피 </a:t>
                      </a:r>
                      <a:r>
                        <a:rPr lang="ko-KR" altLang="en-US" sz="16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프림밖에</a:t>
                      </a:r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없는데</a:t>
                      </a:r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..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865936"/>
                  </a:ext>
                </a:extLst>
              </a:tr>
              <a:tr h="568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4</a:t>
                      </a:r>
                      <a:endParaRPr lang="ko-KR" altLang="en-US" b="1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실전 모의고사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실전 모의고사</a:t>
                      </a:r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백준</a:t>
                      </a:r>
                      <a:r>
                        <a:rPr lang="en-US" altLang="ko-KR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) </a:t>
                      </a:r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풀이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2541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3E829B8-F179-4C15-9125-52D8CFA422EB}"/>
              </a:ext>
            </a:extLst>
          </p:cNvPr>
          <p:cNvSpPr txBox="1"/>
          <p:nvPr/>
        </p:nvSpPr>
        <p:spPr>
          <a:xfrm>
            <a:off x="5016760" y="1105645"/>
            <a:ext cx="2158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목  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A4F409-14DB-4ECB-9C55-69DC6C260288}"/>
              </a:ext>
            </a:extLst>
          </p:cNvPr>
          <p:cNvCxnSpPr>
            <a:cxnSpLocks/>
          </p:cNvCxnSpPr>
          <p:nvPr/>
        </p:nvCxnSpPr>
        <p:spPr>
          <a:xfrm>
            <a:off x="4754245" y="2087838"/>
            <a:ext cx="2683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57A80DD-F801-49E9-9368-367A96D4C151}"/>
              </a:ext>
            </a:extLst>
          </p:cNvPr>
          <p:cNvCxnSpPr>
            <a:cxnSpLocks/>
          </p:cNvCxnSpPr>
          <p:nvPr/>
        </p:nvCxnSpPr>
        <p:spPr>
          <a:xfrm>
            <a:off x="4754245" y="831338"/>
            <a:ext cx="2683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06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70354D-2F5E-4440-A672-88D1EAD45BB5}"/>
              </a:ext>
            </a:extLst>
          </p:cNvPr>
          <p:cNvSpPr txBox="1"/>
          <p:nvPr/>
        </p:nvSpPr>
        <p:spPr>
          <a:xfrm>
            <a:off x="2416175" y="222152"/>
            <a:ext cx="711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최소 </a:t>
            </a:r>
            <a:r>
              <a:rPr lang="ko-KR" altLang="en-US" sz="32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스패닝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트리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7E7FC-7818-46DB-A856-BB3E77C553C8}"/>
              </a:ext>
            </a:extLst>
          </p:cNvPr>
          <p:cNvSpPr txBox="1"/>
          <p:nvPr/>
        </p:nvSpPr>
        <p:spPr>
          <a:xfrm>
            <a:off x="4194629" y="806927"/>
            <a:ext cx="3561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개념에 대해 알아봅시다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14C1B1E-585F-47CC-AEE5-C62877315F65}"/>
              </a:ext>
            </a:extLst>
          </p:cNvPr>
          <p:cNvSpPr/>
          <p:nvPr/>
        </p:nvSpPr>
        <p:spPr>
          <a:xfrm>
            <a:off x="609600" y="464340"/>
            <a:ext cx="1638300" cy="511864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제 </a:t>
            </a:r>
            <a:r>
              <a:rPr lang="en-US" altLang="ko-KR" sz="22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r>
              <a:rPr lang="ko-KR" altLang="en-US" sz="22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교시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ADC25-2B43-4532-8B33-7487DB5B1D3C}"/>
              </a:ext>
            </a:extLst>
          </p:cNvPr>
          <p:cNvSpPr txBox="1"/>
          <p:nvPr/>
        </p:nvSpPr>
        <p:spPr>
          <a:xfrm>
            <a:off x="6261792" y="2166228"/>
            <a:ext cx="517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MST(Minimal Spanning Tree) </a:t>
            </a:r>
            <a:r>
              <a:rPr lang="ko-KR" altLang="en-US" sz="20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란</a:t>
            </a:r>
            <a:r>
              <a:rPr lang="en-US" altLang="ko-KR" sz="20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20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6D511C-3F8A-4133-A599-C2932F02BB68}"/>
              </a:ext>
            </a:extLst>
          </p:cNvPr>
          <p:cNvSpPr txBox="1"/>
          <p:nvPr/>
        </p:nvSpPr>
        <p:spPr>
          <a:xfrm>
            <a:off x="6296752" y="2697156"/>
            <a:ext cx="4849089" cy="209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Spanning Tree 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-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그래프의 모든 정점을 포함하면서 간선의 수가 최소인 트리 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- N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개의 정점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N-1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개의 간선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사이클이 없음</a:t>
            </a:r>
            <a:endParaRPr lang="en-US" altLang="ko-KR" sz="13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MST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Spanning Tree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중에서 가중치의 합이 최소인 것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ex)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마을과 마을을 잇는 도로들이 주어졌을 때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도로의 길이가 최소가 되도록 모든 마을을 이어라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3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3CD017-EC3B-4BDD-AD04-BA4C10813041}"/>
              </a:ext>
            </a:extLst>
          </p:cNvPr>
          <p:cNvSpPr txBox="1"/>
          <p:nvPr/>
        </p:nvSpPr>
        <p:spPr>
          <a:xfrm>
            <a:off x="6296752" y="4803395"/>
            <a:ext cx="4849089" cy="107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MST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알고리즘 종류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1. </a:t>
            </a:r>
            <a:r>
              <a:rPr lang="ko-KR" altLang="en-US" sz="13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크루스칼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간선 수 적은 그래프에 적합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3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프림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간선 수 많은 그래프에 적합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정점이 적을수록 유리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13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99A73C-B375-44E2-BDE1-8F392E1D8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1" t="14817" r="7763" b="17044"/>
          <a:stretch/>
        </p:blipFill>
        <p:spPr>
          <a:xfrm>
            <a:off x="451692" y="2842351"/>
            <a:ext cx="5634368" cy="255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7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70354D-2F5E-4440-A672-88D1EAD45BB5}"/>
              </a:ext>
            </a:extLst>
          </p:cNvPr>
          <p:cNvSpPr txBox="1"/>
          <p:nvPr/>
        </p:nvSpPr>
        <p:spPr>
          <a:xfrm>
            <a:off x="2416175" y="222152"/>
            <a:ext cx="711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크루스칼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7E7FC-7818-46DB-A856-BB3E77C553C8}"/>
              </a:ext>
            </a:extLst>
          </p:cNvPr>
          <p:cNvSpPr txBox="1"/>
          <p:nvPr/>
        </p:nvSpPr>
        <p:spPr>
          <a:xfrm>
            <a:off x="4194629" y="806927"/>
            <a:ext cx="3561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Kruskal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개념에 대해 알아봅시다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14C1B1E-585F-47CC-AEE5-C62877315F65}"/>
              </a:ext>
            </a:extLst>
          </p:cNvPr>
          <p:cNvSpPr/>
          <p:nvPr/>
        </p:nvSpPr>
        <p:spPr>
          <a:xfrm>
            <a:off x="609600" y="464340"/>
            <a:ext cx="1638300" cy="511864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제 </a:t>
            </a:r>
            <a:r>
              <a:rPr lang="en-US" altLang="ko-KR" sz="22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2</a:t>
            </a:r>
            <a:r>
              <a:rPr lang="ko-KR" altLang="en-US" sz="22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교시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6D511C-3F8A-4133-A599-C2932F02BB68}"/>
              </a:ext>
            </a:extLst>
          </p:cNvPr>
          <p:cNvSpPr txBox="1"/>
          <p:nvPr/>
        </p:nvSpPr>
        <p:spPr>
          <a:xfrm>
            <a:off x="6296752" y="2609020"/>
            <a:ext cx="4849089" cy="331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Greedy Algorithm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중 하나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-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모든 정점을 각각 트리로 만들고 단계를 진행할 때 마다 트리를 합쳐 하나의 최소 신장 트리를 찾음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- Union-Find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알고리즘 사용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-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간선 중심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O(</a:t>
            </a:r>
            <a:r>
              <a:rPr lang="en-US" altLang="ko-KR" sz="13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E</a:t>
            </a:r>
            <a:r>
              <a:rPr lang="en-US" altLang="ko-KR" sz="1400" b="1" dirty="0" err="1">
                <a:solidFill>
                  <a:srgbClr val="212529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·</a:t>
            </a:r>
            <a:r>
              <a:rPr lang="en-US" altLang="ko-KR" sz="13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logE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</a:t>
            </a:r>
            <a:r>
              <a:rPr lang="ko-KR" altLang="en-US" sz="13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시간복잡도</a:t>
            </a:r>
            <a:endParaRPr lang="en-US" altLang="ko-KR" sz="13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과정 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1.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가중치를 기준으로 간선 리스트 정렬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가중치가 가장 작은 간선 찾음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해당 간선과 인접한 정점 찾음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4. Find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연산으로 정점이 다른 트리에 속해 있는지 확인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5.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서로 다른 트리에 속한다면 </a:t>
            </a: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Union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연산으로 트리 합침</a:t>
            </a:r>
            <a:b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6. </a:t>
            </a:r>
            <a:r>
              <a:rPr lang="ko-KR" altLang="en-US" sz="13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모든 정점이 하나의 트리에 속하게 될 때 까지 반복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B4136E-EFCB-4B5E-B49F-2442315C2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82" y="1891803"/>
            <a:ext cx="3810000" cy="4286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E1FFC1-ECB1-427F-8153-68CB9C407133}"/>
              </a:ext>
            </a:extLst>
          </p:cNvPr>
          <p:cNvSpPr txBox="1"/>
          <p:nvPr/>
        </p:nvSpPr>
        <p:spPr>
          <a:xfrm>
            <a:off x="6261792" y="2078092"/>
            <a:ext cx="517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Kruskal</a:t>
            </a:r>
            <a:r>
              <a:rPr lang="en-US" altLang="ko-KR" sz="2000" b="1" dirty="0">
                <a:latin typeface="Lucida Fax" panose="02060602050505020204" pitchFamily="18" charset="0"/>
                <a:ea typeface="HY견명조" panose="02030600000101010101" pitchFamily="18" charset="-127"/>
              </a:rPr>
              <a:t>’</a:t>
            </a:r>
            <a:r>
              <a:rPr lang="en-US" altLang="ko-KR" sz="20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s Algorithm</a:t>
            </a:r>
            <a:r>
              <a:rPr lang="ko-KR" altLang="en-US" sz="20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이란</a:t>
            </a:r>
            <a:r>
              <a:rPr lang="en-US" altLang="ko-KR" sz="20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?	</a:t>
            </a:r>
            <a:endParaRPr lang="ko-KR" altLang="en-US" sz="20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92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70354D-2F5E-4440-A672-88D1EAD45BB5}"/>
              </a:ext>
            </a:extLst>
          </p:cNvPr>
          <p:cNvSpPr txBox="1"/>
          <p:nvPr/>
        </p:nvSpPr>
        <p:spPr>
          <a:xfrm>
            <a:off x="2416175" y="222152"/>
            <a:ext cx="711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프림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7E7FC-7818-46DB-A856-BB3E77C553C8}"/>
              </a:ext>
            </a:extLst>
          </p:cNvPr>
          <p:cNvSpPr txBox="1"/>
          <p:nvPr/>
        </p:nvSpPr>
        <p:spPr>
          <a:xfrm>
            <a:off x="4194629" y="806927"/>
            <a:ext cx="3561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개념에 대해 알아봅시다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14C1B1E-585F-47CC-AEE5-C62877315F65}"/>
              </a:ext>
            </a:extLst>
          </p:cNvPr>
          <p:cNvSpPr/>
          <p:nvPr/>
        </p:nvSpPr>
        <p:spPr>
          <a:xfrm>
            <a:off x="609600" y="464340"/>
            <a:ext cx="1638300" cy="511864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제 </a:t>
            </a:r>
            <a:r>
              <a:rPr lang="en-US" altLang="ko-KR" sz="22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22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교시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6D511C-3F8A-4133-A599-C2932F02BB68}"/>
                  </a:ext>
                </a:extLst>
              </p:cNvPr>
              <p:cNvSpPr txBox="1"/>
              <p:nvPr/>
            </p:nvSpPr>
            <p:spPr>
              <a:xfrm>
                <a:off x="6296752" y="2399698"/>
                <a:ext cx="4849089" cy="3790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Greedy Algorithm </a:t>
                </a:r>
                <a:r>
                  <a:rPr lang="ko-KR" altLang="en-US" sz="16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중 하나</a:t>
                </a:r>
                <a:b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</a:b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- 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하나의 트리를 점점 </a:t>
                </a:r>
                <a:r>
                  <a:rPr lang="ko-KR" altLang="en-US" sz="1300" dirty="0" err="1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키워나가는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 방식으로 최소 신장 트리를 찾음</a:t>
                </a: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.</a:t>
                </a:r>
                <a:b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</a:b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- 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정점 중심</a:t>
                </a: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, O(</a:t>
                </a:r>
                <a:r>
                  <a:rPr lang="en-US" altLang="ko-KR" sz="1300" dirty="0" err="1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E</a:t>
                </a:r>
                <a:r>
                  <a:rPr lang="en-US" altLang="ko-KR" sz="1400" b="1" dirty="0" err="1">
                    <a:solidFill>
                      <a:srgbClr val="212529"/>
                    </a:solidFill>
                    <a:effectLst/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·</a:t>
                </a:r>
                <a:r>
                  <a:rPr lang="en-US" altLang="ko-KR" sz="1300" dirty="0" err="1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logV</a:t>
                </a: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)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의 </a:t>
                </a:r>
                <a:r>
                  <a:rPr lang="ko-KR" altLang="en-US" sz="1300" dirty="0" err="1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시간복잡도</a:t>
                </a: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(PQ-Heap)</a:t>
                </a:r>
                <a:b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</a:b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or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300" i="1" dirty="0" smtClean="0"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1300" i="1" dirty="0"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𝑉</m:t>
                        </m:r>
                      </m:e>
                      <m:sup>
                        <m:r>
                          <a:rPr lang="en-US" altLang="ko-KR" sz="1300" b="0" i="1" dirty="0" smtClean="0"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)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의 </a:t>
                </a:r>
                <a:r>
                  <a:rPr lang="ko-KR" altLang="en-US" sz="1300" dirty="0" err="1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시간복잡도</a:t>
                </a: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(PQ-Array)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ko-KR" sz="1300" dirty="0">
                  <a:latin typeface="HY견명조" panose="02030600000101010101" pitchFamily="18" charset="-127"/>
                  <a:ea typeface="HY견명조" panose="02030600000101010101" pitchFamily="18" charset="-127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과정 </a:t>
                </a:r>
                <a:b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</a:b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1. 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시작 정점을 선택하여 </a:t>
                </a: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Tree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에 넣음</a:t>
                </a:r>
                <a:b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</a:b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2. Tree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에 들어간 정점과 연결된 간선 찾음</a:t>
                </a:r>
                <a:b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</a:b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2-1. 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해당 간선으로 연결된 반대편 정점이 </a:t>
                </a: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UV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라면 해당 정점과 간선을 </a:t>
                </a: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Fringe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에 넣음</a:t>
                </a:r>
                <a:b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</a:b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2-2. FV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라면 가중치가 더 작은 간선으로 업데이트</a:t>
                </a: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 </a:t>
                </a:r>
                <a:b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</a:b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3. FV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들 중 간선의 가중치가 가장 작은 정점을 선택하여 </a:t>
                </a: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Tree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에 추가</a:t>
                </a:r>
                <a:b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</a:br>
                <a:r>
                  <a:rPr lang="en-US" altLang="ko-KR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4. </a:t>
                </a:r>
                <a:r>
                  <a:rPr lang="ko-KR" altLang="en-US" sz="1300" dirty="0"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모든 정점이 트리에 포함 될 때 까지 반복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6D511C-3F8A-4133-A599-C2932F02B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52" y="2399698"/>
                <a:ext cx="4849089" cy="3790910"/>
              </a:xfrm>
              <a:prstGeom prst="rect">
                <a:avLst/>
              </a:prstGeom>
              <a:blipFill>
                <a:blip r:embed="rId2"/>
                <a:stretch>
                  <a:fillRect l="-503" t="-161" b="-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7E1FFC1-ECB1-427F-8153-68CB9C407133}"/>
              </a:ext>
            </a:extLst>
          </p:cNvPr>
          <p:cNvSpPr txBox="1"/>
          <p:nvPr/>
        </p:nvSpPr>
        <p:spPr>
          <a:xfrm>
            <a:off x="6261792" y="1868770"/>
            <a:ext cx="517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Prim</a:t>
            </a:r>
            <a:r>
              <a:rPr lang="en-US" altLang="ko-KR" sz="2000" b="1" dirty="0">
                <a:latin typeface="Lucida Fax" panose="02060602050505020204" pitchFamily="18" charset="0"/>
                <a:ea typeface="HY견명조" panose="02030600000101010101" pitchFamily="18" charset="-127"/>
              </a:rPr>
              <a:t>’</a:t>
            </a:r>
            <a:r>
              <a:rPr lang="en-US" altLang="ko-KR" sz="20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s Algorithm</a:t>
            </a:r>
            <a:r>
              <a:rPr lang="ko-KR" altLang="en-US" sz="20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이란</a:t>
            </a:r>
            <a:r>
              <a:rPr lang="en-US" altLang="ko-KR" sz="20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?	</a:t>
            </a:r>
            <a:endParaRPr lang="ko-KR" altLang="en-US" sz="20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923478-8795-4333-A95D-F6E7A9068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20" y="1891803"/>
            <a:ext cx="3810000" cy="4286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A7D354-B617-41BD-B68F-20FDA48CCF56}"/>
              </a:ext>
            </a:extLst>
          </p:cNvPr>
          <p:cNvSpPr txBox="1"/>
          <p:nvPr/>
        </p:nvSpPr>
        <p:spPr>
          <a:xfrm>
            <a:off x="2864385" y="1951736"/>
            <a:ext cx="2522863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00" dirty="0"/>
              <a:t>: </a:t>
            </a:r>
            <a:r>
              <a:rPr lang="ko-KR" altLang="en-US" sz="1300" dirty="0"/>
              <a:t>그 외 나머지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EE7F4-768D-41BF-93B9-D0B9B92D56F8}"/>
              </a:ext>
            </a:extLst>
          </p:cNvPr>
          <p:cNvSpPr txBox="1"/>
          <p:nvPr/>
        </p:nvSpPr>
        <p:spPr>
          <a:xfrm>
            <a:off x="2862549" y="2203287"/>
            <a:ext cx="2522863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00" dirty="0"/>
              <a:t>: Tree Vertex</a:t>
            </a:r>
            <a:r>
              <a:rPr lang="ko-KR" altLang="en-US" sz="1300" dirty="0"/>
              <a:t>와 인접한 정점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6761A3-D2C7-4D87-B18F-6054006DC151}"/>
              </a:ext>
            </a:extLst>
          </p:cNvPr>
          <p:cNvSpPr txBox="1"/>
          <p:nvPr/>
        </p:nvSpPr>
        <p:spPr>
          <a:xfrm>
            <a:off x="2860712" y="2476872"/>
            <a:ext cx="2522863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00" dirty="0"/>
              <a:t>: </a:t>
            </a:r>
            <a:r>
              <a:rPr lang="ko-KR" altLang="en-US" sz="1300" dirty="0"/>
              <a:t>트리에 속한 정점</a:t>
            </a:r>
          </a:p>
        </p:txBody>
      </p:sp>
    </p:spTree>
    <p:extLst>
      <p:ext uri="{BB962C8B-B14F-4D97-AF65-F5344CB8AC3E}">
        <p14:creationId xmlns:p14="http://schemas.microsoft.com/office/powerpoint/2010/main" val="299346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70354D-2F5E-4440-A672-88D1EAD45BB5}"/>
              </a:ext>
            </a:extLst>
          </p:cNvPr>
          <p:cNvSpPr txBox="1"/>
          <p:nvPr/>
        </p:nvSpPr>
        <p:spPr>
          <a:xfrm>
            <a:off x="2416175" y="222152"/>
            <a:ext cx="711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실전 모의고사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7E7FC-7818-46DB-A856-BB3E77C553C8}"/>
              </a:ext>
            </a:extLst>
          </p:cNvPr>
          <p:cNvSpPr txBox="1"/>
          <p:nvPr/>
        </p:nvSpPr>
        <p:spPr>
          <a:xfrm>
            <a:off x="4194629" y="806927"/>
            <a:ext cx="3561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백준 문제를 풀어봅시다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ADC25-2B43-4532-8B33-7487DB5B1D3C}"/>
              </a:ext>
            </a:extLst>
          </p:cNvPr>
          <p:cNvSpPr txBox="1"/>
          <p:nvPr/>
        </p:nvSpPr>
        <p:spPr>
          <a:xfrm>
            <a:off x="3509962" y="1842450"/>
            <a:ext cx="5172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</a:t>
            </a:r>
            <a:r>
              <a:rPr lang="ko-KR" altLang="en-US" sz="2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2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MST</a:t>
            </a:r>
            <a:r>
              <a:rPr lang="ko-KR" altLang="en-US" sz="2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영역 </a:t>
            </a:r>
            <a:r>
              <a:rPr lang="en-US" altLang="ko-KR" sz="2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2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가</a:t>
            </a:r>
            <a:r>
              <a:rPr lang="en-US" altLang="ko-KR" sz="2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2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형 </a:t>
            </a:r>
            <a:r>
              <a:rPr lang="ko-KR" altLang="en-US" sz="2200" b="1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등급컷</a:t>
            </a:r>
            <a:r>
              <a:rPr lang="ko-KR" altLang="en-US" sz="2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2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&gt;</a:t>
            </a:r>
            <a:endParaRPr lang="ko-KR" altLang="en-US" sz="22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8635994-8F41-4325-B5D9-9A699B0DD1EB}"/>
              </a:ext>
            </a:extLst>
          </p:cNvPr>
          <p:cNvSpPr/>
          <p:nvPr/>
        </p:nvSpPr>
        <p:spPr>
          <a:xfrm>
            <a:off x="609600" y="464340"/>
            <a:ext cx="1638300" cy="511864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제 </a:t>
            </a:r>
            <a:r>
              <a:rPr lang="en-US" altLang="ko-KR" sz="22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4</a:t>
            </a:r>
            <a:r>
              <a:rPr lang="ko-KR" altLang="en-US" sz="2200" dirty="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교시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68AB550-77E6-4B5A-B50B-89FFEF9A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41350"/>
              </p:ext>
            </p:extLst>
          </p:nvPr>
        </p:nvGraphicFramePr>
        <p:xfrm>
          <a:off x="2032000" y="2618115"/>
          <a:ext cx="8128000" cy="349624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317128">
                  <a:extLst>
                    <a:ext uri="{9D8B030D-6E8A-4147-A177-3AD203B41FA5}">
                      <a16:colId xmlns:a16="http://schemas.microsoft.com/office/drawing/2014/main" val="3816688785"/>
                    </a:ext>
                  </a:extLst>
                </a:gridCol>
                <a:gridCol w="1597445">
                  <a:extLst>
                    <a:ext uri="{9D8B030D-6E8A-4147-A177-3AD203B41FA5}">
                      <a16:colId xmlns:a16="http://schemas.microsoft.com/office/drawing/2014/main" val="3309210824"/>
                    </a:ext>
                  </a:extLst>
                </a:gridCol>
                <a:gridCol w="1962227">
                  <a:extLst>
                    <a:ext uri="{9D8B030D-6E8A-4147-A177-3AD203B41FA5}">
                      <a16:colId xmlns:a16="http://schemas.microsoft.com/office/drawing/2014/main" val="20546204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017474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15495508"/>
                    </a:ext>
                  </a:extLst>
                </a:gridCol>
              </a:tblGrid>
              <a:tr h="499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등급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1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문제번호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1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제목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1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누적인원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1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정답 비율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297070"/>
                  </a:ext>
                </a:extLst>
              </a:tr>
              <a:tr h="49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G4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1922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u="none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네트워크 연결</a:t>
                      </a:r>
                      <a:endParaRPr lang="ko-KR" altLang="en-US" sz="1700" u="none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9,336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60.627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00207"/>
                  </a:ext>
                </a:extLst>
              </a:tr>
              <a:tr h="49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G4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1197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u="none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최소 </a:t>
                      </a:r>
                      <a:r>
                        <a:rPr lang="ko-KR" altLang="en-US" sz="1700" u="none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스패닝</a:t>
                      </a:r>
                      <a:r>
                        <a:rPr lang="ko-KR" altLang="en-US" sz="1700" u="none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트리</a:t>
                      </a:r>
                      <a:endParaRPr lang="ko-KR" altLang="en-US" sz="1700" u="none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10,728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40.117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21373"/>
                  </a:ext>
                </a:extLst>
              </a:tr>
              <a:tr h="49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G3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14621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u="none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나만 안되는 연애</a:t>
                      </a:r>
                      <a:endParaRPr lang="ko-KR" altLang="en-US" sz="1700" u="none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1,048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48.339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467878"/>
                  </a:ext>
                </a:extLst>
              </a:tr>
              <a:tr h="49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G3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1774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u="none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우주신과의 교감</a:t>
                      </a:r>
                      <a:endParaRPr lang="ko-KR" altLang="en-US" sz="1700" u="none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2,343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30.429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634076"/>
                  </a:ext>
                </a:extLst>
              </a:tr>
              <a:tr h="49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G2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1944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u="none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복제 로봇</a:t>
                      </a:r>
                      <a:endParaRPr lang="ko-KR" altLang="en-US" sz="1700" u="none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1,183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25.362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39842"/>
                  </a:ext>
                </a:extLst>
              </a:tr>
              <a:tr h="49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G1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2887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u="none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행성 터널</a:t>
                      </a:r>
                      <a:endParaRPr lang="ko-KR" altLang="en-US" sz="1700" u="none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3,623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35.391</a:t>
                      </a:r>
                      <a:endParaRPr lang="ko-KR" altLang="en-US" sz="17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0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81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493</Words>
  <Application>Microsoft Office PowerPoint</Application>
  <PresentationFormat>와이드스크린</PresentationFormat>
  <Paragraphs>88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HY견고딕</vt:lpstr>
      <vt:lpstr>HY견명조</vt:lpstr>
      <vt:lpstr>나눔고딕</vt:lpstr>
      <vt:lpstr>맑은 고딕</vt:lpstr>
      <vt:lpstr>Arial</vt:lpstr>
      <vt:lpstr>Cambria Math</vt:lpstr>
      <vt:lpstr>Lucida Fax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승엽 전</dc:creator>
  <cp:lastModifiedBy>박 윤하</cp:lastModifiedBy>
  <cp:revision>12</cp:revision>
  <dcterms:created xsi:type="dcterms:W3CDTF">2021-11-05T04:18:28Z</dcterms:created>
  <dcterms:modified xsi:type="dcterms:W3CDTF">2022-03-31T08:50:49Z</dcterms:modified>
</cp:coreProperties>
</file>