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57" r:id="rId2"/>
    <p:sldId id="358" r:id="rId3"/>
    <p:sldId id="359" r:id="rId4"/>
    <p:sldId id="299" r:id="rId5"/>
    <p:sldId id="332" r:id="rId6"/>
    <p:sldId id="331" r:id="rId7"/>
    <p:sldId id="335" r:id="rId8"/>
    <p:sldId id="343" r:id="rId9"/>
    <p:sldId id="333" r:id="rId10"/>
    <p:sldId id="334" r:id="rId11"/>
    <p:sldId id="337" r:id="rId12"/>
    <p:sldId id="336" r:id="rId13"/>
    <p:sldId id="338" r:id="rId14"/>
    <p:sldId id="341" r:id="rId15"/>
    <p:sldId id="339" r:id="rId16"/>
    <p:sldId id="342" r:id="rId17"/>
    <p:sldId id="282" r:id="rId18"/>
    <p:sldId id="328" r:id="rId19"/>
    <p:sldId id="344" r:id="rId20"/>
    <p:sldId id="345" r:id="rId21"/>
    <p:sldId id="351" r:id="rId22"/>
    <p:sldId id="348" r:id="rId23"/>
    <p:sldId id="355" r:id="rId24"/>
    <p:sldId id="349" r:id="rId25"/>
    <p:sldId id="350" r:id="rId26"/>
    <p:sldId id="352" r:id="rId27"/>
    <p:sldId id="353" r:id="rId28"/>
  </p:sldIdLst>
  <p:sldSz cx="12192000" cy="6858000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함초롬바탕" panose="02030604000101010101" pitchFamily="18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686"/>
    <a:srgbClr val="ECF1F0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0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24575,'852'0'0,"-824"-1"0,51-10 0,-51 6 0,50-3 0,745 9 0,-795 1 0,53 9 0,-51-6 0,48 2 0,-20-7 0,-25-2 0,-1 3 0,1 0 0,-1 3 0,32 6 0,-24-3 0,0-2 0,1-2 0,-1-2 0,55-5 0,2 2 0,21 0 0,127 4 0,-174 10 0,-48-8 0,-1 0 0,30 0 0,408-4-1365,-439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24575,'7'1'0,"-1"-1"0,0 1 0,0 0 0,1 1 0,-1 0 0,0 0 0,0 0 0,0 0 0,-1 1 0,1 0 0,-1 0 0,6 5 0,8 6 0,33 34 0,-32-28 0,25 20 0,1-3 0,2-1 0,2-3 0,82 42 0,-128-73 0,0-1 0,-1 2 0,1-1 0,-1 0 0,1 1 0,-1-1 0,0 1 0,0 0 0,-1 0 0,1 0 0,0 0 0,-1 1 0,0-1 0,0 1 0,4 7 0,-6-9 0,0 0 0,1 1 0,-1-1 0,0 1 0,0-1 0,0 1 0,0-1 0,-1 1 0,1-1 0,0 0 0,-1 1 0,0-1 0,0 0 0,0 1 0,0-1 0,0 0 0,0 0 0,0 0 0,-1 0 0,1 0 0,-1 0 0,0 0 0,1 0 0,-1-1 0,0 1 0,-3 1 0,-20 16 0,-41 23 0,-20 15 0,-55 49 0,67-56 0,30-24 0,18-11 22,-1 0-1,-1-3 0,-1 0 0,-29 8 1,-42 17-1494,84-30-5354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24575,'852'0'0,"-824"-1"0,51-10 0,-51 6 0,50-3 0,745 9 0,-795 1 0,53 9 0,-51-6 0,48 2 0,-20-7 0,-25-2 0,-1 3 0,1 0 0,-1 3 0,32 6 0,-24-3 0,0-2 0,1-2 0,-1-2 0,55-5 0,2 2 0,21 0 0,127 4 0,-174 10 0,-48-8 0,-1 0 0,30 0 0,408-4-1365,-439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24575,'7'1'0,"-1"-1"0,0 1 0,0 0 0,1 1 0,-1 0 0,0 0 0,0 0 0,0 0 0,-1 1 0,1 0 0,-1 0 0,6 5 0,8 6 0,33 34 0,-32-28 0,25 20 0,1-3 0,2-1 0,2-3 0,82 42 0,-128-73 0,0-1 0,-1 2 0,1-1 0,-1 0 0,1 1 0,-1-1 0,0 1 0,0 0 0,-1 0 0,1 0 0,0 0 0,-1 1 0,0-1 0,0 1 0,4 7 0,-6-9 0,0 0 0,1 1 0,-1-1 0,0 1 0,0-1 0,0 1 0,0-1 0,-1 1 0,1-1 0,0 0 0,-1 1 0,0-1 0,0 0 0,0 1 0,0-1 0,0 0 0,0 0 0,0 0 0,-1 0 0,1 0 0,-1 0 0,0 0 0,1 0 0,-1-1 0,0 1 0,-3 1 0,-20 16 0,-41 23 0,-20 15 0,-55 49 0,67-56 0,30-24 0,18-11 22,-1 0-1,-1-3 0,-1 0 0,-29 8 1,-42 17-1494,84-30-5354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24575,'852'0'0,"-824"-1"0,51-10 0,-51 6 0,50-3 0,745 9 0,-795 1 0,53 9 0,-51-6 0,48 2 0,-20-7 0,-25-2 0,-1 3 0,1 0 0,-1 3 0,32 6 0,-24-3 0,0-2 0,1-2 0,-1-2 0,55-5 0,2 2 0,21 0 0,127 4 0,-174 10 0,-48-8 0,-1 0 0,30 0 0,408-4-1365,-439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05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24575,'7'1'0,"-1"-1"0,0 1 0,0 0 0,1 1 0,-1 0 0,0 0 0,0 0 0,0 0 0,-1 1 0,1 0 0,-1 0 0,6 5 0,8 6 0,33 34 0,-32-28 0,25 20 0,1-3 0,2-1 0,2-3 0,82 42 0,-128-73 0,0-1 0,-1 2 0,1-1 0,-1 0 0,1 1 0,-1-1 0,0 1 0,0 0 0,-1 0 0,1 0 0,0 0 0,-1 1 0,0-1 0,0 1 0,4 7 0,-6-9 0,0 0 0,1 1 0,-1-1 0,0 1 0,0-1 0,0 1 0,0-1 0,-1 1 0,1-1 0,0 0 0,-1 1 0,0-1 0,0 0 0,0 1 0,0-1 0,0 0 0,0 0 0,0 0 0,-1 0 0,1 0 0,-1 0 0,0 0 0,1 0 0,-1-1 0,0 1 0,-3 1 0,-20 16 0,-41 23 0,-20 15 0,-55 49 0,67-56 0,30-24 0,18-11 22,-1 0-1,-1-3 0,-1 0 0,-29 8 1,-42 17-1494,84-30-5354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9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거의 최단 경로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24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https://www.acmicpc.net/problem/5719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C21B3B4-3726-4A18-B0AA-432CEE92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576993"/>
            <a:ext cx="3975654" cy="26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A58966-1FFA-48E3-933E-C7403371BBC8}"/>
              </a:ext>
            </a:extLst>
          </p:cNvPr>
          <p:cNvGrpSpPr/>
          <p:nvPr/>
        </p:nvGrpSpPr>
        <p:grpSpPr>
          <a:xfrm>
            <a:off x="5233680" y="3692297"/>
            <a:ext cx="1381680" cy="310680"/>
            <a:chOff x="5233680" y="3692297"/>
            <a:chExt cx="138168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14:cNvPr>
                <p14:cNvContentPartPr/>
                <p14:nvPr/>
              </p14:nvContentPartPr>
              <p14:xfrm>
                <a:off x="5233680" y="3822617"/>
                <a:ext cx="1340640" cy="27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5040" y="3813617"/>
                  <a:ext cx="1358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14:cNvPr>
                <p14:cNvContentPartPr/>
                <p14:nvPr/>
              </p14:nvContentPartPr>
              <p14:xfrm>
                <a:off x="6346440" y="3692297"/>
                <a:ext cx="268920" cy="310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37440" y="3683297"/>
                  <a:ext cx="286560" cy="328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3F3049CB-CB16-4248-B883-9E68C7A45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317" y="2576993"/>
            <a:ext cx="3981033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1470" y="3529102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(5) =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(4) +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(3)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773C5-883D-4047-902B-990759EB2481}"/>
              </a:ext>
            </a:extLst>
          </p:cNvPr>
          <p:cNvSpPr txBox="1"/>
          <p:nvPr/>
        </p:nvSpPr>
        <p:spPr>
          <a:xfrm>
            <a:off x="901470" y="4000897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(4) =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(3) +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(2)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AC0B0-D594-439D-87A2-71015947F0D6}"/>
              </a:ext>
            </a:extLst>
          </p:cNvPr>
          <p:cNvSpPr txBox="1"/>
          <p:nvPr/>
        </p:nvSpPr>
        <p:spPr>
          <a:xfrm>
            <a:off x="917512" y="4453684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(3) =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(2) +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(1)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979B2-C7CC-49DB-BDBE-222296436F0C}"/>
              </a:ext>
            </a:extLst>
          </p:cNvPr>
          <p:cNvSpPr txBox="1"/>
          <p:nvPr/>
        </p:nvSpPr>
        <p:spPr>
          <a:xfrm>
            <a:off x="4199308" y="4000897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(n) =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(n-1) + </a:t>
            </a:r>
            <a:r>
              <a:rPr lang="en-US" altLang="ko-KR" sz="1600" dirty="0" err="1">
                <a:solidFill>
                  <a:schemeClr val="accent4"/>
                </a:solidFill>
              </a:rPr>
              <a:t>Fibo</a:t>
            </a:r>
            <a:r>
              <a:rPr lang="en-US" altLang="ko-KR" sz="1600" dirty="0">
                <a:solidFill>
                  <a:schemeClr val="accent4"/>
                </a:solidFill>
              </a:rPr>
              <a:t>(n-2)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자연과 디자인에서 찾을 수 있는 '피보나치 수열'에 숨은 황금비! | 삼성디스플레이 뉴스룸">
            <a:extLst>
              <a:ext uri="{FF2B5EF4-FFF2-40B4-BE49-F238E27FC236}">
                <a16:creationId xmlns:a16="http://schemas.microsoft.com/office/drawing/2014/main" id="{3773186E-98CE-4CFB-ABC7-7A2454E1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80" y="3685556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50D7A-41C6-4CCE-9D6D-41DAB94DBC83}"/>
              </a:ext>
            </a:extLst>
          </p:cNvPr>
          <p:cNvCxnSpPr>
            <a:endCxn id="21" idx="1"/>
          </p:cNvCxnSpPr>
          <p:nvPr/>
        </p:nvCxnSpPr>
        <p:spPr>
          <a:xfrm>
            <a:off x="3758119" y="4170174"/>
            <a:ext cx="44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5BF604-25AF-47E0-A548-34C026FB391B}"/>
              </a:ext>
            </a:extLst>
          </p:cNvPr>
          <p:cNvCxnSpPr/>
          <p:nvPr/>
        </p:nvCxnSpPr>
        <p:spPr>
          <a:xfrm>
            <a:off x="7506789" y="4263600"/>
            <a:ext cx="64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2335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1, 2, 3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더하기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F0FF4-79D9-413E-BC50-24ABB6E06744}"/>
              </a:ext>
            </a:extLst>
          </p:cNvPr>
          <p:cNvSpPr txBox="1"/>
          <p:nvPr/>
        </p:nvSpPr>
        <p:spPr>
          <a:xfrm>
            <a:off x="1136650" y="1889563"/>
            <a:ext cx="981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정수 </a:t>
            </a:r>
            <a:r>
              <a:rPr lang="en-US" altLang="ko-KR" sz="1600" dirty="0">
                <a:solidFill>
                  <a:schemeClr val="accent4"/>
                </a:solidFill>
              </a:rPr>
              <a:t>4</a:t>
            </a:r>
            <a:r>
              <a:rPr lang="ko-KR" altLang="en-US" sz="1600" dirty="0">
                <a:solidFill>
                  <a:schemeClr val="accent4"/>
                </a:solidFill>
              </a:rPr>
              <a:t>를 </a:t>
            </a:r>
            <a:r>
              <a:rPr lang="en-US" altLang="ko-KR" sz="1600" dirty="0">
                <a:solidFill>
                  <a:schemeClr val="accent4"/>
                </a:solidFill>
              </a:rPr>
              <a:t>1,2,3</a:t>
            </a:r>
            <a:r>
              <a:rPr lang="ko-KR" altLang="en-US" sz="1600" dirty="0">
                <a:solidFill>
                  <a:schemeClr val="accent4"/>
                </a:solidFill>
              </a:rPr>
              <a:t>의 합으로 나타내는 방법은 총 </a:t>
            </a:r>
            <a:r>
              <a:rPr lang="en-US" altLang="ko-KR" sz="1600" dirty="0">
                <a:solidFill>
                  <a:schemeClr val="accent4"/>
                </a:solidFill>
              </a:rPr>
              <a:t>7</a:t>
            </a:r>
            <a:r>
              <a:rPr lang="ko-KR" altLang="en-US" sz="1600" dirty="0">
                <a:solidFill>
                  <a:schemeClr val="accent4"/>
                </a:solidFill>
              </a:rPr>
              <a:t>가지가 있다</a:t>
            </a:r>
            <a:r>
              <a:rPr lang="en-US" altLang="ko-KR" sz="1600" dirty="0">
                <a:solidFill>
                  <a:schemeClr val="accent4"/>
                </a:solidFill>
              </a:rPr>
              <a:t>. </a:t>
            </a:r>
            <a:r>
              <a:rPr lang="ko-KR" altLang="en-US" sz="1600" dirty="0">
                <a:solidFill>
                  <a:schemeClr val="accent4"/>
                </a:solidFill>
              </a:rPr>
              <a:t>합을 나타낼 때는 수를 </a:t>
            </a:r>
            <a:r>
              <a:rPr lang="en-US" altLang="ko-KR" sz="1600" dirty="0">
                <a:solidFill>
                  <a:schemeClr val="accent4"/>
                </a:solidFill>
              </a:rPr>
              <a:t>1</a:t>
            </a:r>
            <a:r>
              <a:rPr lang="ko-KR" altLang="en-US" sz="1600" dirty="0">
                <a:solidFill>
                  <a:schemeClr val="accent4"/>
                </a:solidFill>
              </a:rPr>
              <a:t>개 이상 사용해야 한다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dirty="0">
              <a:solidFill>
                <a:schemeClr val="accent4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1+1+1+1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1+1+2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1+2+1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2+1+1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2+2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3+1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=&gt;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정수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주어졌을 때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n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을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1, 2, 3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의 합으로 나타내는 방법의 수를 구하는 프로그램을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작성하시오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0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979B2-C7CC-49DB-BDBE-222296436F0C}"/>
              </a:ext>
            </a:extLst>
          </p:cNvPr>
          <p:cNvSpPr txBox="1"/>
          <p:nvPr/>
        </p:nvSpPr>
        <p:spPr>
          <a:xfrm>
            <a:off x="890260" y="851921"/>
            <a:ext cx="554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1,2,3</a:t>
            </a:r>
            <a:r>
              <a:rPr lang="ko-KR" altLang="en-US" dirty="0">
                <a:solidFill>
                  <a:schemeClr val="accent4"/>
                </a:solidFill>
              </a:rPr>
              <a:t>을 이용해 정수 </a:t>
            </a:r>
            <a:r>
              <a:rPr lang="en-US" altLang="ko-KR" dirty="0">
                <a:solidFill>
                  <a:schemeClr val="accent4"/>
                </a:solidFill>
              </a:rPr>
              <a:t>4</a:t>
            </a:r>
            <a:r>
              <a:rPr lang="ko-KR" altLang="en-US" dirty="0">
                <a:solidFill>
                  <a:schemeClr val="accent4"/>
                </a:solidFill>
              </a:rPr>
              <a:t>를 만들 수 있는 경우의 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6C81A-3350-4671-93AC-B1CF39900758}"/>
              </a:ext>
            </a:extLst>
          </p:cNvPr>
          <p:cNvSpPr txBox="1"/>
          <p:nvPr/>
        </p:nvSpPr>
        <p:spPr>
          <a:xfrm>
            <a:off x="3978367" y="2312760"/>
            <a:ext cx="5542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chemeClr val="accent4"/>
                </a:solidFill>
              </a:rPr>
              <a:t>(3</a:t>
            </a:r>
            <a:r>
              <a:rPr lang="ko-KR" altLang="en-US" dirty="0">
                <a:solidFill>
                  <a:schemeClr val="accent4"/>
                </a:solidFill>
              </a:rPr>
              <a:t>을 만드는 경우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+ 1</a:t>
            </a:r>
          </a:p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(1+1+1)  +1</a:t>
            </a:r>
          </a:p>
          <a:p>
            <a:pPr algn="l"/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(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1+2)       +1</a:t>
            </a:r>
          </a:p>
          <a:p>
            <a:pPr algn="l"/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(2+1)       +1</a:t>
            </a:r>
          </a:p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(3)           +1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=&gt;  (2</a:t>
            </a:r>
            <a:r>
              <a:rPr lang="ko-KR" altLang="en-US" dirty="0">
                <a:solidFill>
                  <a:schemeClr val="accent4"/>
                </a:solidFill>
              </a:rPr>
              <a:t>을 만드는 경우의 수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+ 2</a:t>
            </a:r>
          </a:p>
          <a:p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(1+1)+2</a:t>
            </a:r>
          </a:p>
          <a:p>
            <a:pPr algn="l"/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(2)+2</a:t>
            </a:r>
          </a:p>
          <a:p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(1</a:t>
            </a:r>
            <a:r>
              <a:rPr lang="ko-KR" altLang="en-US" dirty="0">
                <a:solidFill>
                  <a:schemeClr val="accent4"/>
                </a:solidFill>
              </a:rPr>
              <a:t>을 만드는 경우의 수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+ 3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1+3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7A46FC-6DFA-4705-84E8-B28F001EF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74902"/>
              </p:ext>
            </p:extLst>
          </p:nvPr>
        </p:nvGraphicFramePr>
        <p:xfrm>
          <a:off x="1459833" y="3001070"/>
          <a:ext cx="9390595" cy="2809306"/>
        </p:xfrm>
        <a:graphic>
          <a:graphicData uri="http://schemas.openxmlformats.org/drawingml/2006/table">
            <a:tbl>
              <a:tblPr/>
              <a:tblGrid>
                <a:gridCol w="1878119">
                  <a:extLst>
                    <a:ext uri="{9D8B030D-6E8A-4147-A177-3AD203B41FA5}">
                      <a16:colId xmlns:a16="http://schemas.microsoft.com/office/drawing/2014/main" val="470917190"/>
                    </a:ext>
                  </a:extLst>
                </a:gridCol>
                <a:gridCol w="1878119">
                  <a:extLst>
                    <a:ext uri="{9D8B030D-6E8A-4147-A177-3AD203B41FA5}">
                      <a16:colId xmlns:a16="http://schemas.microsoft.com/office/drawing/2014/main" val="2367700956"/>
                    </a:ext>
                  </a:extLst>
                </a:gridCol>
                <a:gridCol w="1878119">
                  <a:extLst>
                    <a:ext uri="{9D8B030D-6E8A-4147-A177-3AD203B41FA5}">
                      <a16:colId xmlns:a16="http://schemas.microsoft.com/office/drawing/2014/main" val="351164936"/>
                    </a:ext>
                  </a:extLst>
                </a:gridCol>
                <a:gridCol w="1878119">
                  <a:extLst>
                    <a:ext uri="{9D8B030D-6E8A-4147-A177-3AD203B41FA5}">
                      <a16:colId xmlns:a16="http://schemas.microsoft.com/office/drawing/2014/main" val="3158681555"/>
                    </a:ext>
                  </a:extLst>
                </a:gridCol>
                <a:gridCol w="1878119">
                  <a:extLst>
                    <a:ext uri="{9D8B030D-6E8A-4147-A177-3AD203B41FA5}">
                      <a16:colId xmlns:a16="http://schemas.microsoft.com/office/drawing/2014/main" val="1104019630"/>
                    </a:ext>
                  </a:extLst>
                </a:gridCol>
              </a:tblGrid>
              <a:tr h="5600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물건 번호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05042"/>
                  </a:ext>
                </a:extLst>
              </a:tr>
              <a:tr h="1115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무게</a:t>
                      </a:r>
                      <a:b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Weight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85622"/>
                  </a:ext>
                </a:extLst>
              </a:tr>
              <a:tr h="1115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가치</a:t>
                      </a:r>
                      <a:b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49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D32E6D-2320-4A35-ABD7-879640EBCCAA}"/>
              </a:ext>
            </a:extLst>
          </p:cNvPr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AE600-0EEC-4E3E-8272-35176F5D0E81}"/>
              </a:ext>
            </a:extLst>
          </p:cNvPr>
          <p:cNvSpPr txBox="1"/>
          <p:nvPr/>
        </p:nvSpPr>
        <p:spPr>
          <a:xfrm>
            <a:off x="2228337" y="679146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평범한 배낭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0C228-4394-499C-B9A7-23BA1EEBEA7E}"/>
              </a:ext>
            </a:extLst>
          </p:cNvPr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0BD74-9906-495A-B8F5-74F314A0BC61}"/>
              </a:ext>
            </a:extLst>
          </p:cNvPr>
          <p:cNvSpPr txBox="1"/>
          <p:nvPr/>
        </p:nvSpPr>
        <p:spPr>
          <a:xfrm>
            <a:off x="1459833" y="1990613"/>
            <a:ext cx="73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가방에 최대 무게</a:t>
            </a:r>
            <a:r>
              <a:rPr lang="en-US" altLang="ko-KR" dirty="0">
                <a:solidFill>
                  <a:schemeClr val="accent4"/>
                </a:solidFill>
              </a:rPr>
              <a:t> K </a:t>
            </a:r>
            <a:r>
              <a:rPr lang="ko-KR" altLang="en-US" dirty="0">
                <a:solidFill>
                  <a:schemeClr val="accent4"/>
                </a:solidFill>
              </a:rPr>
              <a:t>까지 담을 수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ko-KR" altLang="en-US" dirty="0">
                <a:solidFill>
                  <a:schemeClr val="accent4"/>
                </a:solidFill>
              </a:rPr>
              <a:t>배낭에 넣을 수 있는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물건들의 가치의 최댓값을 알려주자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5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7A46FC-6DFA-4705-84E8-B28F001EF905}"/>
              </a:ext>
            </a:extLst>
          </p:cNvPr>
          <p:cNvGraphicFramePr>
            <a:graphicFrameLocks noGrp="1"/>
          </p:cNvGraphicFramePr>
          <p:nvPr/>
        </p:nvGraphicFramePr>
        <p:xfrm>
          <a:off x="2139925" y="173874"/>
          <a:ext cx="7912150" cy="1368173"/>
        </p:xfrm>
        <a:graphic>
          <a:graphicData uri="http://schemas.openxmlformats.org/drawingml/2006/table">
            <a:tbl>
              <a:tblPr/>
              <a:tblGrid>
                <a:gridCol w="1582430">
                  <a:extLst>
                    <a:ext uri="{9D8B030D-6E8A-4147-A177-3AD203B41FA5}">
                      <a16:colId xmlns:a16="http://schemas.microsoft.com/office/drawing/2014/main" val="470917190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236770095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5116493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158681555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1104019630"/>
                    </a:ext>
                  </a:extLst>
                </a:gridCol>
              </a:tblGrid>
              <a:tr h="306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물건 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05042"/>
                  </a:ext>
                </a:extLst>
              </a:tr>
              <a:tr h="442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Weight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85622"/>
                  </a:ext>
                </a:extLst>
              </a:tr>
              <a:tr h="478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4985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D261D3-EB4E-4E48-86F9-2FED8A1F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74457"/>
            <a:ext cx="89154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7A46FC-6DFA-4705-84E8-B28F001EF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8578"/>
              </p:ext>
            </p:extLst>
          </p:nvPr>
        </p:nvGraphicFramePr>
        <p:xfrm>
          <a:off x="2139925" y="173874"/>
          <a:ext cx="7912150" cy="1368173"/>
        </p:xfrm>
        <a:graphic>
          <a:graphicData uri="http://schemas.openxmlformats.org/drawingml/2006/table">
            <a:tbl>
              <a:tblPr/>
              <a:tblGrid>
                <a:gridCol w="1582430">
                  <a:extLst>
                    <a:ext uri="{9D8B030D-6E8A-4147-A177-3AD203B41FA5}">
                      <a16:colId xmlns:a16="http://schemas.microsoft.com/office/drawing/2014/main" val="470917190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236770095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5116493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158681555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1104019630"/>
                    </a:ext>
                  </a:extLst>
                </a:gridCol>
              </a:tblGrid>
              <a:tr h="306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물건 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05042"/>
                  </a:ext>
                </a:extLst>
              </a:tr>
              <a:tr h="442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Weight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85622"/>
                  </a:ext>
                </a:extLst>
              </a:tr>
              <a:tr h="478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4985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BB309B6E-AA8F-4161-9C38-996D6315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4" y="2062395"/>
            <a:ext cx="9461812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7A46FC-6DFA-4705-84E8-B28F001EF905}"/>
              </a:ext>
            </a:extLst>
          </p:cNvPr>
          <p:cNvGraphicFramePr>
            <a:graphicFrameLocks noGrp="1"/>
          </p:cNvGraphicFramePr>
          <p:nvPr/>
        </p:nvGraphicFramePr>
        <p:xfrm>
          <a:off x="2139925" y="173874"/>
          <a:ext cx="7912150" cy="1368173"/>
        </p:xfrm>
        <a:graphic>
          <a:graphicData uri="http://schemas.openxmlformats.org/drawingml/2006/table">
            <a:tbl>
              <a:tblPr/>
              <a:tblGrid>
                <a:gridCol w="1582430">
                  <a:extLst>
                    <a:ext uri="{9D8B030D-6E8A-4147-A177-3AD203B41FA5}">
                      <a16:colId xmlns:a16="http://schemas.microsoft.com/office/drawing/2014/main" val="470917190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236770095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51164936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3158681555"/>
                    </a:ext>
                  </a:extLst>
                </a:gridCol>
                <a:gridCol w="1582430">
                  <a:extLst>
                    <a:ext uri="{9D8B030D-6E8A-4147-A177-3AD203B41FA5}">
                      <a16:colId xmlns:a16="http://schemas.microsoft.com/office/drawing/2014/main" val="1104019630"/>
                    </a:ext>
                  </a:extLst>
                </a:gridCol>
              </a:tblGrid>
              <a:tr h="3060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물건 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705042"/>
                  </a:ext>
                </a:extLst>
              </a:tr>
              <a:tr h="442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Weight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85622"/>
                  </a:ext>
                </a:extLst>
              </a:tr>
              <a:tr h="478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499" marR="45499" marT="12580" marB="125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49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B4F90EA-4921-4512-8F99-DD38EFE9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4" y="2527616"/>
            <a:ext cx="9461812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1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1477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DP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응용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절반 왔음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누적 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618" y="4834582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특정 범위의 합을 빠르게 구하는 데 사용 할 수 있다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1C290C-9A6A-42A3-99B1-9B1D9FBC1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81" y="1967601"/>
            <a:ext cx="6896698" cy="25376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43DBC0-9D75-48AD-962C-6E3CF89378F6}"/>
              </a:ext>
            </a:extLst>
          </p:cNvPr>
          <p:cNvSpPr txBox="1"/>
          <p:nvPr/>
        </p:nvSpPr>
        <p:spPr>
          <a:xfrm>
            <a:off x="2287203" y="5446176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sum[</a:t>
            </a:r>
            <a:r>
              <a:rPr lang="en-US" altLang="ko-KR" sz="2400" dirty="0" err="1">
                <a:solidFill>
                  <a:schemeClr val="accent4"/>
                </a:solidFill>
              </a:rPr>
              <a:t>i</a:t>
            </a:r>
            <a:r>
              <a:rPr lang="en-US" altLang="ko-KR" sz="2400" dirty="0">
                <a:solidFill>
                  <a:schemeClr val="accent4"/>
                </a:solidFill>
              </a:rPr>
              <a:t>] = sum[i-1] + </a:t>
            </a:r>
            <a:r>
              <a:rPr lang="en-US" altLang="ko-KR" sz="2400" dirty="0" err="1">
                <a:solidFill>
                  <a:schemeClr val="accent4"/>
                </a:solidFill>
              </a:rPr>
              <a:t>arr</a:t>
            </a:r>
            <a:r>
              <a:rPr lang="en-US" altLang="ko-KR" sz="2400" dirty="0">
                <a:solidFill>
                  <a:schemeClr val="accent4"/>
                </a:solidFill>
              </a:rPr>
              <a:t>[</a:t>
            </a:r>
            <a:r>
              <a:rPr lang="en-US" altLang="ko-KR" sz="2400" dirty="0" err="1">
                <a:solidFill>
                  <a:schemeClr val="accent4"/>
                </a:solidFill>
              </a:rPr>
              <a:t>i</a:t>
            </a:r>
            <a:r>
              <a:rPr lang="en-US" altLang="ko-KR" sz="2400" dirty="0">
                <a:solidFill>
                  <a:schemeClr val="accent4"/>
                </a:solidFill>
              </a:rPr>
              <a:t>]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절반 왔음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누적 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42309" y="4014036"/>
            <a:ext cx="526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배열 </a:t>
            </a:r>
            <a:r>
              <a:rPr lang="en-US" altLang="ko-KR" sz="2400" dirty="0">
                <a:solidFill>
                  <a:schemeClr val="accent4"/>
                </a:solidFill>
              </a:rPr>
              <a:t>2~4</a:t>
            </a:r>
            <a:r>
              <a:rPr lang="ko-KR" altLang="en-US" sz="2400" dirty="0">
                <a:solidFill>
                  <a:schemeClr val="accent4"/>
                </a:solidFill>
              </a:rPr>
              <a:t>까지의 합 </a:t>
            </a:r>
            <a:r>
              <a:rPr lang="en-US" altLang="ko-KR" sz="2400" dirty="0">
                <a:solidFill>
                  <a:schemeClr val="accent4"/>
                </a:solidFill>
              </a:rPr>
              <a:t>= sum[4] – sum[1]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43DBC0-9D75-48AD-962C-6E3CF89378F6}"/>
              </a:ext>
            </a:extLst>
          </p:cNvPr>
          <p:cNvSpPr txBox="1"/>
          <p:nvPr/>
        </p:nvSpPr>
        <p:spPr>
          <a:xfrm>
            <a:off x="2145097" y="4538411"/>
            <a:ext cx="327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6 + 3 + 2 = 18 – 7 = 11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015F84-4FEA-41BD-A42A-FABE4802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55" y="2129596"/>
            <a:ext cx="751627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거의 최단 경로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24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https://www.acmicpc.net/problem/5719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A58966-1FFA-48E3-933E-C7403371BBC8}"/>
              </a:ext>
            </a:extLst>
          </p:cNvPr>
          <p:cNvGrpSpPr/>
          <p:nvPr/>
        </p:nvGrpSpPr>
        <p:grpSpPr>
          <a:xfrm>
            <a:off x="5405160" y="3847637"/>
            <a:ext cx="1381680" cy="310680"/>
            <a:chOff x="5233680" y="3692297"/>
            <a:chExt cx="138168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14:cNvPr>
                <p14:cNvContentPartPr/>
                <p14:nvPr/>
              </p14:nvContentPartPr>
              <p14:xfrm>
                <a:off x="5233680" y="3822617"/>
                <a:ext cx="1340640" cy="27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24678" y="3813617"/>
                  <a:ext cx="1358285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14:cNvPr>
                <p14:cNvContentPartPr/>
                <p14:nvPr/>
              </p14:nvContentPartPr>
              <p14:xfrm>
                <a:off x="6346440" y="3692297"/>
                <a:ext cx="268920" cy="310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7440" y="3683307"/>
                  <a:ext cx="286560" cy="328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03A130-5FA7-4506-98CA-5EFEA9C5B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76" y="2658369"/>
            <a:ext cx="4348212" cy="2689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A106D-87E9-4AAF-A98E-48F7ACFD3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744" y="2745514"/>
            <a:ext cx="4178420" cy="25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7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절반 왔음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누적 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6146" name="Picture 2" descr="2차원 누적합, 부분합 구하기 :: 아인스트라세의 SW 블로그">
            <a:extLst>
              <a:ext uri="{FF2B5EF4-FFF2-40B4-BE49-F238E27FC236}">
                <a16:creationId xmlns:a16="http://schemas.microsoft.com/office/drawing/2014/main" id="{B66FF1A0-A076-4BF8-A2CB-D8E97775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58" y="1844140"/>
            <a:ext cx="4992597" cy="447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7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절반 왔음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누적 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EFD5A2-DD78-4E1E-9F5B-B1214027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43" y="1897949"/>
            <a:ext cx="4993057" cy="4468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A62D64-0CDE-47EA-A1FD-7DB132AA6BC5}"/>
              </a:ext>
            </a:extLst>
          </p:cNvPr>
          <p:cNvSpPr txBox="1"/>
          <p:nvPr/>
        </p:nvSpPr>
        <p:spPr>
          <a:xfrm>
            <a:off x="6354773" y="3470606"/>
            <a:ext cx="5706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(2,2)</a:t>
            </a:r>
            <a:r>
              <a:rPr lang="ko-KR" altLang="en-US" sz="2000" dirty="0">
                <a:solidFill>
                  <a:schemeClr val="accent4"/>
                </a:solidFill>
              </a:rPr>
              <a:t>에서 </a:t>
            </a:r>
            <a:r>
              <a:rPr lang="en-US" altLang="ko-KR" sz="2000" dirty="0">
                <a:solidFill>
                  <a:schemeClr val="accent4"/>
                </a:solidFill>
              </a:rPr>
              <a:t>(3,3)</a:t>
            </a:r>
            <a:r>
              <a:rPr lang="ko-KR" altLang="en-US" sz="2000" dirty="0">
                <a:solidFill>
                  <a:schemeClr val="accent4"/>
                </a:solidFill>
              </a:rPr>
              <a:t>까지의 합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r>
              <a:rPr lang="en-US" altLang="ko-KR" sz="2000" dirty="0">
                <a:solidFill>
                  <a:schemeClr val="accent4"/>
                </a:solidFill>
              </a:rPr>
              <a:t>= sum[3][3] – sum[1][3] – sum[3][1] + sum[1][1]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7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이거 어렵다</a:t>
            </a:r>
            <a:r>
              <a:rPr lang="en-US" altLang="ko-KR" sz="1400" spc="-150" dirty="0">
                <a:solidFill>
                  <a:schemeClr val="accent4"/>
                </a:solidFill>
              </a:rPr>
              <a:t>..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SKK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문자열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34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https://www.acmicpc.net/problem/24525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8B0D9-91B6-4671-8B98-DF928AE00B56}"/>
              </a:ext>
            </a:extLst>
          </p:cNvPr>
          <p:cNvSpPr txBox="1"/>
          <p:nvPr/>
        </p:nvSpPr>
        <p:spPr>
          <a:xfrm>
            <a:off x="1132942" y="1929424"/>
            <a:ext cx="9926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K</a:t>
            </a:r>
            <a:r>
              <a:rPr lang="ko-KR" altLang="en-US" sz="2400" dirty="0">
                <a:solidFill>
                  <a:schemeClr val="accent4"/>
                </a:solidFill>
              </a:rPr>
              <a:t>의 개수가 </a:t>
            </a:r>
            <a:r>
              <a:rPr lang="en-US" altLang="ko-KR" sz="2400" dirty="0">
                <a:solidFill>
                  <a:schemeClr val="accent4"/>
                </a:solidFill>
              </a:rPr>
              <a:t>S</a:t>
            </a:r>
            <a:r>
              <a:rPr lang="ko-KR" altLang="en-US" sz="2400" dirty="0">
                <a:solidFill>
                  <a:schemeClr val="accent4"/>
                </a:solidFill>
              </a:rPr>
              <a:t>의 개수의 정확히 </a:t>
            </a:r>
            <a:r>
              <a:rPr lang="en-US" altLang="ko-KR" sz="2400" dirty="0">
                <a:solidFill>
                  <a:schemeClr val="accent4"/>
                </a:solidFill>
              </a:rPr>
              <a:t>2</a:t>
            </a:r>
            <a:r>
              <a:rPr lang="ko-KR" altLang="en-US" sz="2400" dirty="0">
                <a:solidFill>
                  <a:schemeClr val="accent4"/>
                </a:solidFill>
              </a:rPr>
              <a:t>배인 문자열을 </a:t>
            </a:r>
            <a:r>
              <a:rPr lang="en-US" altLang="ko-KR" sz="2400" dirty="0">
                <a:solidFill>
                  <a:schemeClr val="accent4"/>
                </a:solidFill>
              </a:rPr>
              <a:t>SKK </a:t>
            </a:r>
            <a:r>
              <a:rPr lang="ko-KR" altLang="en-US" sz="2400" dirty="0">
                <a:solidFill>
                  <a:schemeClr val="accent4"/>
                </a:solidFill>
              </a:rPr>
              <a:t>문자열이라고 한다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SKK</a:t>
            </a:r>
            <a:r>
              <a:rPr lang="ko-KR" altLang="en-US" sz="2400" dirty="0">
                <a:solidFill>
                  <a:schemeClr val="accent4"/>
                </a:solidFill>
              </a:rPr>
              <a:t>문자열을</a:t>
            </a:r>
            <a:r>
              <a:rPr lang="en-US" altLang="ko-KR" sz="2400" dirty="0">
                <a:solidFill>
                  <a:schemeClr val="accent4"/>
                </a:solidFill>
              </a:rPr>
              <a:t> S,K</a:t>
            </a:r>
            <a:r>
              <a:rPr lang="ko-KR" altLang="en-US" sz="2400" dirty="0">
                <a:solidFill>
                  <a:schemeClr val="accent4"/>
                </a:solidFill>
              </a:rPr>
              <a:t> 말고 다른 문자열도 포함할 수 있다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2400" dirty="0">
              <a:solidFill>
                <a:schemeClr val="accent4"/>
              </a:solidFill>
            </a:endParaRPr>
          </a:p>
          <a:p>
            <a:r>
              <a:rPr lang="ko-KR" altLang="en-US" sz="2400" dirty="0">
                <a:solidFill>
                  <a:schemeClr val="accent4"/>
                </a:solidFill>
              </a:rPr>
              <a:t>문자열이 주어질 때</a:t>
            </a:r>
            <a:r>
              <a:rPr lang="en-US" altLang="ko-KR" sz="2400" dirty="0">
                <a:solidFill>
                  <a:schemeClr val="accent4"/>
                </a:solidFill>
              </a:rPr>
              <a:t>, </a:t>
            </a:r>
            <a:r>
              <a:rPr lang="ko-KR" altLang="en-US" sz="2400" dirty="0">
                <a:solidFill>
                  <a:schemeClr val="accent4"/>
                </a:solidFill>
              </a:rPr>
              <a:t>부분 문자열을 가장 긴 </a:t>
            </a:r>
            <a:r>
              <a:rPr lang="en-US" altLang="ko-KR" sz="2400" dirty="0">
                <a:solidFill>
                  <a:schemeClr val="accent4"/>
                </a:solidFill>
              </a:rPr>
              <a:t>SKK </a:t>
            </a:r>
            <a:r>
              <a:rPr lang="ko-KR" altLang="en-US" sz="2400" dirty="0">
                <a:solidFill>
                  <a:schemeClr val="accent4"/>
                </a:solidFill>
              </a:rPr>
              <a:t>문자열을 찾아라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endParaRPr lang="en-US" altLang="ko-KR" sz="2400" dirty="0">
              <a:solidFill>
                <a:schemeClr val="accent4"/>
              </a:solidFill>
            </a:endParaRPr>
          </a:p>
          <a:p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342B53A-4132-4FAE-9FEE-74845FB6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75" y="4294811"/>
            <a:ext cx="2041871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LUKESKYWALKER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9C07891-8FD5-4985-9299-E0D3720DA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978" y="4294811"/>
            <a:ext cx="2560031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sng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LUK</a:t>
            </a:r>
            <a:r>
              <a:rPr kumimoji="0" lang="ko-KR" altLang="ko-KR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ESKYWALKER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5E56536-4F94-4BF4-9263-8AD85B16B143}"/>
              </a:ext>
            </a:extLst>
          </p:cNvPr>
          <p:cNvCxnSpPr>
            <a:cxnSpLocks/>
          </p:cNvCxnSpPr>
          <p:nvPr/>
        </p:nvCxnSpPr>
        <p:spPr>
          <a:xfrm flipV="1">
            <a:off x="5063746" y="4419680"/>
            <a:ext cx="15547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5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이거 어렵다</a:t>
            </a:r>
            <a:r>
              <a:rPr lang="en-US" altLang="ko-KR" sz="1400" spc="-150" dirty="0">
                <a:solidFill>
                  <a:schemeClr val="accent4"/>
                </a:solidFill>
              </a:rPr>
              <a:t>..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SKK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문자열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34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https://www.acmicpc.net/problem/24525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BDF4E-9589-4FC6-A7FB-C1600FB26E0A}"/>
              </a:ext>
            </a:extLst>
          </p:cNvPr>
          <p:cNvSpPr txBox="1"/>
          <p:nvPr/>
        </p:nvSpPr>
        <p:spPr>
          <a:xfrm>
            <a:off x="1750741" y="2418160"/>
            <a:ext cx="9360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DP </a:t>
            </a:r>
            <a:r>
              <a:rPr lang="ko-KR" altLang="en-US" dirty="0"/>
              <a:t>배열을 만드는데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가 나오면 </a:t>
            </a:r>
            <a:r>
              <a:rPr lang="en-US" altLang="ko-KR" dirty="0"/>
              <a:t>+2, K</a:t>
            </a:r>
            <a:r>
              <a:rPr lang="ko-KR" altLang="en-US" dirty="0"/>
              <a:t>가 나오면 </a:t>
            </a:r>
            <a:r>
              <a:rPr lang="en-US" altLang="ko-KR" dirty="0"/>
              <a:t>-1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해보자</a:t>
            </a:r>
            <a:r>
              <a:rPr lang="en-US" altLang="ko-KR" dirty="0"/>
              <a:t>.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27B7C128-C8F8-436E-BD98-88302348EAEE}"/>
              </a:ext>
            </a:extLst>
          </p:cNvPr>
          <p:cNvGraphicFramePr>
            <a:graphicFrameLocks noGrp="1"/>
          </p:cNvGraphicFramePr>
          <p:nvPr/>
        </p:nvGraphicFramePr>
        <p:xfrm>
          <a:off x="1795386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1262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1152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5002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4486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73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241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33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583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8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이거 어렵다</a:t>
            </a:r>
            <a:r>
              <a:rPr lang="en-US" altLang="ko-KR" sz="1400" spc="-150" dirty="0">
                <a:solidFill>
                  <a:schemeClr val="accent4"/>
                </a:solidFill>
              </a:rPr>
              <a:t>..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SKK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문자열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34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https://www.acmicpc.net/problem/24525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27B7C128-C8F8-436E-BD98-88302348E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14304"/>
              </p:ext>
            </p:extLst>
          </p:nvPr>
        </p:nvGraphicFramePr>
        <p:xfrm>
          <a:off x="1573989" y="21742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1262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1152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5002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4486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73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241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33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583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3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7FA24C-941A-4997-834B-D8609E157244}"/>
              </a:ext>
            </a:extLst>
          </p:cNvPr>
          <p:cNvSpPr txBox="1"/>
          <p:nvPr/>
        </p:nvSpPr>
        <p:spPr>
          <a:xfrm>
            <a:off x="1481886" y="3545527"/>
            <a:ext cx="9360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된다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 =&gt; 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의 개수가 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2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의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개수 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* 2</a:t>
            </a:r>
          </a:p>
          <a:p>
            <a:endParaRPr lang="en-US" altLang="ko-KR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SAKSKKUK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SKK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문자열이다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07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이거 어렵다</a:t>
            </a:r>
            <a:r>
              <a:rPr lang="en-US" altLang="ko-KR" sz="1400" spc="-150" dirty="0">
                <a:solidFill>
                  <a:schemeClr val="accent4"/>
                </a:solidFill>
              </a:rPr>
              <a:t>..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SKK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문자열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34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https://www.acmicpc.net/problem/24525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27B7C128-C8F8-436E-BD98-88302348E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94509"/>
              </p:ext>
            </p:extLst>
          </p:nvPr>
        </p:nvGraphicFramePr>
        <p:xfrm>
          <a:off x="1573989" y="21742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1262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1152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5002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4486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73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241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33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583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3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7FA24C-941A-4997-834B-D8609E157244}"/>
              </a:ext>
            </a:extLst>
          </p:cNvPr>
          <p:cNvSpPr txBox="1"/>
          <p:nvPr/>
        </p:nvSpPr>
        <p:spPr>
          <a:xfrm>
            <a:off x="1481886" y="3545527"/>
            <a:ext cx="936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KSK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SKK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문자열이다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endParaRPr lang="ko-KR" altLang="en-US" dirty="0"/>
          </a:p>
        </p:txBody>
      </p: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772BB4BB-D232-4A86-B7F0-81CEE32B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19826"/>
              </p:ext>
            </p:extLst>
          </p:nvPr>
        </p:nvGraphicFramePr>
        <p:xfrm>
          <a:off x="1573989" y="446710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51262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1152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50028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44867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73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241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33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583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8A86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3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3AE2BA-E6A3-4B7C-AE68-0A19C5D9604A}"/>
              </a:ext>
            </a:extLst>
          </p:cNvPr>
          <p:cNvSpPr txBox="1"/>
          <p:nvPr/>
        </p:nvSpPr>
        <p:spPr>
          <a:xfrm>
            <a:off x="1415753" y="5879470"/>
            <a:ext cx="936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AKSK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SKK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문자열이다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3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절반 왔음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7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한계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3674" y="3958999"/>
            <a:ext cx="45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4"/>
                </a:solidFill>
              </a:rPr>
              <a:t>Arr</a:t>
            </a:r>
            <a:r>
              <a:rPr lang="en-US" altLang="ko-KR" sz="2400" dirty="0">
                <a:solidFill>
                  <a:schemeClr val="accent4"/>
                </a:solidFill>
              </a:rPr>
              <a:t>[1]</a:t>
            </a:r>
            <a:r>
              <a:rPr lang="ko-KR" altLang="en-US" sz="2400" dirty="0">
                <a:solidFill>
                  <a:schemeClr val="accent4"/>
                </a:solidFill>
              </a:rPr>
              <a:t>을 </a:t>
            </a:r>
            <a:r>
              <a:rPr lang="en-US" altLang="ko-KR" sz="2400" dirty="0">
                <a:solidFill>
                  <a:schemeClr val="accent4"/>
                </a:solidFill>
              </a:rPr>
              <a:t>7</a:t>
            </a:r>
            <a:r>
              <a:rPr lang="ko-KR" altLang="en-US" sz="2400" dirty="0">
                <a:solidFill>
                  <a:schemeClr val="accent4"/>
                </a:solidFill>
              </a:rPr>
              <a:t>에서 </a:t>
            </a:r>
            <a:r>
              <a:rPr lang="en-US" altLang="ko-KR" sz="2400" dirty="0">
                <a:solidFill>
                  <a:schemeClr val="accent4"/>
                </a:solidFill>
              </a:rPr>
              <a:t>20</a:t>
            </a:r>
            <a:r>
              <a:rPr lang="ko-KR" altLang="en-US" sz="2400" dirty="0">
                <a:solidFill>
                  <a:schemeClr val="accent4"/>
                </a:solidFill>
              </a:rPr>
              <a:t>으로 바꾸면</a:t>
            </a:r>
            <a:r>
              <a:rPr lang="en-US" altLang="ko-KR" sz="2400" dirty="0">
                <a:solidFill>
                  <a:schemeClr val="accent4"/>
                </a:solidFill>
              </a:rPr>
              <a:t>?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8DC4E6-DAC6-41F8-A8E1-3FD178ED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2"/>
          <a:stretch/>
        </p:blipFill>
        <p:spPr>
          <a:xfrm>
            <a:off x="2142309" y="2058042"/>
            <a:ext cx="7554379" cy="149982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A6CA555-DD56-44D3-BA40-6C57B8F2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950"/>
              </p:ext>
            </p:extLst>
          </p:nvPr>
        </p:nvGraphicFramePr>
        <p:xfrm>
          <a:off x="2031999" y="546392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26979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531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66784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1536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1370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343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3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누적합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03430"/>
                  </a:ext>
                </a:extLst>
              </a:tr>
            </a:tbl>
          </a:graphicData>
        </a:graphic>
      </p:graphicFrame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0B9A5-EAB9-41A1-BAB5-20AE5520EF6C}"/>
              </a:ext>
            </a:extLst>
          </p:cNvPr>
          <p:cNvSpPr/>
          <p:nvPr/>
        </p:nvSpPr>
        <p:spPr>
          <a:xfrm>
            <a:off x="5743304" y="4580709"/>
            <a:ext cx="583474" cy="67056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9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문제 풀자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56A23-B412-4A0B-9F8C-860CF78FBEAE}"/>
              </a:ext>
            </a:extLst>
          </p:cNvPr>
          <p:cNvSpPr txBox="1"/>
          <p:nvPr/>
        </p:nvSpPr>
        <p:spPr>
          <a:xfrm>
            <a:off x="1327491" y="5427055"/>
            <a:ext cx="906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  <a:hlinkClick r:id="rId2"/>
              </a:rPr>
              <a:t>https://programmers.co.kr/learn/courses/30/lessons/42895</a:t>
            </a:r>
            <a:endParaRPr lang="en-US" altLang="ko-KR" sz="28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0.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거의 최단 경로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24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https://www.acmicpc.net/problem/5719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A58966-1FFA-48E3-933E-C7403371BBC8}"/>
              </a:ext>
            </a:extLst>
          </p:cNvPr>
          <p:cNvGrpSpPr/>
          <p:nvPr/>
        </p:nvGrpSpPr>
        <p:grpSpPr>
          <a:xfrm>
            <a:off x="5391323" y="3942951"/>
            <a:ext cx="1381680" cy="310680"/>
            <a:chOff x="5233680" y="3692297"/>
            <a:chExt cx="138168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14:cNvPr>
                <p14:cNvContentPartPr/>
                <p14:nvPr/>
              </p14:nvContentPartPr>
              <p14:xfrm>
                <a:off x="5233680" y="3822617"/>
                <a:ext cx="1340640" cy="27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49FACD4-7140-4A9E-8C5D-4B0133D562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24678" y="3813617"/>
                  <a:ext cx="1358285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14:cNvPr>
                <p14:cNvContentPartPr/>
                <p14:nvPr/>
              </p14:nvContentPartPr>
              <p14:xfrm>
                <a:off x="6346440" y="3692297"/>
                <a:ext cx="268920" cy="310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53E1517-CCF0-48AA-9EF2-8585868E95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7440" y="3683307"/>
                  <a:ext cx="286560" cy="328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2A106D-87E9-4AAF-A98E-48F7ACFD3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60" y="2684668"/>
            <a:ext cx="4178420" cy="2514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CB08A0-77C6-4E90-8FE9-4ED4B206A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781" y="1638300"/>
            <a:ext cx="3926472" cy="2551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4CE10F-3A3B-4065-96DD-1B3057711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222" y="4253631"/>
            <a:ext cx="3606018" cy="21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22766" y="297431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DP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45397" y="5039266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알고레인져</a:t>
            </a:r>
            <a:r>
              <a:rPr lang="ko-KR" altLang="en-US" sz="1600" dirty="0">
                <a:solidFill>
                  <a:schemeClr val="bg1"/>
                </a:solidFill>
              </a:rPr>
              <a:t> 블루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난 코딩이 싫어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2022.04.14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7110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9248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DP </a:t>
            </a:r>
            <a:r>
              <a:rPr lang="ko-KR" altLang="en-US" spc="-150" dirty="0">
                <a:solidFill>
                  <a:schemeClr val="bg1"/>
                </a:solidFill>
              </a:rPr>
              <a:t>정의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DP </a:t>
            </a:r>
            <a:r>
              <a:rPr lang="ko-KR" altLang="en-US" spc="-150" dirty="0">
                <a:solidFill>
                  <a:schemeClr val="bg1"/>
                </a:solidFill>
              </a:rPr>
              <a:t>기초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65869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DP </a:t>
            </a:r>
            <a:r>
              <a:rPr lang="ko-KR" altLang="en-US" spc="-150" dirty="0">
                <a:solidFill>
                  <a:schemeClr val="bg1"/>
                </a:solidFill>
              </a:rPr>
              <a:t>응용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92485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여러가지 문제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 정복과 차이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Memoization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118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피보나치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1 2 3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더하기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평범한 배낭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8844" y="5231864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구간  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SKK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문자열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711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88450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0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641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DP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02214" y="2462563"/>
            <a:ext cx="873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특정 범위까지의 값을 구하기 위해서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그것과 다른 범위까지의 값을 이용하여 구하는 알고리즘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63852" y="3553727"/>
            <a:ext cx="592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기억하며 풀기</a:t>
            </a:r>
            <a:r>
              <a:rPr lang="en-US" altLang="ko-KR" sz="1600" dirty="0">
                <a:solidFill>
                  <a:schemeClr val="accent4"/>
                </a:solidFill>
              </a:rPr>
              <a:t>. =&gt; </a:t>
            </a:r>
            <a:r>
              <a:rPr lang="ko-KR" altLang="en-US" sz="1600" dirty="0">
                <a:solidFill>
                  <a:schemeClr val="accent4"/>
                </a:solidFill>
              </a:rPr>
              <a:t>이전 계산 내용을 기억했다가 다음에 써먹기</a:t>
            </a:r>
            <a:r>
              <a:rPr lang="en-US" altLang="ko-KR" sz="1600" dirty="0">
                <a:solidFill>
                  <a:schemeClr val="accent4"/>
                </a:solidFill>
              </a:rPr>
              <a:t>.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06834" y="456897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4"/>
                </a:solidFill>
              </a:rPr>
              <a:t>Memoization</a:t>
            </a:r>
            <a:r>
              <a:rPr lang="ko-KR" altLang="en-US" b="1" dirty="0">
                <a:solidFill>
                  <a:schemeClr val="accent4"/>
                </a:solidFill>
              </a:rPr>
              <a:t>임</a:t>
            </a:r>
            <a:r>
              <a:rPr lang="en-US" altLang="ko-KR" b="1" dirty="0">
                <a:solidFill>
                  <a:schemeClr val="accent4"/>
                </a:solidFill>
              </a:rPr>
              <a:t>. Memo</a:t>
            </a:r>
            <a:r>
              <a:rPr lang="en-US" altLang="ko-KR" b="1" dirty="0">
                <a:solidFill>
                  <a:srgbClr val="FF0000"/>
                </a:solidFill>
              </a:rPr>
              <a:t>r</a:t>
            </a:r>
            <a:r>
              <a:rPr lang="en-US" altLang="ko-KR" b="1" dirty="0">
                <a:solidFill>
                  <a:schemeClr val="accent4"/>
                </a:solidFill>
              </a:rPr>
              <a:t>ization</a:t>
            </a:r>
            <a:r>
              <a:rPr lang="ko-KR" altLang="en-US" b="1" dirty="0">
                <a:solidFill>
                  <a:schemeClr val="accent4"/>
                </a:solidFill>
              </a:rPr>
              <a:t>이 아니다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6834" y="5546430"/>
            <a:ext cx="6019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피보나치</a:t>
            </a:r>
            <a:r>
              <a:rPr lang="en-US" altLang="ko-KR" sz="1600" dirty="0">
                <a:solidFill>
                  <a:schemeClr val="accent4"/>
                </a:solidFill>
              </a:rPr>
              <a:t>, 0-1 </a:t>
            </a:r>
            <a:r>
              <a:rPr lang="ko-KR" altLang="en-US" sz="1600" dirty="0">
                <a:solidFill>
                  <a:schemeClr val="accent4"/>
                </a:solidFill>
              </a:rPr>
              <a:t>배낭 문제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가장 긴 증가 수열 문제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 err="1">
                <a:solidFill>
                  <a:schemeClr val="accent4"/>
                </a:solidFill>
              </a:rPr>
              <a:t>플로이드</a:t>
            </a:r>
            <a:r>
              <a:rPr lang="en-US" altLang="ko-KR" sz="1600" dirty="0">
                <a:solidFill>
                  <a:schemeClr val="accent4"/>
                </a:solidFill>
              </a:rPr>
              <a:t>- </a:t>
            </a:r>
            <a:r>
              <a:rPr lang="ko-KR" altLang="en-US" sz="1600" dirty="0" err="1">
                <a:solidFill>
                  <a:schemeClr val="accent4"/>
                </a:solidFill>
              </a:rPr>
              <a:t>워셜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6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683817" y="951003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57091" y="1509059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분할 정복 알고리즘처럼 접근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57091" y="3581679"/>
            <a:ext cx="4429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서로 연관성이 있는지 확인하고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 err="1">
                <a:solidFill>
                  <a:schemeClr val="accent4"/>
                </a:solidFill>
              </a:rPr>
              <a:t>점화식</a:t>
            </a:r>
            <a:r>
              <a:rPr lang="ko-KR" altLang="en-US" sz="1600" dirty="0">
                <a:solidFill>
                  <a:schemeClr val="accent4"/>
                </a:solidFill>
              </a:rPr>
              <a:t> 세우기</a:t>
            </a:r>
            <a:endParaRPr lang="en-US" altLang="ko-KR" sz="16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6166" y="2545447"/>
            <a:ext cx="287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4"/>
                </a:solidFill>
              </a:rPr>
              <a:t>큰 문제를 작은 문제로 나누기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06312" y="4642489"/>
            <a:ext cx="4166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accent4"/>
                </a:solidFill>
              </a:rPr>
              <a:t>이전에 계산해둔 정답을 바로 산출하여 이용</a:t>
            </a:r>
          </a:p>
        </p:txBody>
      </p:sp>
    </p:spTree>
    <p:extLst>
      <p:ext uri="{BB962C8B-B14F-4D97-AF65-F5344CB8AC3E}">
        <p14:creationId xmlns:p14="http://schemas.microsoft.com/office/powerpoint/2010/main" val="8674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076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Introduction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66CBA-1360-4DBD-99D5-49A68C8F7FE3}"/>
              </a:ext>
            </a:extLst>
          </p:cNvPr>
          <p:cNvSpPr txBox="1"/>
          <p:nvPr/>
        </p:nvSpPr>
        <p:spPr>
          <a:xfrm>
            <a:off x="1897538" y="3655083"/>
            <a:ext cx="231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</a:rPr>
              <a:t>DP </a:t>
            </a:r>
            <a:r>
              <a:rPr lang="ko-KR" altLang="en-US" sz="2800" dirty="0">
                <a:solidFill>
                  <a:schemeClr val="accent4"/>
                </a:solidFill>
              </a:rPr>
              <a:t>기본 문제</a:t>
            </a:r>
          </a:p>
        </p:txBody>
      </p:sp>
    </p:spTree>
    <p:extLst>
      <p:ext uri="{BB962C8B-B14F-4D97-AF65-F5344CB8AC3E}">
        <p14:creationId xmlns:p14="http://schemas.microsoft.com/office/powerpoint/2010/main" val="239467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난 코딩이 싫어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7155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피보나치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Dynamic Programming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5-23-3">
            <a:extLst>
              <a:ext uri="{FF2B5EF4-FFF2-40B4-BE49-F238E27FC236}">
                <a16:creationId xmlns:a16="http://schemas.microsoft.com/office/drawing/2014/main" id="{97DB06F6-FDEF-405C-8AE5-BFCC55FB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52" y="2678468"/>
            <a:ext cx="7143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920</Words>
  <Application>Microsoft Office PowerPoint</Application>
  <PresentationFormat>와이드스크린</PresentationFormat>
  <Paragraphs>307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Open Sans</vt:lpstr>
      <vt:lpstr>Noto Sans CJK KR Thin</vt:lpstr>
      <vt:lpstr>Arial</vt:lpstr>
      <vt:lpstr>함초롬바탕</vt:lpstr>
      <vt:lpstr>Symbol</vt:lpstr>
      <vt:lpstr>나눔스퀘어라운드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강 승길</cp:lastModifiedBy>
  <cp:revision>53</cp:revision>
  <dcterms:created xsi:type="dcterms:W3CDTF">2015-07-07T04:48:58Z</dcterms:created>
  <dcterms:modified xsi:type="dcterms:W3CDTF">2022-04-14T07:06:04Z</dcterms:modified>
</cp:coreProperties>
</file>