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C9C0AC5-1819-4D9D-B551-9D465307F50B}">
  <a:tblStyle styleId="{FC9C0AC5-1819-4D9D-B551-9D465307F50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olorscripter.com/info#e" TargetMode="External"/><Relationship Id="rId4" Type="http://schemas.openxmlformats.org/officeDocument/2006/relationships/hyperlink" Target="http://colorscripter.com/info#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ALGOSOPT/cleancode-1/blob/master/Chapter%2011%20-%20%EC%8B%9C%EC%8A%A4%ED%85%9C.md#fn4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ko"/>
              <a:t>Chapter 11. 시스템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ko"/>
              <a:t>TDD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ko"/>
              <a:t>시스템 아키텍처를 테스트 주도하라</a:t>
            </a:r>
            <a:r>
              <a:rPr lang="ko"/>
              <a:t>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/>
              <a:t>의</a:t>
            </a:r>
            <a:r>
              <a:rPr lang="ko"/>
              <a:t>사 결정을 최소화하라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/>
              <a:t>표준은 확실한 이득이 있는 경우 추가하라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/>
              <a:t>시스템에는 DSL(Domain Specific Language)가 필요하다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ko"/>
              <a:t>도시</a:t>
            </a:r>
            <a:r>
              <a:rPr lang="ko"/>
              <a:t>를 세운다면?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ko"/>
              <a:t>도시</a:t>
            </a:r>
            <a:r>
              <a:rPr lang="ko"/>
              <a:t>가 돌아가는 이유는 적절한 </a:t>
            </a:r>
            <a:r>
              <a:rPr lang="ko">
                <a:solidFill>
                  <a:srgbClr val="FF0000"/>
                </a:solidFill>
              </a:rPr>
              <a:t>추상화와 모듈화!!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</a:rPr>
              <a:t>수도 관리 팀, 전력 관리 팀, 전력 관리 팀 등 각 분야별로 역할이 나눠지듯이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</a:rPr>
              <a:t>높은 추상화로 시스템 수준에서 서로간의 깨끗함을 유지해야 한다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/>
              <a:t>시스</a:t>
            </a:r>
            <a:r>
              <a:rPr lang="ko"/>
              <a:t>템 제작과 사용을 분리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ko"/>
              <a:t>시스템</a:t>
            </a:r>
            <a:r>
              <a:rPr lang="ko"/>
              <a:t>을 준비 과정과 런타임 로직으로 분리 해야 한다!!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ko"/>
              <a:t>q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ko"/>
              <a:t>Lazy Initialization으로 그럴듯해 보이지만 테스트 환경에서 Mock 객체를 사용, 즉 다른 Service class를 사용한다면 깨끗하지 못한 코드가 된다.</a:t>
            </a:r>
          </a:p>
        </p:txBody>
      </p:sp>
      <p:graphicFrame>
        <p:nvGraphicFramePr>
          <p:cNvPr id="67" name="Shape 67"/>
          <p:cNvGraphicFramePr/>
          <p:nvPr/>
        </p:nvGraphicFramePr>
        <p:xfrm>
          <a:off x="311700" y="16764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AFAFA"/>
                </a:solidFill>
                <a:tableStyleId>{FC9C0AC5-1819-4D9D-B551-9D465307F50B}</a:tableStyleId>
              </a:tblPr>
              <a:tblGrid>
                <a:gridCol w="5905500"/>
                <a:gridCol w="3238500"/>
              </a:tblGrid>
              <a:tr h="1457325">
                <a:tc>
                  <a:txBody>
                    <a:bodyPr>
                      <a:noAutofit/>
                    </a:bodyPr>
                    <a:lstStyle/>
                    <a:p>
                      <a:pPr indent="0" lvl="0" marL="63500" marR="6350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rgbClr val="A71D5D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ko" sz="1000">
                          <a:solidFill>
                            <a:srgbClr val="0101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Service getService() {</a:t>
                      </a:r>
                    </a:p>
                    <a:p>
                      <a:pPr indent="0" lvl="0" marL="63500" marR="6350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rgbClr val="0101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ko" sz="1000">
                          <a:solidFill>
                            <a:srgbClr val="A71D5D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ko" sz="1000">
                          <a:solidFill>
                            <a:srgbClr val="0101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(service </a:t>
                      </a:r>
                      <a:r>
                        <a:rPr lang="ko" sz="1000">
                          <a:solidFill>
                            <a:srgbClr val="A71D5D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r>
                        <a:rPr lang="ko" sz="1000">
                          <a:solidFill>
                            <a:srgbClr val="0101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ko" sz="1000">
                          <a:solidFill>
                            <a:srgbClr val="066DE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lang="ko" sz="1000">
                          <a:solidFill>
                            <a:srgbClr val="0101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{</a:t>
                      </a:r>
                    </a:p>
                    <a:p>
                      <a:pPr indent="0" lvl="0" marL="63500" marR="6350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rgbClr val="0101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service </a:t>
                      </a:r>
                      <a:r>
                        <a:rPr lang="ko" sz="1000">
                          <a:solidFill>
                            <a:srgbClr val="A71D5D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ko" sz="1000">
                          <a:solidFill>
                            <a:srgbClr val="0101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ko" sz="1000">
                          <a:solidFill>
                            <a:srgbClr val="A71D5D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ko" sz="1000">
                          <a:solidFill>
                            <a:srgbClr val="0101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MyServiceImpl(...);  </a:t>
                      </a:r>
                    </a:p>
                    <a:p>
                      <a:pPr indent="0" lvl="0" marL="63500" marR="6350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rgbClr val="0101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</a:p>
                    <a:p>
                      <a:pPr indent="0" lvl="0" marL="63500" marR="6350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rgbClr val="0101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ko" sz="1000">
                          <a:solidFill>
                            <a:srgbClr val="A71D5D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ko" sz="1000">
                          <a:solidFill>
                            <a:srgbClr val="0101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service;</a:t>
                      </a:r>
                    </a:p>
                    <a:p>
                      <a:pPr indent="0" lvl="0" marL="63500" marR="6350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rgbClr val="0101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</a:p>
                    <a:p>
                      <a:pPr indent="4597400" lvl="0" marL="0" marR="50800" rtl="0" algn="r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i="1" lang="ko" sz="1000" u="sng">
                          <a:solidFill>
                            <a:srgbClr val="E5E5E5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Colored by Color Scripter</a:t>
                      </a:r>
                    </a:p>
                  </a:txBody>
                  <a:tcPr marT="57150" marB="5715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4597400" lvl="0" marL="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700" u="sng">
                          <a:solidFill>
                            <a:srgbClr val="FFFFFF"/>
                          </a:solidFill>
                          <a:highlight>
                            <a:srgbClr val="E5E5E5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4"/>
                        </a:rPr>
                        <a:t>cs</a:t>
                      </a:r>
                    </a:p>
                  </a:txBody>
                  <a:tcPr marT="91425" marB="38100" marR="19050" marL="914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583800" y="1071750"/>
            <a:ext cx="7976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000">
                <a:solidFill>
                  <a:srgbClr val="6A737D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/* Code 1-2: Android Example */</a:t>
            </a:r>
            <a:b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ko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ko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Object getSystemService(</a:t>
            </a:r>
            <a:r>
              <a:rPr lang="ko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@ServiceName</a:t>
            </a:r>
            <a: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@NonNull</a:t>
            </a:r>
            <a: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String name) {</a:t>
            </a:r>
            <a:b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ko" sz="1000">
                <a:solidFill>
                  <a:srgbClr val="6A737D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/* Pre-contidion checks here... */</a:t>
            </a:r>
            <a:b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ko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ko" sz="1000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WINDOW_SERVICE</a:t>
            </a:r>
            <a:r>
              <a:rPr lang="ko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equals(name)) {</a:t>
            </a:r>
            <a:b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ko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mWindowManager;</a:t>
            </a:r>
            <a:b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} </a:t>
            </a:r>
            <a:r>
              <a:rPr lang="ko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ko" sz="1000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SEARCH_SERVICE</a:t>
            </a:r>
            <a:r>
              <a:rPr lang="ko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equals(name)) {</a:t>
            </a:r>
            <a:b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    ensureSearchManager();</a:t>
            </a:r>
            <a:b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ko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mSearchManager;</a:t>
            </a:r>
            <a:b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b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ko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000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ko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getSystemService(name);</a:t>
            </a:r>
            <a:b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ko" sz="1000">
                <a:solidFill>
                  <a:srgbClr val="6A737D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// Usage</a:t>
            </a:r>
            <a:b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ConnectivityManager cm </a:t>
            </a:r>
            <a:r>
              <a:rPr lang="ko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b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(ConnectivityManager) context</a:t>
            </a:r>
            <a:r>
              <a:rPr lang="ko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getSystemService(Context</a:t>
            </a:r>
            <a:r>
              <a:rPr lang="ko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ko" sz="1000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CONNECTIVITY_SERVICE</a:t>
            </a:r>
            <a: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/>
              <a:t>Main 분리</a:t>
            </a:r>
          </a:p>
        </p:txBody>
      </p:sp>
      <p:sp>
        <p:nvSpPr>
          <p:cNvPr id="78" name="Shape 78"/>
          <p:cNvSpPr/>
          <p:nvPr/>
        </p:nvSpPr>
        <p:spPr>
          <a:xfrm>
            <a:off x="1539500" y="1301875"/>
            <a:ext cx="1808100" cy="8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ko"/>
              <a:t>main</a:t>
            </a:r>
          </a:p>
        </p:txBody>
      </p:sp>
      <p:sp>
        <p:nvSpPr>
          <p:cNvPr id="79" name="Shape 79"/>
          <p:cNvSpPr/>
          <p:nvPr/>
        </p:nvSpPr>
        <p:spPr>
          <a:xfrm>
            <a:off x="5576825" y="1301875"/>
            <a:ext cx="1808100" cy="8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ko"/>
              <a:t>애플리케이션</a:t>
            </a:r>
          </a:p>
        </p:txBody>
      </p:sp>
      <p:sp>
        <p:nvSpPr>
          <p:cNvPr id="80" name="Shape 80"/>
          <p:cNvSpPr/>
          <p:nvPr/>
        </p:nvSpPr>
        <p:spPr>
          <a:xfrm>
            <a:off x="1539500" y="2898200"/>
            <a:ext cx="1808100" cy="8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ko"/>
              <a:t>구축자</a:t>
            </a:r>
          </a:p>
        </p:txBody>
      </p:sp>
      <p:sp>
        <p:nvSpPr>
          <p:cNvPr id="81" name="Shape 81"/>
          <p:cNvSpPr/>
          <p:nvPr/>
        </p:nvSpPr>
        <p:spPr>
          <a:xfrm>
            <a:off x="5576825" y="2898200"/>
            <a:ext cx="1808100" cy="8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ko"/>
              <a:t>co: 설정</a:t>
            </a:r>
            <a:r>
              <a:rPr lang="ko"/>
              <a:t>된 객체</a:t>
            </a:r>
          </a:p>
        </p:txBody>
      </p:sp>
      <p:cxnSp>
        <p:nvCxnSpPr>
          <p:cNvPr id="82" name="Shape 82"/>
          <p:cNvCxnSpPr>
            <a:stCxn id="78" idx="2"/>
            <a:endCxn id="80" idx="0"/>
          </p:cNvCxnSpPr>
          <p:nvPr/>
        </p:nvCxnSpPr>
        <p:spPr>
          <a:xfrm>
            <a:off x="2443550" y="2138875"/>
            <a:ext cx="0" cy="75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3" name="Shape 83"/>
          <p:cNvCxnSpPr>
            <a:stCxn id="78" idx="3"/>
            <a:endCxn id="79" idx="1"/>
          </p:cNvCxnSpPr>
          <p:nvPr/>
        </p:nvCxnSpPr>
        <p:spPr>
          <a:xfrm>
            <a:off x="3347600" y="1720375"/>
            <a:ext cx="222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4" name="Shape 84"/>
          <p:cNvCxnSpPr>
            <a:stCxn id="79" idx="2"/>
            <a:endCxn id="81" idx="0"/>
          </p:cNvCxnSpPr>
          <p:nvPr/>
        </p:nvCxnSpPr>
        <p:spPr>
          <a:xfrm>
            <a:off x="6480875" y="2138875"/>
            <a:ext cx="0" cy="75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5" name="Shape 85"/>
          <p:cNvCxnSpPr>
            <a:stCxn id="80" idx="3"/>
            <a:endCxn id="81" idx="1"/>
          </p:cNvCxnSpPr>
          <p:nvPr/>
        </p:nvCxnSpPr>
        <p:spPr>
          <a:xfrm>
            <a:off x="3347600" y="3316700"/>
            <a:ext cx="222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6" name="Shape 86"/>
          <p:cNvSpPr txBox="1"/>
          <p:nvPr/>
        </p:nvSpPr>
        <p:spPr>
          <a:xfrm>
            <a:off x="1115875" y="4029550"/>
            <a:ext cx="55794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ko"/>
              <a:t>구축</a:t>
            </a:r>
            <a:r>
              <a:rPr lang="ko"/>
              <a:t>자 모듈에서 </a:t>
            </a:r>
            <a:r>
              <a:rPr lang="ko">
                <a:solidFill>
                  <a:srgbClr val="FF0000"/>
                </a:solidFill>
              </a:rPr>
              <a:t>객체를 생성하고 애플리케이션에서 모듈을 실행한다.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/>
              <a:t>Main은 생성과 실행에서 분리되어 있다.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/>
              <a:t>팩토리</a:t>
            </a:r>
          </a:p>
        </p:txBody>
      </p:sp>
      <p:sp>
        <p:nvSpPr>
          <p:cNvPr id="92" name="Shape 92"/>
          <p:cNvSpPr/>
          <p:nvPr/>
        </p:nvSpPr>
        <p:spPr>
          <a:xfrm>
            <a:off x="1539500" y="1301875"/>
            <a:ext cx="1808100" cy="8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ko"/>
              <a:t>main</a:t>
            </a:r>
          </a:p>
        </p:txBody>
      </p:sp>
      <p:sp>
        <p:nvSpPr>
          <p:cNvPr id="93" name="Shape 93"/>
          <p:cNvSpPr/>
          <p:nvPr/>
        </p:nvSpPr>
        <p:spPr>
          <a:xfrm>
            <a:off x="5576825" y="1301875"/>
            <a:ext cx="1808100" cy="8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ko"/>
              <a:t>OrderProcessing</a:t>
            </a:r>
          </a:p>
        </p:txBody>
      </p:sp>
      <p:sp>
        <p:nvSpPr>
          <p:cNvPr id="94" name="Shape 94"/>
          <p:cNvSpPr/>
          <p:nvPr/>
        </p:nvSpPr>
        <p:spPr>
          <a:xfrm>
            <a:off x="1539500" y="3549125"/>
            <a:ext cx="1808100" cy="8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ko"/>
              <a:t>LineItemFactory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ko"/>
              <a:t>구현</a:t>
            </a:r>
          </a:p>
        </p:txBody>
      </p:sp>
      <p:sp>
        <p:nvSpPr>
          <p:cNvPr id="95" name="Shape 95"/>
          <p:cNvSpPr/>
          <p:nvPr/>
        </p:nvSpPr>
        <p:spPr>
          <a:xfrm>
            <a:off x="4843250" y="2898200"/>
            <a:ext cx="1808100" cy="8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ko"/>
              <a:t>&lt;interface&gt;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ko"/>
              <a:t>LineItemFactory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ko"/>
              <a:t>(MakeLineItem)</a:t>
            </a:r>
          </a:p>
        </p:txBody>
      </p:sp>
      <p:cxnSp>
        <p:nvCxnSpPr>
          <p:cNvPr id="96" name="Shape 96"/>
          <p:cNvCxnSpPr>
            <a:stCxn id="92" idx="2"/>
            <a:endCxn id="94" idx="0"/>
          </p:cNvCxnSpPr>
          <p:nvPr/>
        </p:nvCxnSpPr>
        <p:spPr>
          <a:xfrm>
            <a:off x="2443550" y="2138875"/>
            <a:ext cx="0" cy="14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7" name="Shape 97"/>
          <p:cNvCxnSpPr>
            <a:stCxn id="92" idx="3"/>
            <a:endCxn id="93" idx="1"/>
          </p:cNvCxnSpPr>
          <p:nvPr/>
        </p:nvCxnSpPr>
        <p:spPr>
          <a:xfrm>
            <a:off x="3347600" y="1720375"/>
            <a:ext cx="222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8" name="Shape 98"/>
          <p:cNvCxnSpPr>
            <a:stCxn id="93" idx="2"/>
            <a:endCxn id="95" idx="0"/>
          </p:cNvCxnSpPr>
          <p:nvPr/>
        </p:nvCxnSpPr>
        <p:spPr>
          <a:xfrm flipH="1">
            <a:off x="5747375" y="2138875"/>
            <a:ext cx="733500" cy="75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" name="Shape 99"/>
          <p:cNvCxnSpPr>
            <a:stCxn id="94" idx="3"/>
            <a:endCxn id="95" idx="1"/>
          </p:cNvCxnSpPr>
          <p:nvPr/>
        </p:nvCxnSpPr>
        <p:spPr>
          <a:xfrm flipH="1" rot="10800000">
            <a:off x="3347600" y="3316625"/>
            <a:ext cx="1495800" cy="6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0" name="Shape 100"/>
          <p:cNvSpPr/>
          <p:nvPr/>
        </p:nvSpPr>
        <p:spPr>
          <a:xfrm>
            <a:off x="6938100" y="3608550"/>
            <a:ext cx="1808100" cy="8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ko"/>
              <a:t>LineItem</a:t>
            </a:r>
          </a:p>
        </p:txBody>
      </p:sp>
      <p:cxnSp>
        <p:nvCxnSpPr>
          <p:cNvPr id="101" name="Shape 101"/>
          <p:cNvCxnSpPr>
            <a:stCxn id="94" idx="3"/>
            <a:endCxn id="100" idx="1"/>
          </p:cNvCxnSpPr>
          <p:nvPr/>
        </p:nvCxnSpPr>
        <p:spPr>
          <a:xfrm>
            <a:off x="3347600" y="3967625"/>
            <a:ext cx="3590400" cy="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2" name="Shape 102"/>
          <p:cNvCxnSpPr>
            <a:endCxn id="100" idx="0"/>
          </p:cNvCxnSpPr>
          <p:nvPr/>
        </p:nvCxnSpPr>
        <p:spPr>
          <a:xfrm>
            <a:off x="6860550" y="2149050"/>
            <a:ext cx="981600" cy="14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3" name="Shape 103"/>
          <p:cNvSpPr txBox="1"/>
          <p:nvPr/>
        </p:nvSpPr>
        <p:spPr>
          <a:xfrm>
            <a:off x="4329200" y="4029550"/>
            <a:ext cx="12477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ko"/>
              <a:t>생성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4047650" y="1247600"/>
            <a:ext cx="12477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/>
              <a:t>실</a:t>
            </a:r>
            <a:r>
              <a:rPr lang="ko"/>
              <a:t>행(팩토리)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324750" y="258300"/>
            <a:ext cx="49182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ko"/>
              <a:t>OrderProcessing</a:t>
            </a:r>
            <a:r>
              <a:rPr lang="ko"/>
              <a:t>은 main에서 객체를 받는게 아니라 구현된 Factory를 통해 객체를 받게 된다.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/>
              <a:t>의존</a:t>
            </a:r>
            <a:r>
              <a:rPr lang="ko"/>
              <a:t>성 주입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의존</a:t>
            </a:r>
            <a:r>
              <a:rPr lang="ko">
                <a:solidFill>
                  <a:srgbClr val="FF0000"/>
                </a:solidFill>
              </a:rPr>
              <a:t>성 주입은 다음주에 깊게 해보겠습니다!!!!!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/>
              <a:t>Cross Cutting Concerns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16975" y="1133750"/>
            <a:ext cx="8162400" cy="3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24292E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200">
                <a:solidFill>
                  <a:srgbClr val="24292E"/>
                </a:solidFill>
              </a:rPr>
              <a:t>Cross-Cuttin Concerns란?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200">
                <a:solidFill>
                  <a:srgbClr val="24292E"/>
                </a:solidFill>
              </a:rPr>
              <a:t>이론적으로는 독립된 형태로 구분될 수 있지만 실제로는 코드에 산재하기 쉬운 부분들을 뜻한다.(transaction, authorization, logging등)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200">
                <a:solidFill>
                  <a:srgbClr val="24292E"/>
                </a:solidFill>
              </a:rPr>
              <a:t>반면, 어떤 측면에서는 EJB2 아키텍쳐는 시스템의 스케일링을 위한 concern의 분리를 잘 이행하고 있다. 이들은 AOP(aspect-oriented programming)</a:t>
            </a:r>
            <a:r>
              <a:rPr lang="ko" sz="900">
                <a:solidFill>
                  <a:srgbClr val="24292E"/>
                </a:solidFill>
              </a:rPr>
              <a:t> </a:t>
            </a:r>
            <a:r>
              <a:rPr lang="ko" sz="900" u="sng">
                <a:solidFill>
                  <a:srgbClr val="0366D6"/>
                </a:solidFill>
                <a:hlinkClick r:id="rId3"/>
              </a:rPr>
              <a:t>4</a:t>
            </a:r>
            <a:r>
              <a:rPr lang="ko" sz="1200">
                <a:solidFill>
                  <a:srgbClr val="24292E"/>
                </a:solidFill>
              </a:rPr>
              <a:t>를 통해 transaction, logging과 같은 cross-cutting concerns의 모듈성을 되살리고 있다. AOP에서는 "코드의 어느 부분에 어떤 추가적인 기능을 삽입할까"에 대한 정의를 aspect라는 형태로 제공한다.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/>
              <a:t>Cross Cutting Concerns 해</a:t>
            </a:r>
            <a:r>
              <a:rPr lang="ko"/>
              <a:t>결 방안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ko"/>
              <a:t>자</a:t>
            </a:r>
            <a:r>
              <a:rPr lang="ko"/>
              <a:t>바 프록시</a:t>
            </a:r>
          </a:p>
          <a:p>
            <a:pPr indent="0" lvl="0" marL="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A737D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// Somewhere else...</a:t>
            </a:r>
            <a:b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Bank bank </a:t>
            </a:r>
            <a:r>
              <a:rPr lang="ko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(Bank) Proxy</a:t>
            </a:r>
            <a:r>
              <a:rPr lang="ko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newProxyInstance(</a:t>
            </a:r>
            <a:b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Bank</a:t>
            </a:r>
            <a:r>
              <a:rPr lang="ko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ko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getClassLoader(),</a:t>
            </a:r>
            <a:b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Class[] { Bank</a:t>
            </a:r>
            <a:r>
              <a:rPr lang="ko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class },</a:t>
            </a:r>
            <a:b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BankProxyHandler(</a:t>
            </a:r>
            <a:r>
              <a:rPr lang="ko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BankImpl())</a:t>
            </a:r>
            <a:b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ko"/>
              <a:t>AOP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ko"/>
              <a:t>XML Configuration을 통해서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ko"/>
              <a:t>AspectJ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ko"/>
              <a:t>Spring과 혼합된 Configuration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