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Chapter1. 깨끗한 코드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나쁜 코드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잘나가</a:t>
            </a:r>
            <a:r>
              <a:rPr lang="ko"/>
              <a:t>는 회사도 유지보수가 힘든 나쁜 코드 때문에 망하게 된다.</a:t>
            </a:r>
          </a:p>
          <a:p>
            <a:pPr lvl="0">
              <a:spcBef>
                <a:spcPts val="0"/>
              </a:spcBef>
              <a:buNone/>
            </a:pPr>
            <a:r>
              <a:rPr lang="ko"/>
              <a:t>나쁜코드는 개발 속도를 크게 떨어뜨린다.</a:t>
            </a:r>
          </a:p>
          <a:p>
            <a:pPr lvl="0">
              <a:spcBef>
                <a:spcPts val="0"/>
              </a:spcBef>
              <a:buNone/>
            </a:pPr>
            <a:r>
              <a:rPr lang="ko"/>
              <a:t>항상 코드를 해석해야 한다.</a:t>
            </a:r>
          </a:p>
          <a:p>
            <a:pPr lvl="0">
              <a:spcBef>
                <a:spcPts val="0"/>
              </a:spcBef>
              <a:buNone/>
            </a:pPr>
            <a:r>
              <a:rPr lang="ko"/>
              <a:t>복구를 위해 인력을 투입하지만 더 나쁜 코드를 양산할 뿐이다.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비야</a:t>
            </a:r>
            <a:r>
              <a:rPr lang="ko"/>
              <a:t>네 스트롭스트룹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C++ 창시자</a:t>
            </a:r>
          </a:p>
          <a:p>
            <a:pPr lvl="0">
              <a:spcBef>
                <a:spcPts val="0"/>
              </a:spcBef>
              <a:buNone/>
            </a:pPr>
            <a:r>
              <a:rPr lang="ko"/>
              <a:t>우아하</a:t>
            </a:r>
            <a:r>
              <a:rPr lang="ko"/>
              <a:t>고 효율적인 코드를 좋아한다.</a:t>
            </a:r>
          </a:p>
          <a:p>
            <a:pPr lvl="0">
              <a:spcBef>
                <a:spcPts val="0"/>
              </a:spcBef>
              <a:buNone/>
            </a:pPr>
            <a:r>
              <a:rPr lang="ko"/>
              <a:t>: 속도가 빠르고 CPU 자원을 낭비하지 않는 코드가 효율적이고 우아한 코드다.</a:t>
            </a:r>
          </a:p>
          <a:p>
            <a:pPr lvl="0">
              <a:spcBef>
                <a:spcPts val="0"/>
              </a:spcBef>
              <a:buNone/>
            </a:pPr>
            <a:r>
              <a:rPr lang="ko"/>
              <a:t>깨끗한 코드는 한 가지를 제대로 한다.</a:t>
            </a:r>
          </a:p>
          <a:p>
            <a:pPr lvl="0">
              <a:spcBef>
                <a:spcPts val="0"/>
              </a:spcBef>
              <a:buNone/>
            </a:pPr>
            <a:r>
              <a:rPr lang="ko"/>
              <a:t>: 깨끗한 코드는 ‘보기에 즐거운’ 코드다.</a:t>
            </a:r>
          </a:p>
          <a:p>
            <a:pPr lvl="0">
              <a:spcBef>
                <a:spcPts val="0"/>
              </a:spcBef>
              <a:buNone/>
            </a:pPr>
            <a:r>
              <a:rPr lang="ko"/>
              <a:t>철저하게 오류를 처리해야 한다.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그래</a:t>
            </a:r>
            <a:r>
              <a:rPr lang="ko"/>
              <a:t>디 부치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깨끗</a:t>
            </a:r>
            <a:r>
              <a:rPr lang="ko"/>
              <a:t>한 코드는 단순하고 직접적이다.</a:t>
            </a:r>
          </a:p>
          <a:p>
            <a:pPr lvl="0">
              <a:spcBef>
                <a:spcPts val="0"/>
              </a:spcBef>
              <a:buNone/>
            </a:pPr>
            <a:r>
              <a:rPr lang="ko"/>
              <a:t>: 깨끗한 코드는 잘 쓴 문장처럼 읽히고 설계자의 의도를 숨기지 않는다.</a:t>
            </a:r>
          </a:p>
          <a:p>
            <a:pPr lvl="0">
              <a:spcBef>
                <a:spcPts val="0"/>
              </a:spcBef>
              <a:buNone/>
            </a:pPr>
            <a:r>
              <a:rPr lang="ko"/>
              <a:t>: 명쾌한 추상화와 단순한 제어문으로 가득하다.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big 데이</a:t>
            </a:r>
            <a:r>
              <a:rPr lang="ko"/>
              <a:t>브 토마스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깨끗</a:t>
            </a:r>
            <a:r>
              <a:rPr lang="ko"/>
              <a:t>한 코드에는 단위 테스트 케이스와 인수 테스트 케이스가 존재한다.</a:t>
            </a:r>
          </a:p>
          <a:p>
            <a:pPr lvl="0">
              <a:spcBef>
                <a:spcPts val="0"/>
              </a:spcBef>
              <a:buNone/>
            </a:pPr>
            <a:r>
              <a:rPr lang="ko"/>
              <a:t>의존성이 최소이며 각 의존성을 명확히 정의한다.</a:t>
            </a:r>
          </a:p>
          <a:p>
            <a:pPr lvl="0">
              <a:spcBef>
                <a:spcPts val="0"/>
              </a:spcBef>
              <a:buNone/>
            </a:pPr>
            <a:r>
              <a:rPr lang="ko"/>
              <a:t>API는 명확하며 최소로 줄였다.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마이</a:t>
            </a:r>
            <a:r>
              <a:rPr lang="ko"/>
              <a:t>클 페더스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깨끗</a:t>
            </a:r>
            <a:r>
              <a:rPr lang="ko"/>
              <a:t>한 코드는 누군가 주의 깊게 짰다는 느낌을 준다.</a:t>
            </a:r>
          </a:p>
          <a:p>
            <a:pPr lvl="0">
              <a:spcBef>
                <a:spcPts val="0"/>
              </a:spcBef>
              <a:buNone/>
            </a:pPr>
            <a:r>
              <a:rPr lang="ko"/>
              <a:t>고치려 봐도 손 댈 곳이 없다. 궁리를 하다보면 제자리로 돌아온다.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론 제프리스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ko"/>
              <a:t>모</a:t>
            </a:r>
            <a:r>
              <a:rPr lang="ko"/>
              <a:t>든 테스를 통과한다.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ko"/>
              <a:t>중복이 없다.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ko"/>
              <a:t>시스템 내 모든 설계 아이디어를 표현한다.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ko"/>
              <a:t>클래스, 메서드, 함수 등을 최대한 줄인다.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위</a:t>
            </a:r>
            <a:r>
              <a:rPr lang="ko"/>
              <a:t>드 커닝햄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코드</a:t>
            </a:r>
            <a:r>
              <a:rPr lang="ko"/>
              <a:t>를 읽으면서 짐작했던 기능을 각 루틴이 그대로 수행한다면 깨끗한 코드</a:t>
            </a:r>
          </a:p>
          <a:p>
            <a:pPr lvl="0">
              <a:spcBef>
                <a:spcPts val="0"/>
              </a:spcBef>
              <a:buNone/>
            </a:pPr>
            <a:r>
              <a:rPr lang="ko"/>
              <a:t>코드가 그 문제를 풀기 위한 언어처럼 보인다면 아름다운 코드</a:t>
            </a:r>
          </a:p>
          <a:p>
            <a:pPr lvl="0">
              <a:spcBef>
                <a:spcPts val="0"/>
              </a:spcBef>
              <a:buNone/>
            </a:pPr>
            <a:r>
              <a:rPr lang="ko"/>
              <a:t>: 프로그램을 단순하게 보이도록 만드는 건 언어가 아니다.</a:t>
            </a:r>
          </a:p>
          <a:p>
            <a:pPr lvl="0">
              <a:spcBef>
                <a:spcPts val="0"/>
              </a:spcBef>
              <a:buNone/>
            </a:pPr>
            <a:r>
              <a:rPr lang="ko"/>
              <a:t>: 언어를 단순하게 보이도록 만드는 것이 프로그램이다.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밥 아저씨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이 책은 오브젝트 멘토 진영이 생각하는 깨끗한 코드를 설명한다.</a:t>
            </a:r>
          </a:p>
          <a:p>
            <a:pPr lvl="0">
              <a:spcBef>
                <a:spcPts val="0"/>
              </a:spcBef>
              <a:buNone/>
            </a:pPr>
            <a:r>
              <a:rPr lang="ko"/>
              <a:t>우리는 읽기 쉬운 코드를 지향한다.</a:t>
            </a:r>
          </a:p>
          <a:p>
            <a:pPr lvl="0">
              <a:spcBef>
                <a:spcPts val="0"/>
              </a:spcBef>
              <a:buNone/>
            </a:pPr>
            <a:r>
              <a:rPr lang="ko"/>
              <a:t>보이스카우트 규칙</a:t>
            </a:r>
          </a:p>
          <a:p>
            <a:pPr lvl="0">
              <a:spcBef>
                <a:spcPts val="0"/>
              </a:spcBef>
              <a:buNone/>
            </a:pPr>
            <a:r>
              <a:rPr lang="ko"/>
              <a:t>: 캠프장은 처음 왔을 때보다 더 깨끗하게 해놓고 떠나라.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