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ko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acmicpc.net/problem/3653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acmicpc.net/problem/14002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ko"/>
              <a:t>Fenwick + LIS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ko"/>
              <a:t>Fenwick Tree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ko"/>
              <a:t>저걸</a:t>
            </a:r>
            <a:r>
              <a:rPr lang="ko"/>
              <a:t>로 구간의 합을 어떻게 구할까????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ko"/>
              <a:t>13까지의 합을 구해본다면? Tree[8] + Tree[12] + Tree[13]</a:t>
            </a:r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38774"/>
            <a:ext cx="8224324" cy="285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 txBox="1"/>
          <p:nvPr/>
        </p:nvSpPr>
        <p:spPr>
          <a:xfrm>
            <a:off x="4484175" y="1152475"/>
            <a:ext cx="3626700" cy="8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ko">
                <a:solidFill>
                  <a:srgbClr val="FF0000"/>
                </a:solidFill>
              </a:rPr>
              <a:t>Reasonable 하네요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ko">
                <a:solidFill>
                  <a:srgbClr val="FF0000"/>
                </a:solidFill>
              </a:rPr>
              <a:t>Q. 6~13 구간</a:t>
            </a:r>
            <a:r>
              <a:rPr lang="ko">
                <a:solidFill>
                  <a:srgbClr val="FF0000"/>
                </a:solidFill>
              </a:rPr>
              <a:t>의 합은 어떻게 구할까?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ko"/>
              <a:t>Fenwick Tree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ko"/>
              <a:t>13까지의 합을 구해본다면? Tree[8] + Tree[12] + Tree[13]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ko"/>
              <a:t>???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ko"/>
              <a:t>13은 알겠는데..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ko"/>
              <a:t>12랑 8은 어떻게 알지??????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ko">
                <a:solidFill>
                  <a:srgbClr val="FF0000"/>
                </a:solidFill>
              </a:rPr>
              <a:t>13에서 마지막 1의 위치를 빼면 된다!!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ko">
                <a:solidFill>
                  <a:srgbClr val="FF0000"/>
                </a:solidFill>
              </a:rPr>
              <a:t>13 = 1101(2)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ko">
                <a:solidFill>
                  <a:srgbClr val="FF0000"/>
                </a:solidFill>
              </a:rPr>
              <a:t>12 = 1100(2)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rgbClr val="FF0000"/>
                </a:solidFill>
              </a:rPr>
              <a:t>  8 = 1000(2)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ko"/>
              <a:t>Fenwick Tree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ko"/>
              <a:t>구하는</a:t>
            </a:r>
            <a:r>
              <a:rPr lang="ko"/>
              <a:t>건 알겠는데..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ko"/>
              <a:t>Tree[i]를 어떻게 만들지??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rgbClr val="FF0000"/>
                </a:solidFill>
              </a:rPr>
              <a:t>마지막 1의 위치를 더하면 된다!!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ko"/>
              <a:t>Fenwick Tree</a:t>
            </a:r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9" cy="363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/>
          <p:nvPr/>
        </p:nvSpPr>
        <p:spPr>
          <a:xfrm>
            <a:off x="888575" y="1136550"/>
            <a:ext cx="578700" cy="785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311700" y="2624375"/>
            <a:ext cx="1207200" cy="415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260075" y="3221075"/>
            <a:ext cx="2343600" cy="415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260075" y="3817775"/>
            <a:ext cx="4461600" cy="415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311700" y="4392250"/>
            <a:ext cx="8520600" cy="415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 txBox="1"/>
          <p:nvPr/>
        </p:nvSpPr>
        <p:spPr>
          <a:xfrm>
            <a:off x="1642825" y="1012550"/>
            <a:ext cx="26037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ko">
                <a:solidFill>
                  <a:srgbClr val="FF0000"/>
                </a:solidFill>
              </a:rPr>
              <a:t>A[2]</a:t>
            </a:r>
            <a:r>
              <a:rPr lang="ko">
                <a:solidFill>
                  <a:srgbClr val="FF0000"/>
                </a:solidFill>
              </a:rPr>
              <a:t>가 추가되거나 변하면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1570500" y="2696675"/>
            <a:ext cx="1207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ko">
                <a:solidFill>
                  <a:srgbClr val="FF0000"/>
                </a:solidFill>
              </a:rPr>
              <a:t>0010(2)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2673475" y="3257225"/>
            <a:ext cx="2502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ko">
                <a:solidFill>
                  <a:srgbClr val="FF0000"/>
                </a:solidFill>
              </a:rPr>
              <a:t>0010(2) + 0010(2) = 0100(2)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4721675" y="3824738"/>
            <a:ext cx="2502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ko">
                <a:solidFill>
                  <a:srgbClr val="FF0000"/>
                </a:solidFill>
              </a:rPr>
              <a:t>0100</a:t>
            </a:r>
            <a:r>
              <a:rPr lang="ko">
                <a:solidFill>
                  <a:srgbClr val="FF0000"/>
                </a:solidFill>
              </a:rPr>
              <a:t>(2) + 0100(2) = 1000(2)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5473325" y="4428400"/>
            <a:ext cx="3226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ko">
                <a:solidFill>
                  <a:srgbClr val="FF0000"/>
                </a:solidFill>
              </a:rPr>
              <a:t>1000(2) + 1000(2) = 10000(2) ( &gt; 16)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3120325" y="165325"/>
            <a:ext cx="38745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ko">
                <a:solidFill>
                  <a:srgbClr val="FF0000"/>
                </a:solidFill>
              </a:rPr>
              <a:t>마지</a:t>
            </a:r>
            <a:r>
              <a:rPr lang="ko">
                <a:solidFill>
                  <a:srgbClr val="FF0000"/>
                </a:solidFill>
              </a:rPr>
              <a:t>막 1의 위치를 더해주면 된다!!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ko">
                <a:solidFill>
                  <a:srgbClr val="FF0000"/>
                </a:solidFill>
              </a:rPr>
              <a:t>(배열의 크기보다 작을 때 까지만)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ko"/>
              <a:t>Fenwick Tree</a:t>
            </a:r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050" y="1203075"/>
            <a:ext cx="6435825" cy="327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 txBox="1"/>
          <p:nvPr/>
        </p:nvSpPr>
        <p:spPr>
          <a:xfrm>
            <a:off x="3450975" y="1529175"/>
            <a:ext cx="3533700" cy="14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ko">
                <a:solidFill>
                  <a:srgbClr val="FF0000"/>
                </a:solidFill>
              </a:rPr>
              <a:t>13번째(i)까</a:t>
            </a:r>
            <a:r>
              <a:rPr lang="ko">
                <a:solidFill>
                  <a:srgbClr val="FF0000"/>
                </a:solidFill>
              </a:rPr>
              <a:t>지 합 구하기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ko">
                <a:solidFill>
                  <a:srgbClr val="FF0000"/>
                </a:solidFill>
              </a:rPr>
              <a:t>tree[13] 더하고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ko">
                <a:solidFill>
                  <a:srgbClr val="FF0000"/>
                </a:solidFill>
              </a:rPr>
              <a:t>1011(2) - 0001(2) = 1010(2) = 12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ko">
                <a:solidFill>
                  <a:srgbClr val="FF0000"/>
                </a:solidFill>
              </a:rPr>
              <a:t>tree[12] 더하고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ko">
                <a:solidFill>
                  <a:srgbClr val="FF0000"/>
                </a:solidFill>
              </a:rPr>
              <a:t>1010(2) - 0010(2) = 1000(2) = 8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ko">
                <a:solidFill>
                  <a:srgbClr val="FF0000"/>
                </a:solidFill>
              </a:rPr>
              <a:t>tree[8] 더하고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ko">
                <a:solidFill>
                  <a:srgbClr val="FF0000"/>
                </a:solidFill>
              </a:rPr>
              <a:t>1000(2) - 1000(2) = 0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54" name="Shape 154"/>
          <p:cNvSpPr txBox="1"/>
          <p:nvPr/>
        </p:nvSpPr>
        <p:spPr>
          <a:xfrm>
            <a:off x="6819250" y="1611825"/>
            <a:ext cx="2211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ko">
                <a:solidFill>
                  <a:srgbClr val="FF0000"/>
                </a:solidFill>
              </a:rPr>
              <a:t>사</a:t>
            </a:r>
            <a:r>
              <a:rPr lang="ko">
                <a:solidFill>
                  <a:srgbClr val="FF0000"/>
                </a:solidFill>
              </a:rPr>
              <a:t>실!!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ko">
                <a:solidFill>
                  <a:srgbClr val="FF0000"/>
                </a:solidFill>
              </a:rPr>
              <a:t>XOR로 해도됨~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ko">
                <a:solidFill>
                  <a:srgbClr val="FF0000"/>
                </a:solidFill>
              </a:rPr>
              <a:t>i ^= (i &amp; -i);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3791975" y="3352900"/>
            <a:ext cx="4174200" cy="14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ko" sz="1200">
                <a:solidFill>
                  <a:srgbClr val="FF0000"/>
                </a:solidFill>
              </a:rPr>
              <a:t>2번째(i)</a:t>
            </a:r>
            <a:r>
              <a:rPr lang="ko" sz="1200">
                <a:solidFill>
                  <a:srgbClr val="FF0000"/>
                </a:solidFill>
              </a:rPr>
              <a:t>가 diff만큼 변했다면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ko" sz="1200">
                <a:solidFill>
                  <a:srgbClr val="FF0000"/>
                </a:solidFill>
              </a:rPr>
              <a:t>tree[2]에 diff 더하고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ko" sz="1200">
                <a:solidFill>
                  <a:srgbClr val="FF0000"/>
                </a:solidFill>
              </a:rPr>
              <a:t>0010(2) + 0010(2) = 0100(2) = 4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ko" sz="1200">
                <a:solidFill>
                  <a:srgbClr val="FF0000"/>
                </a:solidFill>
              </a:rPr>
              <a:t>tree[4]에 diff 더하고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ko" sz="1200">
                <a:solidFill>
                  <a:srgbClr val="FF0000"/>
                </a:solidFill>
              </a:rPr>
              <a:t>0100(2) + 0100(2) = 1000(2) = 8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ko" sz="1200">
                <a:solidFill>
                  <a:srgbClr val="FF0000"/>
                </a:solidFill>
              </a:rPr>
              <a:t>tree[8]에 diff 더하고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ko" sz="1200">
                <a:solidFill>
                  <a:srgbClr val="FF0000"/>
                </a:solidFill>
              </a:rPr>
              <a:t>1000(2) + 1000(2) = 10000(2) = 16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ko" sz="1200">
                <a:solidFill>
                  <a:srgbClr val="FF0000"/>
                </a:solidFill>
              </a:rPr>
              <a:t>tree[16]에 diff 더하고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ko" sz="1200">
                <a:solidFill>
                  <a:srgbClr val="FF0000"/>
                </a:solidFill>
              </a:rPr>
              <a:t>10000(2) + 10000(2) = 100000(2) = 32 (&gt;16)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ko"/>
              <a:t>구</a:t>
            </a:r>
            <a:r>
              <a:rPr lang="ko"/>
              <a:t>간 합 구하기 3</a:t>
            </a:r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724400" cy="333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Shape 162"/>
          <p:cNvSpPr txBox="1"/>
          <p:nvPr/>
        </p:nvSpPr>
        <p:spPr>
          <a:xfrm>
            <a:off x="4980125" y="764600"/>
            <a:ext cx="3852300" cy="38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ko"/>
              <a:t>2차</a:t>
            </a:r>
            <a:r>
              <a:rPr lang="ko"/>
              <a:t>원 구간 합 구하기 문제!!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rPr lang="ko"/>
              <a:t>A[2][2] ~ A[3][4]를 구하고 싶다면?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rPr lang="ko"/>
              <a:t>A[3][4]를 더하고!!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rPr lang="ko"/>
              <a:t>A[1][4]를 빼고!!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rPr lang="ko"/>
              <a:t>A[3][1]을 빼고!!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rPr lang="ko"/>
              <a:t>A[1][1]을 더하고!!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rPr lang="ko">
                <a:solidFill>
                  <a:srgbClr val="FF0000"/>
                </a:solidFill>
              </a:rPr>
              <a:t>Q. (r1,c1) ~ (r2,c2)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ko">
                <a:solidFill>
                  <a:srgbClr val="FF0000"/>
                </a:solidFill>
              </a:rPr>
              <a:t>이걸 수식으로 바꾼다면??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lang="ko">
                <a:solidFill>
                  <a:srgbClr val="FF0000"/>
                </a:solidFill>
              </a:rPr>
              <a:t>sum(r2,c2) - sum(r1-1,c2) - sum(r2,c1-1) + sum(r1-1,c1-1)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1529175" y="2200750"/>
            <a:ext cx="2934300" cy="1260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390050" y="1402600"/>
            <a:ext cx="4135500" cy="6330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464950" y="1477500"/>
            <a:ext cx="836700" cy="19839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ko"/>
              <a:t>추 가 문 제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ko" sz="2800" u="sng">
                <a:solidFill>
                  <a:schemeClr val="hlink"/>
                </a:solidFill>
                <a:hlinkClick r:id="rId3"/>
              </a:rPr>
              <a:t>https://www.acmicpc.net/problem/3653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ko"/>
              <a:t>LIS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ko"/>
              <a:t>LIS .. Longest Increment Sequence..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ko"/>
              <a:t>증가하</a:t>
            </a:r>
            <a:r>
              <a:rPr lang="ko"/>
              <a:t>는 부분 수열..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ko"/>
              <a:t>A = {30 20 12 13 11 15}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ko">
                <a:solidFill>
                  <a:srgbClr val="FF0000"/>
                </a:solidFill>
              </a:rPr>
              <a:t>LIS = {12, 13, 15}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ko"/>
              <a:t>LIS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ko"/>
              <a:t>DP로</a:t>
            </a:r>
            <a:r>
              <a:rPr lang="ko"/>
              <a:t>도 한다고는 하지만 lower_bound를 사용!!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ko"/>
              <a:t>써티때는 lower_bound를 이분탐색으로 구현하면 되겠지??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ko"/>
              <a:t>LIS - </a:t>
            </a:r>
            <a:r>
              <a:rPr lang="ko" sz="2100">
                <a:solidFill>
                  <a:srgbClr val="585F69"/>
                </a:solidFill>
              </a:rPr>
              <a:t>가장 긴 증가하는 부분 수열 3</a:t>
            </a:r>
          </a:p>
          <a:p>
            <a:pPr indent="-69850" lvl="0" marL="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311700" y="1121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25000"/>
              </a:lnSpc>
              <a:spcBef>
                <a:spcPts val="400"/>
              </a:spcBef>
              <a:spcAft>
                <a:spcPts val="800"/>
              </a:spcAft>
              <a:buNone/>
            </a:pPr>
            <a:r>
              <a:rPr lang="ko" sz="1300">
                <a:solidFill>
                  <a:srgbClr val="585F69"/>
                </a:solidFill>
              </a:rPr>
              <a:t>lower_bound를 사용하면 쉽게 풀리는 문제!!</a:t>
            </a:r>
          </a:p>
          <a:p>
            <a:pPr indent="0" lvl="0" marL="0" rtl="0">
              <a:lnSpc>
                <a:spcPct val="125000"/>
              </a:lnSpc>
              <a:spcBef>
                <a:spcPts val="400"/>
              </a:spcBef>
              <a:spcAft>
                <a:spcPts val="800"/>
              </a:spcAft>
              <a:buNone/>
            </a:pPr>
            <a:r>
              <a:rPr lang="ko" sz="1300">
                <a:solidFill>
                  <a:srgbClr val="585F69"/>
                </a:solidFill>
              </a:rPr>
              <a:t>왜 쉬울까? 길이만 알면 되기 때문에!!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ko" sz="1300"/>
              <a:t>A = {30 20 12 13 11 15}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ko" sz="1200"/>
              <a:t>30을 LIS[0]에 넣는다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ko" sz="1200"/>
              <a:t>20이 30보다 같거나 작기 때문에 20을 LIS[0]에 넣는다.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ko" sz="1200"/>
              <a:t>12가 20보다 작거나 같기 때문에 12를 LIS[0]에 넣는다.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ko" sz="1200"/>
              <a:t>13은 12보다 크기 때문에 13을 LIS[1]에 넣는다.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ko" sz="1200">
                <a:solidFill>
                  <a:srgbClr val="FF0000"/>
                </a:solidFill>
              </a:rPr>
              <a:t>11은 12보다 작기 때문에 11을 LIS[0]에 넣는다.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ko" sz="1200"/>
              <a:t>15는 11, 13보다 크기 때문에 LIS[2]에 넣는다.</a:t>
            </a:r>
          </a:p>
          <a:p>
            <a:pPr indent="0" lvl="0" marL="0" rtl="0">
              <a:lnSpc>
                <a:spcPct val="125000"/>
              </a:lnSpc>
              <a:spcBef>
                <a:spcPts val="400"/>
              </a:spcBef>
              <a:spcAft>
                <a:spcPts val="800"/>
              </a:spcAft>
              <a:buNone/>
            </a:pPr>
            <a:r>
              <a:t/>
            </a:r>
            <a:endParaRPr sz="2100">
              <a:solidFill>
                <a:srgbClr val="585F69"/>
              </a:solidFill>
            </a:endParaRPr>
          </a:p>
        </p:txBody>
      </p:sp>
      <p:sp>
        <p:nvSpPr>
          <p:cNvPr id="190" name="Shape 190"/>
          <p:cNvSpPr txBox="1"/>
          <p:nvPr/>
        </p:nvSpPr>
        <p:spPr>
          <a:xfrm>
            <a:off x="4628825" y="16015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0000"/>
                </a:solidFill>
              </a:rPr>
              <a:t>원래 답 :</a:t>
            </a:r>
            <a:br>
              <a:rPr lang="ko" sz="1800">
                <a:solidFill>
                  <a:srgbClr val="FF0000"/>
                </a:solidFill>
              </a:rPr>
            </a:br>
            <a:r>
              <a:rPr lang="ko" sz="1800">
                <a:solidFill>
                  <a:srgbClr val="FF0000"/>
                </a:solidFill>
              </a:rPr>
              <a:t>LIS = {12, 13, 15}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0000"/>
                </a:solidFill>
              </a:rPr>
              <a:t>구</a:t>
            </a:r>
            <a:r>
              <a:rPr lang="ko" sz="1800">
                <a:solidFill>
                  <a:srgbClr val="FF0000"/>
                </a:solidFill>
              </a:rPr>
              <a:t>한 답 :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0000"/>
                </a:solidFill>
              </a:rPr>
              <a:t>LIS = {11, 13, 15}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0000"/>
                </a:solidFill>
              </a:rPr>
              <a:t>길이는 쉽지만 추적은 어렵다!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ko"/>
              <a:t>오</a:t>
            </a:r>
            <a:r>
              <a:rPr lang="ko"/>
              <a:t>늘 할거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Fenwick Tree</a:t>
            </a:r>
          </a:p>
          <a:p>
            <a:pPr indent="-342900" lvl="0" marL="457200">
              <a:spcBef>
                <a:spcPts val="0"/>
              </a:spcBef>
              <a:buSzPts val="1800"/>
              <a:buAutoNum type="arabicPeriod"/>
            </a:pPr>
            <a:r>
              <a:rPr lang="ko"/>
              <a:t>LIS (Longest Increment Sequence)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ko"/>
              <a:t>LIS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ko"/>
              <a:t>어떻</a:t>
            </a:r>
            <a:r>
              <a:rPr lang="ko"/>
              <a:t>게 추적할까??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ko"/>
              <a:t>바로 Tree를 이용해서!!!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 txBox="1"/>
          <p:nvPr/>
        </p:nvSpPr>
        <p:spPr>
          <a:xfrm>
            <a:off x="371975" y="2056100"/>
            <a:ext cx="7542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200">
                <a:solidFill>
                  <a:schemeClr val="dk2"/>
                </a:solidFill>
              </a:rPr>
              <a:t>30을 LIS[0]에 넣는다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200">
                <a:solidFill>
                  <a:schemeClr val="dk2"/>
                </a:solidFill>
              </a:rPr>
              <a:t>20이 30보다 같거나 작기 때문에 20을 LIS[0]에 넣는다.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200">
                <a:solidFill>
                  <a:schemeClr val="dk2"/>
                </a:solidFill>
              </a:rPr>
              <a:t>12가 20보다 작거나 같기 때문에 12를 LIS[0]에 넣는다.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200">
                <a:solidFill>
                  <a:schemeClr val="dk2"/>
                </a:solidFill>
              </a:rPr>
              <a:t>13은 12보다 크기 때문에 13을 LIS[1]에 넣는다.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200">
                <a:solidFill>
                  <a:srgbClr val="FF0000"/>
                </a:solidFill>
              </a:rPr>
              <a:t>11은 12보다 작기 때문에 11을 LIS[0]에 넣는다.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200">
                <a:solidFill>
                  <a:schemeClr val="dk2"/>
                </a:solidFill>
              </a:rPr>
              <a:t>15는 11, 13보다 크기 때문에 LIS[2]에 넣는다.</a:t>
            </a:r>
          </a:p>
        </p:txBody>
      </p:sp>
      <p:sp>
        <p:nvSpPr>
          <p:cNvPr id="198" name="Shape 198"/>
          <p:cNvSpPr/>
          <p:nvPr/>
        </p:nvSpPr>
        <p:spPr>
          <a:xfrm>
            <a:off x="1921775" y="2149100"/>
            <a:ext cx="599400" cy="50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ko"/>
              <a:t>30</a:t>
            </a:r>
          </a:p>
        </p:txBody>
      </p:sp>
      <p:sp>
        <p:nvSpPr>
          <p:cNvPr id="199" name="Shape 199"/>
          <p:cNvSpPr/>
          <p:nvPr/>
        </p:nvSpPr>
        <p:spPr>
          <a:xfrm>
            <a:off x="4016625" y="2466825"/>
            <a:ext cx="599400" cy="50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ko"/>
              <a:t>30</a:t>
            </a:r>
          </a:p>
        </p:txBody>
      </p:sp>
      <p:sp>
        <p:nvSpPr>
          <p:cNvPr id="200" name="Shape 200"/>
          <p:cNvSpPr/>
          <p:nvPr/>
        </p:nvSpPr>
        <p:spPr>
          <a:xfrm>
            <a:off x="4943950" y="2466825"/>
            <a:ext cx="599400" cy="50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ko"/>
              <a:t>20</a:t>
            </a:r>
          </a:p>
        </p:txBody>
      </p:sp>
      <p:sp>
        <p:nvSpPr>
          <p:cNvPr id="201" name="Shape 201"/>
          <p:cNvSpPr/>
          <p:nvPr/>
        </p:nvSpPr>
        <p:spPr>
          <a:xfrm>
            <a:off x="3940425" y="3000225"/>
            <a:ext cx="599400" cy="50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ko"/>
              <a:t>30</a:t>
            </a:r>
          </a:p>
        </p:txBody>
      </p:sp>
      <p:sp>
        <p:nvSpPr>
          <p:cNvPr id="202" name="Shape 202"/>
          <p:cNvSpPr/>
          <p:nvPr/>
        </p:nvSpPr>
        <p:spPr>
          <a:xfrm>
            <a:off x="4867750" y="3000225"/>
            <a:ext cx="599400" cy="50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ko"/>
              <a:t>20</a:t>
            </a:r>
          </a:p>
        </p:txBody>
      </p:sp>
      <p:sp>
        <p:nvSpPr>
          <p:cNvPr id="203" name="Shape 203"/>
          <p:cNvSpPr/>
          <p:nvPr/>
        </p:nvSpPr>
        <p:spPr>
          <a:xfrm>
            <a:off x="5795050" y="3000225"/>
            <a:ext cx="599400" cy="50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ko"/>
              <a:t>12</a:t>
            </a:r>
          </a:p>
        </p:txBody>
      </p:sp>
      <p:sp>
        <p:nvSpPr>
          <p:cNvPr id="204" name="Shape 204"/>
          <p:cNvSpPr/>
          <p:nvPr/>
        </p:nvSpPr>
        <p:spPr>
          <a:xfrm>
            <a:off x="3627875" y="3506625"/>
            <a:ext cx="599400" cy="50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ko"/>
              <a:t>30</a:t>
            </a:r>
          </a:p>
        </p:txBody>
      </p:sp>
      <p:sp>
        <p:nvSpPr>
          <p:cNvPr id="205" name="Shape 205"/>
          <p:cNvSpPr/>
          <p:nvPr/>
        </p:nvSpPr>
        <p:spPr>
          <a:xfrm>
            <a:off x="4555200" y="3506625"/>
            <a:ext cx="599400" cy="50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ko"/>
              <a:t>20</a:t>
            </a:r>
          </a:p>
        </p:txBody>
      </p:sp>
      <p:sp>
        <p:nvSpPr>
          <p:cNvPr id="206" name="Shape 206"/>
          <p:cNvSpPr/>
          <p:nvPr/>
        </p:nvSpPr>
        <p:spPr>
          <a:xfrm>
            <a:off x="5482500" y="3506625"/>
            <a:ext cx="599400" cy="50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ko"/>
              <a:t>12</a:t>
            </a:r>
          </a:p>
        </p:txBody>
      </p:sp>
      <p:sp>
        <p:nvSpPr>
          <p:cNvPr id="207" name="Shape 207"/>
          <p:cNvSpPr/>
          <p:nvPr/>
        </p:nvSpPr>
        <p:spPr>
          <a:xfrm>
            <a:off x="6275500" y="3506625"/>
            <a:ext cx="599400" cy="50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ko"/>
              <a:t>13</a:t>
            </a:r>
          </a:p>
        </p:txBody>
      </p:sp>
      <p:cxnSp>
        <p:nvCxnSpPr>
          <p:cNvPr id="208" name="Shape 208"/>
          <p:cNvCxnSpPr>
            <a:stCxn id="207" idx="2"/>
            <a:endCxn id="206" idx="6"/>
          </p:cNvCxnSpPr>
          <p:nvPr/>
        </p:nvCxnSpPr>
        <p:spPr>
          <a:xfrm rot="10800000">
            <a:off x="6082000" y="3759825"/>
            <a:ext cx="1935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09" name="Shape 209"/>
          <p:cNvSpPr/>
          <p:nvPr/>
        </p:nvSpPr>
        <p:spPr>
          <a:xfrm>
            <a:off x="3551675" y="4040025"/>
            <a:ext cx="599400" cy="50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ko"/>
              <a:t>30</a:t>
            </a:r>
          </a:p>
        </p:txBody>
      </p:sp>
      <p:sp>
        <p:nvSpPr>
          <p:cNvPr id="210" name="Shape 210"/>
          <p:cNvSpPr/>
          <p:nvPr/>
        </p:nvSpPr>
        <p:spPr>
          <a:xfrm>
            <a:off x="4479000" y="4040025"/>
            <a:ext cx="599400" cy="50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ko"/>
              <a:t>20</a:t>
            </a:r>
          </a:p>
        </p:txBody>
      </p:sp>
      <p:sp>
        <p:nvSpPr>
          <p:cNvPr id="211" name="Shape 211"/>
          <p:cNvSpPr/>
          <p:nvPr/>
        </p:nvSpPr>
        <p:spPr>
          <a:xfrm>
            <a:off x="5406300" y="4040025"/>
            <a:ext cx="599400" cy="50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ko"/>
              <a:t>12</a:t>
            </a:r>
          </a:p>
        </p:txBody>
      </p:sp>
      <p:sp>
        <p:nvSpPr>
          <p:cNvPr id="212" name="Shape 212"/>
          <p:cNvSpPr/>
          <p:nvPr/>
        </p:nvSpPr>
        <p:spPr>
          <a:xfrm>
            <a:off x="6199300" y="4040025"/>
            <a:ext cx="599400" cy="50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ko"/>
              <a:t>13</a:t>
            </a:r>
          </a:p>
        </p:txBody>
      </p:sp>
      <p:cxnSp>
        <p:nvCxnSpPr>
          <p:cNvPr id="213" name="Shape 213"/>
          <p:cNvCxnSpPr/>
          <p:nvPr/>
        </p:nvCxnSpPr>
        <p:spPr>
          <a:xfrm rot="10800000">
            <a:off x="5998000" y="4293225"/>
            <a:ext cx="1935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14" name="Shape 214"/>
          <p:cNvSpPr/>
          <p:nvPr/>
        </p:nvSpPr>
        <p:spPr>
          <a:xfrm>
            <a:off x="6934175" y="4040025"/>
            <a:ext cx="599400" cy="50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ko"/>
              <a:t>11</a:t>
            </a:r>
          </a:p>
        </p:txBody>
      </p:sp>
      <p:sp>
        <p:nvSpPr>
          <p:cNvPr id="215" name="Shape 215"/>
          <p:cNvSpPr/>
          <p:nvPr/>
        </p:nvSpPr>
        <p:spPr>
          <a:xfrm>
            <a:off x="3551675" y="4546425"/>
            <a:ext cx="599400" cy="50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ko"/>
              <a:t>30</a:t>
            </a:r>
          </a:p>
        </p:txBody>
      </p:sp>
      <p:sp>
        <p:nvSpPr>
          <p:cNvPr id="216" name="Shape 216"/>
          <p:cNvSpPr/>
          <p:nvPr/>
        </p:nvSpPr>
        <p:spPr>
          <a:xfrm>
            <a:off x="4479000" y="4546425"/>
            <a:ext cx="599400" cy="50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ko"/>
              <a:t>20</a:t>
            </a:r>
          </a:p>
        </p:txBody>
      </p:sp>
      <p:sp>
        <p:nvSpPr>
          <p:cNvPr id="217" name="Shape 217"/>
          <p:cNvSpPr/>
          <p:nvPr/>
        </p:nvSpPr>
        <p:spPr>
          <a:xfrm>
            <a:off x="5406300" y="4546425"/>
            <a:ext cx="599400" cy="50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ko"/>
              <a:t>12</a:t>
            </a:r>
          </a:p>
        </p:txBody>
      </p:sp>
      <p:sp>
        <p:nvSpPr>
          <p:cNvPr id="218" name="Shape 218"/>
          <p:cNvSpPr/>
          <p:nvPr/>
        </p:nvSpPr>
        <p:spPr>
          <a:xfrm>
            <a:off x="6199300" y="4546425"/>
            <a:ext cx="599400" cy="50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ko"/>
              <a:t>13</a:t>
            </a:r>
          </a:p>
        </p:txBody>
      </p:sp>
      <p:sp>
        <p:nvSpPr>
          <p:cNvPr id="219" name="Shape 219"/>
          <p:cNvSpPr/>
          <p:nvPr/>
        </p:nvSpPr>
        <p:spPr>
          <a:xfrm>
            <a:off x="6934175" y="4546425"/>
            <a:ext cx="599400" cy="50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ko"/>
              <a:t>11</a:t>
            </a:r>
          </a:p>
        </p:txBody>
      </p:sp>
      <p:cxnSp>
        <p:nvCxnSpPr>
          <p:cNvPr id="220" name="Shape 220"/>
          <p:cNvCxnSpPr/>
          <p:nvPr/>
        </p:nvCxnSpPr>
        <p:spPr>
          <a:xfrm rot="10800000">
            <a:off x="5998000" y="4799625"/>
            <a:ext cx="1935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21" name="Shape 221"/>
          <p:cNvSpPr/>
          <p:nvPr/>
        </p:nvSpPr>
        <p:spPr>
          <a:xfrm>
            <a:off x="7669050" y="4546425"/>
            <a:ext cx="599400" cy="50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ko"/>
              <a:t>15</a:t>
            </a:r>
          </a:p>
        </p:txBody>
      </p:sp>
      <p:cxnSp>
        <p:nvCxnSpPr>
          <p:cNvPr id="222" name="Shape 222"/>
          <p:cNvCxnSpPr>
            <a:stCxn id="221" idx="2"/>
            <a:endCxn id="218" idx="6"/>
          </p:cNvCxnSpPr>
          <p:nvPr/>
        </p:nvCxnSpPr>
        <p:spPr>
          <a:xfrm rot="10800000">
            <a:off x="6798750" y="4799625"/>
            <a:ext cx="8703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23" name="Shape 223"/>
          <p:cNvSpPr txBox="1"/>
          <p:nvPr/>
        </p:nvSpPr>
        <p:spPr>
          <a:xfrm>
            <a:off x="6633275" y="1870125"/>
            <a:ext cx="21492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ko">
                <a:solidFill>
                  <a:srgbClr val="FF0000"/>
                </a:solidFill>
              </a:rPr>
              <a:t>LIS[마지</a:t>
            </a:r>
            <a:r>
              <a:rPr lang="ko">
                <a:solidFill>
                  <a:srgbClr val="FF0000"/>
                </a:solidFill>
              </a:rPr>
              <a:t>막]의 부모를 추적하면 완전한 LIS를 구할 수 있다!!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ko"/>
              <a:t>추 가 문 제</a:t>
            </a:r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ko" sz="2800" u="sng">
                <a:solidFill>
                  <a:schemeClr val="hlink"/>
                </a:solidFill>
                <a:hlinkClick r:id="rId3"/>
              </a:rPr>
              <a:t>https://www.acmicpc.net/problem/14002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ko"/>
              <a:t>갑자</a:t>
            </a:r>
            <a:r>
              <a:rPr lang="ko"/>
              <a:t>기 왜 LIS???</a:t>
            </a:r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050" y="1079725"/>
            <a:ext cx="3522023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 txBox="1"/>
          <p:nvPr/>
        </p:nvSpPr>
        <p:spPr>
          <a:xfrm>
            <a:off x="475300" y="3461275"/>
            <a:ext cx="2397000" cy="5727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/>
        </p:nvSpPr>
        <p:spPr>
          <a:xfrm>
            <a:off x="2986000" y="3461275"/>
            <a:ext cx="2262600" cy="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ko"/>
              <a:t>원</a:t>
            </a:r>
            <a:r>
              <a:rPr lang="ko"/>
              <a:t>래 이거 보고..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ko"/>
              <a:t>도저히 접근 방법을 모르겠어ㅠㅠㅠㅠㅠ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ko"/>
              <a:t>Fenwick Tree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ko"/>
              <a:t>펜</a:t>
            </a:r>
            <a:r>
              <a:rPr lang="ko"/>
              <a:t>윅 트리란??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ko"/>
              <a:t>== Binary Indexed Tree (BIT)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ko"/>
              <a:t>Segment Tree의 간단한 버전!!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ko"/>
              <a:t>구간의 합을 빠르게 구할 수 있음!! (logN)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ko"/>
              <a:t>Fenwick Tree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ko"/>
              <a:t>펜윅트리에</a:t>
            </a:r>
            <a:r>
              <a:rPr lang="ko"/>
              <a:t>서 가장 중요한 것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ko">
                <a:solidFill>
                  <a:srgbClr val="FF0000"/>
                </a:solidFill>
              </a:rPr>
              <a:t>어떤 수 X를 이진수로 나타낼 때, 가장 마지막 1의 위치!!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ko">
                <a:solidFill>
                  <a:srgbClr val="FF0000"/>
                </a:solidFill>
              </a:rPr>
              <a:t>어떤 수 X를 이진수로 나타낼 때, 가장 마지막 1의 위치!!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ko">
                <a:solidFill>
                  <a:srgbClr val="FF0000"/>
                </a:solidFill>
              </a:rPr>
              <a:t>어떤 수 X를 이진수로 나타낼 때, 가장 마지막 1의 위치!!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rgbClr val="FF0000"/>
                </a:solidFill>
              </a:rPr>
              <a:t>어떤 수 X를 이진수로 나타낼 때, 가장 마지막 1의 위치!!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ko"/>
              <a:t>Fenwick Tree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ko">
                <a:solidFill>
                  <a:srgbClr val="FF0000"/>
                </a:solidFill>
              </a:rPr>
              <a:t>어떤 수 X를 이진수로 나타낼 때, 가장 마지막 1의 위치!!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ko">
                <a:solidFill>
                  <a:srgbClr val="000000"/>
                </a:solidFill>
              </a:rPr>
              <a:t>어떻게 구할까?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ko">
                <a:solidFill>
                  <a:srgbClr val="FF0000"/>
                </a:solidFill>
              </a:rPr>
              <a:t>(X &amp; -X)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ko">
                <a:solidFill>
                  <a:srgbClr val="FF0000"/>
                </a:solidFill>
              </a:rPr>
              <a:t>(X &amp; -X)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ko">
                <a:solidFill>
                  <a:srgbClr val="FF0000"/>
                </a:solidFill>
              </a:rPr>
              <a:t>(X &amp; -X)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rgbClr val="FF0000"/>
                </a:solidFill>
              </a:rPr>
              <a:t>(X &amp; -X)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6475" y="2183925"/>
            <a:ext cx="5623302" cy="135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ko"/>
              <a:t>Fenwick Tree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ko"/>
              <a:t>마지</a:t>
            </a:r>
            <a:r>
              <a:rPr lang="ko"/>
              <a:t>막 1의 위치로 뭘 할까?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ko"/>
              <a:t>배열 A[i]가 있고, EX. A = {1, 2, 1, 4..}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ko"/>
              <a:t>마지막 1이 나타내는 값을 L[i]라고 하자!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ko"/>
              <a:t>EX. 3 → 11(2) → L[3] = 1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ko"/>
              <a:t>       10 → 1010(2) → L[10] = 2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ko"/>
              <a:t>Q. 이때, Fenwick Tree의 Tree[i]가 나타내는 값은??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ko"/>
              <a:t>Fenwick Tree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307848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/>
        </p:nvSpPr>
        <p:spPr>
          <a:xfrm>
            <a:off x="72325" y="929900"/>
            <a:ext cx="10332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ko">
                <a:solidFill>
                  <a:srgbClr val="FF0000"/>
                </a:solidFill>
              </a:rPr>
              <a:t>배</a:t>
            </a:r>
            <a:r>
              <a:rPr lang="ko">
                <a:solidFill>
                  <a:srgbClr val="FF0000"/>
                </a:solidFill>
              </a:rPr>
              <a:t>열 A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1053875" y="2146800"/>
            <a:ext cx="3078900" cy="8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ko">
                <a:solidFill>
                  <a:srgbClr val="FF0000"/>
                </a:solidFill>
              </a:rPr>
              <a:t>A의 index를 이진수로 나타낼때 마지막 1의 위치 : L[i] 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2841350" y="417175"/>
            <a:ext cx="49698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ko">
                <a:solidFill>
                  <a:srgbClr val="FF0000"/>
                </a:solidFill>
              </a:rPr>
              <a:t>녹</a:t>
            </a:r>
            <a:r>
              <a:rPr lang="ko">
                <a:solidFill>
                  <a:srgbClr val="FF0000"/>
                </a:solidFill>
              </a:rPr>
              <a:t>색 네모가 의미하는 것은 각 배열 A의 원소의 L[i]의 값만큼 앞의 수를 다~~~~ 더해줘버리겠다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ko">
                <a:solidFill>
                  <a:srgbClr val="FF0000"/>
                </a:solidFill>
              </a:rPr>
              <a:t>Q. Tree[6]에 저장되는 수는??????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ko"/>
              <a:t>Fenwick Tree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59075"/>
            <a:ext cx="8839204" cy="310952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/>
        </p:nvSpPr>
        <p:spPr>
          <a:xfrm>
            <a:off x="423625" y="1208875"/>
            <a:ext cx="43086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ko">
                <a:solidFill>
                  <a:srgbClr val="FF0000"/>
                </a:solidFill>
              </a:rPr>
              <a:t>이렇</a:t>
            </a:r>
            <a:r>
              <a:rPr lang="ko">
                <a:solidFill>
                  <a:srgbClr val="FF0000"/>
                </a:solidFill>
              </a:rPr>
              <a:t>게 저장된다고 한다!!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