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86" r:id="rId4"/>
    <p:sldId id="287" r:id="rId5"/>
    <p:sldId id="288" r:id="rId6"/>
    <p:sldId id="257" r:id="rId7"/>
    <p:sldId id="258" r:id="rId8"/>
    <p:sldId id="259" r:id="rId9"/>
    <p:sldId id="289" r:id="rId10"/>
    <p:sldId id="261" r:id="rId11"/>
    <p:sldId id="262" r:id="rId12"/>
    <p:sldId id="263" r:id="rId13"/>
    <p:sldId id="277" r:id="rId14"/>
    <p:sldId id="278" r:id="rId15"/>
    <p:sldId id="279" r:id="rId16"/>
    <p:sldId id="280" r:id="rId17"/>
    <p:sldId id="281" r:id="rId18"/>
    <p:sldId id="284" r:id="rId19"/>
    <p:sldId id="296" r:id="rId20"/>
    <p:sldId id="283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2394" autoAdjust="0"/>
  </p:normalViewPr>
  <p:slideViewPr>
    <p:cSldViewPr snapToGrid="0">
      <p:cViewPr varScale="1">
        <p:scale>
          <a:sx n="80" d="100"/>
          <a:sy n="80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4DAF3-97B5-409A-BA24-C07C9E5C250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18222-FE3B-463E-8038-34D4F985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28.8 discovered, Finished</a:t>
            </a:r>
            <a:r>
              <a:rPr lang="ko-KR" altLang="en-US" dirty="0"/>
              <a:t>배열 역할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18222-FE3B-463E-8038-34D4F9859C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4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탐색에 따른 방문순서가 되고 함수에서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해당 정점에서 더 탐색 가능한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정점들에서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얻어오는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값중에서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작은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가지게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비교하여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단절점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여부를 판단할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인자인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루트노드라는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의미이며 이 경우에는 자식 수를 세어주어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단절점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여부를 판단해 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18222-FE3B-463E-8038-34D4F9859C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2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트리 간선만 해당됨</a:t>
            </a:r>
            <a:endParaRPr lang="en-US" altLang="ko-KR" dirty="0"/>
          </a:p>
          <a:p>
            <a:r>
              <a:rPr lang="ko-KR" altLang="en-US" dirty="0"/>
              <a:t>자신의 부모로 가는 간선을 무시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18222-FE3B-463E-8038-34D4F9859C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4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역방향 간선이 도달하는 정점은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DFS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트리상에서 자신의 조상이므로 아직 방문함수가 안 끝남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역방향 간선이 방문하게 되는 조상 노드의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finished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값은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false)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18222-FE3B-463E-8038-34D4F9859C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6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교차 간선을 무시해도 좋은 이유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분리가 끝난 정점에 갈 수 있다 한들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걔네에서는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이쪽으로 오는 경로가 없었고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이쪽에서만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걔네에게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갈 수 있는 일방향이라 둘이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속할 수가 없음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18222-FE3B-463E-8038-34D4F9859C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0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O(V+E)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18222-FE3B-463E-8038-34D4F9859C1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18222-FE3B-463E-8038-34D4F9859C1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6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55E76-D25E-498C-83EE-6334E691D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7FD5F-0DB2-496B-8086-2346663B9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B65A4-951F-4C05-840E-0A142DD8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2FC0-1861-426E-B487-8E9231B3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0F5D5-CB4B-441E-B711-0C937D64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15306-25BB-4F04-A11E-9393EA47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E72D6-AC6D-43F4-8DC8-5BF06572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4B21B-1E45-4E2D-AC14-F6084C96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0C00F-D22A-4E4F-AA81-5A87EE0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7C5E4-9E6A-42D0-A182-AC471984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9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EA3447-A2FB-4A0D-9976-C4B75816C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5E4F8-247D-47DC-9C10-6D46274B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EC9B-B429-4D26-90E0-6D0203D4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2CDAA-35D7-4895-9A0F-6867A2A9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484E5-2344-4FC0-A6B1-82252CD7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2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5E1FE-46F4-4404-B1F0-3010373E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D9FD7-E877-4AD7-92ED-4C9044EA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5FC2-6486-4B87-9B44-A56AB314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8EC94-85A9-4A27-ABAE-382E8794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0FBEC-1E48-4683-9DFC-8ACAC0DF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3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FB917-C8BD-42A8-902F-2EA8C7EA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72F45-0A99-4798-A136-D83B487E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E855C-CDF9-442D-9B51-78ADBED8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38A18-C8CB-41E3-AFA1-5CFE183C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75D63-7A69-4EB0-8A64-5A7EBF5D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5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C9012-7232-499D-83DF-A2740835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68E64-0675-4A65-970B-1497C32BF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AF4E7-F7F4-433D-8100-F547A25C4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B6FFA-EDA2-4DAC-A5A6-BEE4A0BA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7B451-B206-4259-BEFC-9D3B9AFB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3FDE5-F3D2-4911-9461-08ACE3AE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10AE6-FEC7-4932-BCDC-0F08CE31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E8E8B-1E3F-4363-A316-2AAB7133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70B34-AFC0-4200-AE1F-B5DBC642D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1496B-C436-4446-AEFE-761EBE79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63EB2A-53AA-4CC5-A743-063073DB6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B51CCB-10FB-4435-8E90-C58116D5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3F6A8-C05A-4FA1-8C93-785B72FB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199D6B-B91A-48FA-BC06-4723DCCE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6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628B1-3CA2-4317-8A35-9D4CC0CC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839C4-5509-4420-BE3F-D2E3A8AF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22953-1A88-440B-8E5D-CDE864F4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C4510-3D52-4515-B951-28D79157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6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567270-27F3-4A27-89B9-1C3B769E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9A23DE-B259-41B2-9240-FE62F442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4D76DD-BDC0-4A0A-8737-94DEC091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73EF-A24A-4D15-9E63-35C72138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78920-25A1-4F6B-AB45-CC7D599B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9653B-D4EF-40AE-B404-BA96C9E2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8F8E2-1DD5-4A22-BCFD-8286CF82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E5C59-3665-4156-9640-5025195D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1E5D5-C8FA-4843-BE08-3D92AD5C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6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B2F03-83AE-4989-AF0F-F1D5C2F7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0A0248-DA05-4333-9077-BE1C680C8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047AAE-1485-4B13-86AF-DE21ECEE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F2F50-A7D2-401F-B691-CF719BB5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81F00-DEB6-46B4-88A0-51929E5B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5DD7F-CCEF-47D0-AC27-52586E85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ED4017-9EE6-4982-B703-337EBFD5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8BA14-AB21-428F-90E4-2CFBDAB0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50F59-7041-4D0A-A3FB-30FAB416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2338-D79C-43E1-BD8B-662955CA2242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29DB1-1AA5-4EE3-8A23-584EBA26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C19BD-F0E5-4121-A4DF-F8514E117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F7EEF-06AF-4DE1-B611-DCB4FB6F9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13FDF-6A02-424A-A80A-204D65469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DFS(2)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027B47-7848-4765-B417-C6FDC4D4A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2018-2-25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49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단절점</a:t>
            </a:r>
            <a:r>
              <a:rPr lang="ko-KR" altLang="en-US" dirty="0"/>
              <a:t>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4B3C67-DAD2-4A31-8082-A85C126F522B}"/>
              </a:ext>
            </a:extLst>
          </p:cNvPr>
          <p:cNvSpPr/>
          <p:nvPr/>
        </p:nvSpPr>
        <p:spPr>
          <a:xfrm>
            <a:off x="934516" y="1506022"/>
            <a:ext cx="532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단절점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https://www.acmicpc.net/problem/11266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297440-BB7C-4A07-B72B-B45DB871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084903"/>
            <a:ext cx="4057650" cy="4045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3AD3D2-BAFA-4C93-AC68-330D53CAC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312" y="596331"/>
            <a:ext cx="5618922" cy="55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단절선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F5698C-6CE2-449A-A3CB-9513E42D8963}"/>
              </a:ext>
            </a:extLst>
          </p:cNvPr>
          <p:cNvSpPr/>
          <p:nvPr/>
        </p:nvSpPr>
        <p:spPr>
          <a:xfrm>
            <a:off x="808380" y="1584164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Spoqa Han Sans"/>
              </a:rPr>
              <a:t>간선을 제거하였을 경우 그래프가 두개 이상의 컴포넌트로 나누어지는 간선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4D5080-CB60-4826-92D9-E17B24D1FD0E}"/>
              </a:ext>
            </a:extLst>
          </p:cNvPr>
          <p:cNvSpPr/>
          <p:nvPr/>
        </p:nvSpPr>
        <p:spPr>
          <a:xfrm>
            <a:off x="838199" y="2123971"/>
            <a:ext cx="10515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Here</a:t>
            </a:r>
            <a:r>
              <a:rPr lang="ko-KR" altLang="en-US" sz="2400" dirty="0"/>
              <a:t>과 </a:t>
            </a:r>
            <a:r>
              <a:rPr lang="en-US" altLang="ko-KR" sz="2400" dirty="0"/>
              <a:t>here</a:t>
            </a:r>
            <a:r>
              <a:rPr lang="ko-KR" altLang="en-US" sz="2400" dirty="0"/>
              <a:t>의 자식 노드가 </a:t>
            </a:r>
            <a:r>
              <a:rPr lang="en-US" altLang="ko-KR" sz="2400" dirty="0"/>
              <a:t>here</a:t>
            </a:r>
            <a:r>
              <a:rPr lang="ko-KR" altLang="en-US" sz="2400" dirty="0"/>
              <a:t>에서 </a:t>
            </a:r>
            <a:r>
              <a:rPr lang="en-US" altLang="ko-KR" sz="2400" dirty="0"/>
              <a:t>parent</a:t>
            </a:r>
            <a:r>
              <a:rPr lang="ko-KR" altLang="en-US" sz="2400" dirty="0"/>
              <a:t>노드로 가는 간선을 사용하지 않고 도달할 수 있는 정점 중 가장 먼저 </a:t>
            </a:r>
            <a:r>
              <a:rPr lang="en-US" altLang="ko-KR" sz="2400" dirty="0" err="1"/>
              <a:t>dfs</a:t>
            </a:r>
            <a:r>
              <a:rPr lang="ko-KR" altLang="en-US" sz="2400" dirty="0"/>
              <a:t>함수가 방문한 정점을 반환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74D7EB-0BFA-4CB5-BC1A-7A20A24A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0" y="3061389"/>
            <a:ext cx="5400675" cy="31908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842F96-1040-4EAE-A366-70EB6A86A184}"/>
              </a:ext>
            </a:extLst>
          </p:cNvPr>
          <p:cNvSpPr/>
          <p:nvPr/>
        </p:nvSpPr>
        <p:spPr>
          <a:xfrm>
            <a:off x="838197" y="1300121"/>
            <a:ext cx="442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https://www.acmicpc.net/problem/11400</a:t>
            </a:r>
          </a:p>
        </p:txBody>
      </p:sp>
    </p:spTree>
    <p:extLst>
      <p:ext uri="{BB962C8B-B14F-4D97-AF65-F5344CB8AC3E}">
        <p14:creationId xmlns:p14="http://schemas.microsoft.com/office/powerpoint/2010/main" val="363876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SCC(Strongly Connected Component)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F5698C-6CE2-449A-A3CB-9513E42D8963}"/>
              </a:ext>
            </a:extLst>
          </p:cNvPr>
          <p:cNvSpPr/>
          <p:nvPr/>
        </p:nvSpPr>
        <p:spPr>
          <a:xfrm>
            <a:off x="838199" y="2277696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같은 </a:t>
            </a:r>
            <a:r>
              <a:rPr lang="en-US" altLang="ko-KR" b="1" dirty="0"/>
              <a:t>SCC </a:t>
            </a:r>
            <a:r>
              <a:rPr lang="ko-KR" altLang="en-US" b="1" dirty="0"/>
              <a:t>내의 임의의 두 정점 </a:t>
            </a:r>
            <a:r>
              <a:rPr lang="en-US" altLang="ko-KR" b="1" dirty="0"/>
              <a:t>A,B</a:t>
            </a:r>
            <a:r>
              <a:rPr lang="ko-KR" altLang="en-US" b="1" dirty="0"/>
              <a:t>사이의 경로가 항상 존재한다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서로 다른 </a:t>
            </a:r>
            <a:r>
              <a:rPr lang="en-US" altLang="ko-KR" b="1" dirty="0"/>
              <a:t>SCC</a:t>
            </a:r>
            <a:r>
              <a:rPr lang="ko-KR" altLang="en-US" b="1" dirty="0"/>
              <a:t>에서 뽑은 임의의 두 점 </a:t>
            </a:r>
            <a:r>
              <a:rPr lang="en-US" altLang="ko-KR" b="1" dirty="0"/>
              <a:t>A,B </a:t>
            </a:r>
            <a:r>
              <a:rPr lang="ko-KR" altLang="en-US" b="1" dirty="0"/>
              <a:t>사이의 경로</a:t>
            </a:r>
            <a:r>
              <a:rPr lang="ko-KR" altLang="en-US" b="1" u="sng" dirty="0"/>
              <a:t> </a:t>
            </a:r>
            <a:r>
              <a:rPr lang="en-US" altLang="ko-KR" b="1" u="sng" dirty="0"/>
              <a:t>A-&gt;B</a:t>
            </a:r>
            <a:r>
              <a:rPr lang="ko-KR" altLang="en-US" b="1" u="sng" dirty="0"/>
              <a:t>로 가는 경로</a:t>
            </a:r>
            <a:r>
              <a:rPr lang="ko-KR" altLang="en-US" b="1" dirty="0"/>
              <a:t>와 </a:t>
            </a:r>
            <a:r>
              <a:rPr lang="en-US" altLang="ko-KR" b="1" u="sng" dirty="0"/>
              <a:t>B-&gt;A</a:t>
            </a:r>
            <a:r>
              <a:rPr lang="ko-KR" altLang="en-US" b="1" u="sng" dirty="0"/>
              <a:t>로 가는 경로</a:t>
            </a:r>
            <a:r>
              <a:rPr lang="ko-KR" altLang="en-US" b="1" dirty="0"/>
              <a:t>는 동시에 존재할 수 없다</a:t>
            </a:r>
            <a:r>
              <a:rPr lang="en-US" altLang="ko-KR" b="1" dirty="0"/>
              <a:t>. (SCC </a:t>
            </a:r>
            <a:r>
              <a:rPr lang="ko-KR" altLang="en-US" b="1" dirty="0" err="1"/>
              <a:t>끼리는</a:t>
            </a:r>
            <a:r>
              <a:rPr lang="ko-KR" altLang="en-US" b="1" dirty="0"/>
              <a:t> 사이클이 존재하지 않는다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4D5080-CB60-4826-92D9-E17B24D1FD0E}"/>
              </a:ext>
            </a:extLst>
          </p:cNvPr>
          <p:cNvSpPr/>
          <p:nvPr/>
        </p:nvSpPr>
        <p:spPr>
          <a:xfrm>
            <a:off x="838200" y="1413798"/>
            <a:ext cx="10515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u="sng" dirty="0"/>
              <a:t>방향 그래프</a:t>
            </a:r>
            <a:r>
              <a:rPr lang="ko-KR" altLang="en-US" sz="2400" dirty="0"/>
              <a:t>에서 어떤 그룹 </a:t>
            </a:r>
            <a:r>
              <a:rPr lang="en-US" altLang="ko-KR" sz="2400" dirty="0"/>
              <a:t>X</a:t>
            </a:r>
            <a:r>
              <a:rPr lang="ko-KR" altLang="en-US" sz="2400" dirty="0"/>
              <a:t>에 있는 임의의 두 정점 </a:t>
            </a:r>
            <a:r>
              <a:rPr lang="en-US" altLang="ko-KR" sz="2400" dirty="0"/>
              <a:t>A,B</a:t>
            </a:r>
            <a:r>
              <a:rPr lang="ko-KR" altLang="en-US" sz="2400" dirty="0"/>
              <a:t>에 대해서 항상 </a:t>
            </a:r>
            <a:r>
              <a:rPr lang="en-US" altLang="ko-KR" sz="2400" dirty="0"/>
              <a:t>A-&gt;B</a:t>
            </a:r>
            <a:r>
              <a:rPr lang="ko-KR" altLang="en-US" sz="2400" dirty="0"/>
              <a:t>로 가는 경로가 </a:t>
            </a:r>
            <a:r>
              <a:rPr lang="ko-KR" altLang="en-US" sz="2400" dirty="0" err="1"/>
              <a:t>존재할때</a:t>
            </a:r>
            <a:r>
              <a:rPr lang="ko-KR" altLang="en-US" sz="2400" dirty="0"/>
              <a:t> </a:t>
            </a:r>
            <a:r>
              <a:rPr lang="en-US" altLang="ko-KR" sz="2400" dirty="0"/>
              <a:t>X (‘maximal’</a:t>
            </a:r>
            <a:r>
              <a:rPr lang="ko-KR" altLang="en-US" sz="2400" dirty="0"/>
              <a:t> 성질 가짐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D42954-6647-424D-B9C2-77FCDF74F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66" y="3429000"/>
            <a:ext cx="5453063" cy="28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3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타잔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397FA-FC4C-47D7-BA51-021E92CB4E03}"/>
              </a:ext>
            </a:extLst>
          </p:cNvPr>
          <p:cNvSpPr txBox="1"/>
          <p:nvPr/>
        </p:nvSpPr>
        <p:spPr>
          <a:xfrm>
            <a:off x="838200" y="1506022"/>
            <a:ext cx="563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번의 깊이 우선 탐색으로 각 정점을 </a:t>
            </a:r>
            <a:r>
              <a:rPr lang="en-US" altLang="ko-KR" dirty="0"/>
              <a:t>SCC</a:t>
            </a:r>
            <a:r>
              <a:rPr lang="ko-KR" altLang="en-US" dirty="0"/>
              <a:t>별로 분리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36599-365A-464E-B98D-66CFB282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276475"/>
            <a:ext cx="50577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6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타잔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397FA-FC4C-47D7-BA51-021E92CB4E03}"/>
              </a:ext>
            </a:extLst>
          </p:cNvPr>
          <p:cNvSpPr txBox="1"/>
          <p:nvPr/>
        </p:nvSpPr>
        <p:spPr>
          <a:xfrm>
            <a:off x="838200" y="1506022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DFS </a:t>
            </a:r>
            <a:r>
              <a:rPr lang="ko-KR" altLang="en-US" dirty="0"/>
              <a:t>트리</a:t>
            </a:r>
            <a:endParaRPr lang="en-US" altLang="ko-KR" dirty="0"/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트리 간선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순방향 간선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역방향 간선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2DD546-A868-4E6F-9B2B-567C672B4449}"/>
              </a:ext>
            </a:extLst>
          </p:cNvPr>
          <p:cNvSpPr/>
          <p:nvPr/>
        </p:nvSpPr>
        <p:spPr>
          <a:xfrm>
            <a:off x="584230" y="5692618"/>
            <a:ext cx="71881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스택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DFS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정점을 방문할 때마다 자신을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push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Finished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배열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SCC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추출이 끝난 후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되도록 저장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CBB73E-411A-4DA2-BEB0-886758BB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80" y="1523406"/>
            <a:ext cx="3464200" cy="41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0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타잔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A862D8-C6FD-4223-BDCE-9C4DE65E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5" y="3045366"/>
            <a:ext cx="3374148" cy="2949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62499B-6DC5-4A9A-9732-5EF53477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38" y="3284491"/>
            <a:ext cx="2929724" cy="2752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0A1098-7754-43D0-A390-39F92C95C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531" y="3087268"/>
            <a:ext cx="3118269" cy="29493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2006CE-8226-44F8-A6FB-A3E8D42E8E4B}"/>
              </a:ext>
            </a:extLst>
          </p:cNvPr>
          <p:cNvSpPr/>
          <p:nvPr/>
        </p:nvSpPr>
        <p:spPr>
          <a:xfrm>
            <a:off x="-653963" y="24921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cf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b="1" dirty="0">
                <a:solidFill>
                  <a:srgbClr val="009E25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순방향 간선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은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필요없음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D2B5AD-31EC-4F76-AF27-E9AADED39301}"/>
              </a:ext>
            </a:extLst>
          </p:cNvPr>
          <p:cNvSpPr/>
          <p:nvPr/>
        </p:nvSpPr>
        <p:spPr>
          <a:xfrm>
            <a:off x="838200" y="1294775"/>
            <a:ext cx="920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자신의 자손들이 자신의 조상으로 갈 수 있는 경우가 하나도 없을 경우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자신을 포함한 하나의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SCC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발견됨</a:t>
            </a:r>
            <a:endParaRPr lang="en-US" altLang="ko-KR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SCC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발견되면 스택에서 자신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자신보다 위에 있는 정점을 모두 뽑아서 하나의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SCC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묶음</a:t>
            </a:r>
            <a:endParaRPr lang="en-US" altLang="ko-KR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81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타잔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5C90F-F8E9-45DE-9712-7474D756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48" y="2352806"/>
            <a:ext cx="3946504" cy="36955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554FC30-5554-4775-8D44-1A459ACD384B}"/>
              </a:ext>
            </a:extLst>
          </p:cNvPr>
          <p:cNvSpPr/>
          <p:nvPr/>
        </p:nvSpPr>
        <p:spPr>
          <a:xfrm>
            <a:off x="877463" y="14215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자손인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조상 노드로 갈 수가 없음</a:t>
            </a:r>
            <a:endParaRPr lang="en-US" altLang="ko-KR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스택에서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보다 위인 정점들을 다 뽑아서 하나의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SCC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만듦</a:t>
            </a:r>
            <a:endParaRPr lang="en-US" altLang="ko-KR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finished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56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타잔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26E36-9752-4BF7-8043-4F9C389F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32" y="2562226"/>
            <a:ext cx="3867514" cy="35489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874BD69-B114-4B28-90C9-CE19BA43D20D}"/>
              </a:ext>
            </a:extLst>
          </p:cNvPr>
          <p:cNvSpPr/>
          <p:nvPr/>
        </p:nvSpPr>
        <p:spPr>
          <a:xfrm>
            <a:off x="933450" y="1413420"/>
            <a:ext cx="1066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1. 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자식은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D, G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 정점인데 이 중에서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포함된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SCC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이미 추출되면서 스택에서 빠져나왔고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아직도 남아있는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하나의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SCC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이룸</a:t>
            </a:r>
            <a:endParaRPr lang="en-US" altLang="ko-KR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2. G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그 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자손들에서는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돌아갈 수 있는 경로가 없었음</a:t>
            </a:r>
            <a:endParaRPr lang="en-US" altLang="ko-KR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정의상 하나의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SCC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아님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1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타잔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F142A7-DEA9-4224-9091-4EAE82F7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890"/>
            <a:ext cx="3096292" cy="29930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C00AD2-424B-4FD0-8FA9-A54082A5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42" y="2247890"/>
            <a:ext cx="3190972" cy="2993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F8DE8E-9210-4FC2-8906-3312580B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964" y="2173310"/>
            <a:ext cx="3342262" cy="31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1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타잔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397FA-FC4C-47D7-BA51-021E92CB4E03}"/>
              </a:ext>
            </a:extLst>
          </p:cNvPr>
          <p:cNvSpPr txBox="1"/>
          <p:nvPr/>
        </p:nvSpPr>
        <p:spPr>
          <a:xfrm>
            <a:off x="838200" y="1506022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교차간선인 경우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finished[v] = false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 경우만 고려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DB6B04-C224-4A52-8EB3-43F7D81C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9" y="1875353"/>
            <a:ext cx="3085639" cy="37300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23C07E-477C-4A1F-B1EA-19D904591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64" y="1762125"/>
            <a:ext cx="3380112" cy="39068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104DEB-5885-4D16-ABF1-688D1956A56D}"/>
              </a:ext>
            </a:extLst>
          </p:cNvPr>
          <p:cNvSpPr/>
          <p:nvPr/>
        </p:nvSpPr>
        <p:spPr>
          <a:xfrm>
            <a:off x="838200" y="5754211"/>
            <a:ext cx="4972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정점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dfsn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값을 가져와 정점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dfsn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값을 결정하는 데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</a:t>
            </a:r>
            <a:endParaRPr lang="en-US" altLang="ko-KR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정점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{C, D, F, G, H}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하나의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SCC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C131C3-21A3-4B2C-9CC8-56A208DC659F}"/>
              </a:ext>
            </a:extLst>
          </p:cNvPr>
          <p:cNvSpPr/>
          <p:nvPr/>
        </p:nvSpPr>
        <p:spPr>
          <a:xfrm>
            <a:off x="5900570" y="57689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반대 방향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정점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에서 정점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정점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보다 먼저 방문했다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고 가정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:G, H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먼저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SCC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뭉치고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finished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값이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true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되었으므로 간선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(H, G)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정점 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무시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91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19CC9-37E3-4BC7-B75C-A5D5741432A4}"/>
              </a:ext>
            </a:extLst>
          </p:cNvPr>
          <p:cNvSpPr txBox="1"/>
          <p:nvPr/>
        </p:nvSpPr>
        <p:spPr>
          <a:xfrm>
            <a:off x="199695" y="454408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그래프의</a:t>
            </a:r>
            <a:r>
              <a:rPr lang="en-US" altLang="ko-KR" sz="2800" dirty="0"/>
              <a:t> </a:t>
            </a:r>
            <a:r>
              <a:rPr lang="ko-KR" altLang="en-US" sz="2800" dirty="0"/>
              <a:t>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00ED9-40F6-426F-9E1C-0FE3B03282CA}"/>
              </a:ext>
            </a:extLst>
          </p:cNvPr>
          <p:cNvSpPr txBox="1"/>
          <p:nvPr/>
        </p:nvSpPr>
        <p:spPr>
          <a:xfrm>
            <a:off x="199695" y="1104261"/>
            <a:ext cx="11775852" cy="5111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방향 그래프</a:t>
            </a:r>
            <a:r>
              <a:rPr lang="en-US" altLang="ko-KR" sz="2000" dirty="0"/>
              <a:t>(</a:t>
            </a:r>
            <a:r>
              <a:rPr lang="ko-KR" altLang="en-US" sz="2000" dirty="0"/>
              <a:t>유향그래프</a:t>
            </a:r>
            <a:r>
              <a:rPr lang="en-US" altLang="ko-KR" sz="2000" dirty="0"/>
              <a:t>) vs </a:t>
            </a:r>
            <a:r>
              <a:rPr lang="ko-KR" altLang="en-US" sz="2000" dirty="0" err="1"/>
              <a:t>무향</a:t>
            </a:r>
            <a:r>
              <a:rPr lang="ko-KR" altLang="en-US" sz="2000" dirty="0"/>
              <a:t> 그래프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가중치 그래프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다중 그래프 </a:t>
            </a:r>
            <a:r>
              <a:rPr lang="en-US" altLang="ko-KR" sz="2000" dirty="0"/>
              <a:t>: </a:t>
            </a:r>
            <a:r>
              <a:rPr lang="ko-KR" altLang="en-US" sz="2000" dirty="0"/>
              <a:t>두 정점 사이에 두 개 이상의 간선이 있는 그래프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vs </a:t>
            </a:r>
            <a:r>
              <a:rPr lang="ko-KR" altLang="en-US" sz="2000" dirty="0"/>
              <a:t>단순 그래프 </a:t>
            </a:r>
            <a:r>
              <a:rPr lang="en-US" altLang="ko-KR" sz="2000" dirty="0"/>
              <a:t>: </a:t>
            </a:r>
            <a:r>
              <a:rPr lang="ko-KR" altLang="en-US" sz="2000" dirty="0"/>
              <a:t>두 정점 사이에 최대 한 개의 간선만 있는 그래프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4. </a:t>
            </a:r>
            <a:r>
              <a:rPr lang="ko-KR" altLang="en-US" sz="2000" dirty="0"/>
              <a:t>루트 없는 트리 </a:t>
            </a:r>
            <a:r>
              <a:rPr lang="en-US" altLang="ko-KR" sz="2000" dirty="0"/>
              <a:t>: </a:t>
            </a:r>
            <a:r>
              <a:rPr lang="ko-KR" altLang="en-US" sz="2000" dirty="0"/>
              <a:t>부모 자식 관계가 없을 뿐</a:t>
            </a:r>
            <a:r>
              <a:rPr lang="en-US" altLang="ko-KR" sz="2000" dirty="0"/>
              <a:t>, </a:t>
            </a:r>
            <a:r>
              <a:rPr lang="ko-KR" altLang="en-US" sz="2000" dirty="0"/>
              <a:t>간선들의 연결 관계만 보면 트리와 같은 </a:t>
            </a:r>
            <a:r>
              <a:rPr lang="ko-KR" altLang="en-US" sz="2000" dirty="0" err="1"/>
              <a:t>무향</a:t>
            </a:r>
            <a:r>
              <a:rPr lang="ko-KR" altLang="en-US" sz="2000" dirty="0"/>
              <a:t> 그래프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(=</a:t>
            </a:r>
            <a:r>
              <a:rPr lang="ko-KR" altLang="en-US" sz="2000" dirty="0"/>
              <a:t>간선을 통해 두 정점을 잇는 방법이 딱 하나밖에 없는 그래프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5. </a:t>
            </a:r>
            <a:r>
              <a:rPr lang="ko-KR" altLang="en-US" sz="2000" dirty="0"/>
              <a:t>이분 그래프 </a:t>
            </a:r>
            <a:r>
              <a:rPr lang="en-US" altLang="ko-KR" sz="2000" dirty="0"/>
              <a:t>: </a:t>
            </a:r>
            <a:r>
              <a:rPr lang="ko-KR" altLang="en-US" sz="2000" dirty="0"/>
              <a:t>정점들을 겹치지 않는 두 개의 그룹으로 나눠서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서로 다른 그룹에 속한 정점들 간에만 간선이 존재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같은 </a:t>
            </a:r>
            <a:r>
              <a:rPr lang="ko-KR" altLang="en-US" sz="2000" dirty="0" err="1"/>
              <a:t>그룹끼리는</a:t>
            </a:r>
            <a:r>
              <a:rPr lang="ko-KR" altLang="en-US" sz="2000" dirty="0"/>
              <a:t> 간선이 없음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6. </a:t>
            </a:r>
            <a:r>
              <a:rPr lang="ko-KR" altLang="en-US" sz="2000" dirty="0"/>
              <a:t>사이클 없는 방향 그래프</a:t>
            </a:r>
            <a:r>
              <a:rPr lang="en-US" altLang="ko-KR" sz="2000" dirty="0"/>
              <a:t>(DAG) : </a:t>
            </a:r>
            <a:r>
              <a:rPr lang="ko-KR" altLang="en-US" sz="2000" dirty="0"/>
              <a:t>방향그래프에서 한 점에서 출발해 자기 자신으로 돌아오는 경로가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존재하지 않는 경우</a:t>
            </a:r>
          </a:p>
        </p:txBody>
      </p:sp>
    </p:spTree>
    <p:extLst>
      <p:ext uri="{BB962C8B-B14F-4D97-AF65-F5344CB8AC3E}">
        <p14:creationId xmlns:p14="http://schemas.microsoft.com/office/powerpoint/2010/main" val="61349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타잔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A977CF-EFEE-4664-A0A3-A1D467F8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3038"/>
            <a:ext cx="5045330" cy="4403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24A7E9-9F51-4566-B6E3-2C6832DBBA02}"/>
              </a:ext>
            </a:extLst>
          </p:cNvPr>
          <p:cNvSpPr txBox="1"/>
          <p:nvPr/>
        </p:nvSpPr>
        <p:spPr>
          <a:xfrm>
            <a:off x="759640" y="5846544"/>
            <a:ext cx="520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</a:t>
            </a:r>
            <a:r>
              <a:rPr lang="en-US" altLang="ko-KR" dirty="0"/>
              <a:t> : SCC</a:t>
            </a:r>
            <a:r>
              <a:rPr lang="ko-KR" altLang="en-US" dirty="0"/>
              <a:t>단위로 위상 정렬할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도미노 </a:t>
            </a:r>
            <a:r>
              <a:rPr lang="en-US" altLang="ko-KR" dirty="0"/>
              <a:t>: https://www.acmicpc.net/problem/4196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74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코사라주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6868A-2BDB-4796-BE35-4B87A721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13" y="1513018"/>
            <a:ext cx="4901072" cy="3215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0F09A8-A942-4C04-AFB6-786C5009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91" y="1513018"/>
            <a:ext cx="4926096" cy="34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3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코사라주</a:t>
            </a:r>
            <a:r>
              <a:rPr lang="ko-KR" altLang="en-US" dirty="0"/>
              <a:t>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BF9CFA-837B-487E-B0FC-96D73B81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690688"/>
            <a:ext cx="5320345" cy="38655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6B8FE01-69CE-4FAD-A4FC-1A4D3ED17611}"/>
              </a:ext>
            </a:extLst>
          </p:cNvPr>
          <p:cNvSpPr/>
          <p:nvPr/>
        </p:nvSpPr>
        <p:spPr>
          <a:xfrm>
            <a:off x="904875" y="1390561"/>
            <a:ext cx="750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666666"/>
                </a:solidFill>
                <a:latin typeface="Spoqa Han Sans"/>
              </a:rPr>
              <a:t>정방향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 그래프를 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DFS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를 수행하며 끝나는 순서대로 스택에 삽입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251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코사라주</a:t>
            </a:r>
            <a:r>
              <a:rPr lang="ko-KR" altLang="en-US" dirty="0"/>
              <a:t>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699450-A76C-4FEF-9A2F-C2CE7F1A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952"/>
            <a:ext cx="6286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5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코사라주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E3B6CA-0506-4D3F-89D7-6283B66D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1241"/>
            <a:ext cx="61341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코사라주</a:t>
            </a:r>
            <a:r>
              <a:rPr lang="ko-KR" altLang="en-US" dirty="0"/>
              <a:t>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A8A78-9254-4779-B7A3-CE823313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662"/>
            <a:ext cx="6048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0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코사라주</a:t>
            </a:r>
            <a:r>
              <a:rPr lang="ko-KR" altLang="en-US" dirty="0"/>
              <a:t>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EDD3B-E25C-4722-A2EB-D29E35B15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8475"/>
            <a:ext cx="6057900" cy="4391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6BD14D-0487-4977-A925-4B4D55DC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02" y="1359797"/>
            <a:ext cx="3625763" cy="45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F16DB-0FA2-443A-A358-8C1BCB6F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감시 카메라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CE87B-0316-42CA-83BA-64EF37115FFC}"/>
              </a:ext>
            </a:extLst>
          </p:cNvPr>
          <p:cNvSpPr txBox="1"/>
          <p:nvPr/>
        </p:nvSpPr>
        <p:spPr>
          <a:xfrm>
            <a:off x="838200" y="1511784"/>
            <a:ext cx="75504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지배 집합</a:t>
            </a:r>
            <a:r>
              <a:rPr lang="en-US" altLang="ko-KR" sz="2800" dirty="0"/>
              <a:t>(dominating set)</a:t>
            </a:r>
          </a:p>
          <a:p>
            <a:r>
              <a:rPr lang="ko-KR" altLang="en-US" sz="2000" dirty="0"/>
              <a:t>각 정점이 자기 자신과 모든 인접한 정점들을 지배한다고 할 때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그래프의 모든 정점을 지배하는 정점의 부분집합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2D6F-AE1D-4823-8C3C-4AE0F5B0B4A6}"/>
              </a:ext>
            </a:extLst>
          </p:cNvPr>
          <p:cNvSpPr txBox="1"/>
          <p:nvPr/>
        </p:nvSpPr>
        <p:spPr>
          <a:xfrm>
            <a:off x="838199" y="2747894"/>
            <a:ext cx="105849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루트 없는 트리</a:t>
            </a:r>
            <a:endParaRPr lang="en-US" altLang="ko-KR" sz="2800" dirty="0"/>
          </a:p>
          <a:p>
            <a:r>
              <a:rPr lang="ko-KR" altLang="en-US" sz="2000" dirty="0"/>
              <a:t>사이클이 존재하지 않는 그래프는 노드 간의 상하 관계가 없을 뿐 트리와 같은 형태를 가짐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정확히 </a:t>
            </a:r>
            <a:r>
              <a:rPr lang="en-US" altLang="ko-KR" sz="2000" dirty="0"/>
              <a:t>V-1</a:t>
            </a:r>
            <a:r>
              <a:rPr lang="ko-KR" altLang="en-US" sz="2000" dirty="0"/>
              <a:t>개의 간선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사이클이 존재하지 않음</a:t>
            </a: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두 정점 사이를 연결하는 단순 경로가 정확히 하나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 err="1"/>
              <a:t>셋중에</a:t>
            </a:r>
            <a:r>
              <a:rPr lang="ko-KR" altLang="en-US" sz="2000" dirty="0"/>
              <a:t> 하나만 만족하면 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768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F16DB-0FA2-443A-A358-8C1BCB6F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감시 카메라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CE87B-0316-42CA-83BA-64EF37115FFC}"/>
              </a:ext>
            </a:extLst>
          </p:cNvPr>
          <p:cNvSpPr txBox="1"/>
          <p:nvPr/>
        </p:nvSpPr>
        <p:spPr>
          <a:xfrm>
            <a:off x="838200" y="1511784"/>
            <a:ext cx="5250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루트 없는 트리에서 문제 풀기</a:t>
            </a:r>
            <a:endParaRPr lang="en-US" altLang="ko-KR" sz="2800" dirty="0"/>
          </a:p>
          <a:p>
            <a:r>
              <a:rPr lang="ko-KR" altLang="en-US" sz="2000" dirty="0"/>
              <a:t>임의의 시작점으로부터 깊이 우선 탐색 수행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2D6F-AE1D-4823-8C3C-4AE0F5B0B4A6}"/>
              </a:ext>
            </a:extLst>
          </p:cNvPr>
          <p:cNvSpPr txBox="1"/>
          <p:nvPr/>
        </p:nvSpPr>
        <p:spPr>
          <a:xfrm>
            <a:off x="838199" y="2747894"/>
            <a:ext cx="108895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트리의 지배 집합 찾기</a:t>
            </a:r>
            <a:endParaRPr lang="en-US" altLang="ko-KR" sz="2800" dirty="0"/>
          </a:p>
          <a:p>
            <a:r>
              <a:rPr lang="ko-KR" altLang="en-US" sz="2000" dirty="0"/>
              <a:t>잎 노드 대신 그 부모 노드를 선택해서 손해 볼 일이 없도록 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잎 노드는 선택하지 않는다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/>
              <a:t>이외의 노드에 대해</a:t>
            </a:r>
            <a:r>
              <a:rPr lang="en-US" altLang="ko-KR" sz="2000" dirty="0"/>
              <a:t>, </a:t>
            </a:r>
            <a:r>
              <a:rPr lang="ko-KR" altLang="en-US" sz="2000" dirty="0"/>
              <a:t>트리의 맨 밑에서부터 올라오면서 다음과 같이 선택여부를 결정한다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ko-KR" altLang="en-US" sz="2000" dirty="0"/>
              <a:t>자기 자손 중 아직 지배당하지 않은 노드가 하나라도 있다면 현재 노드를 선택</a:t>
            </a:r>
            <a:endParaRPr lang="en-US" altLang="ko-KR" sz="2000" dirty="0"/>
          </a:p>
          <a:p>
            <a:pPr marL="914400" lvl="1" indent="-457200">
              <a:buFont typeface="+mj-lt"/>
              <a:buAutoNum type="alphaLcPeriod"/>
            </a:pPr>
            <a:r>
              <a:rPr lang="ko-KR" altLang="en-US" sz="2000" dirty="0"/>
              <a:t>이 외의 경우 현재 노드를 선택하지 않음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8565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19CC9-37E3-4BC7-B75C-A5D5741432A4}"/>
              </a:ext>
            </a:extLst>
          </p:cNvPr>
          <p:cNvSpPr txBox="1"/>
          <p:nvPr/>
        </p:nvSpPr>
        <p:spPr>
          <a:xfrm>
            <a:off x="199695" y="1635508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그래프의</a:t>
            </a:r>
            <a:r>
              <a:rPr lang="en-US" altLang="ko-KR" sz="2800" dirty="0"/>
              <a:t> </a:t>
            </a:r>
            <a:r>
              <a:rPr lang="ko-KR" altLang="en-US" sz="2800" dirty="0"/>
              <a:t>경로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00ED9-40F6-426F-9E1C-0FE3B03282CA}"/>
              </a:ext>
            </a:extLst>
          </p:cNvPr>
          <p:cNvSpPr txBox="1"/>
          <p:nvPr/>
        </p:nvSpPr>
        <p:spPr>
          <a:xfrm>
            <a:off x="199695" y="2285361"/>
            <a:ext cx="72939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경로 </a:t>
            </a:r>
            <a:r>
              <a:rPr lang="en-US" altLang="ko-KR" sz="2000" dirty="0"/>
              <a:t>: </a:t>
            </a:r>
            <a:r>
              <a:rPr lang="ko-KR" altLang="en-US" sz="2000" dirty="0"/>
              <a:t>끝과 끝이 서로 연결된 간선들을 순서대로 나열한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단순 경로 </a:t>
            </a:r>
            <a:r>
              <a:rPr lang="en-US" altLang="ko-KR" sz="2000" dirty="0"/>
              <a:t>: </a:t>
            </a:r>
            <a:r>
              <a:rPr lang="ko-KR" altLang="en-US" sz="2000" dirty="0"/>
              <a:t>한 정점을 최대 한 번만 지나는 경로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현대 그래프 이론에서의 경로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사이클</a:t>
            </a:r>
            <a:r>
              <a:rPr lang="en-US" altLang="ko-KR" sz="2000" dirty="0"/>
              <a:t>(</a:t>
            </a:r>
            <a:r>
              <a:rPr lang="ko-KR" altLang="en-US" sz="2000" dirty="0"/>
              <a:t>회로</a:t>
            </a:r>
            <a:r>
              <a:rPr lang="en-US" altLang="ko-KR" sz="2000" dirty="0"/>
              <a:t>) : </a:t>
            </a:r>
            <a:r>
              <a:rPr lang="ko-KR" altLang="en-US" sz="2000" dirty="0"/>
              <a:t>시작한 점에서 끝나는 경로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C5A156-7B0C-4840-83F4-0180C3A51513}"/>
              </a:ext>
            </a:extLst>
          </p:cNvPr>
          <p:cNvSpPr/>
          <p:nvPr/>
        </p:nvSpPr>
        <p:spPr>
          <a:xfrm>
            <a:off x="199694" y="449775"/>
            <a:ext cx="11363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사이클 없는 방향 그래프</a:t>
            </a:r>
            <a:r>
              <a:rPr lang="en-US" altLang="ko-KR" dirty="0"/>
              <a:t>(DAG) : </a:t>
            </a:r>
            <a:r>
              <a:rPr lang="ko-KR" altLang="en-US" dirty="0"/>
              <a:t>방향그래프에서 한 점에서 출발해 자기 자신으로 돌아오는 경로가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존재하지 않는 경우</a:t>
            </a:r>
          </a:p>
        </p:txBody>
      </p:sp>
    </p:spTree>
    <p:extLst>
      <p:ext uri="{BB962C8B-B14F-4D97-AF65-F5344CB8AC3E}">
        <p14:creationId xmlns:p14="http://schemas.microsoft.com/office/powerpoint/2010/main" val="13948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19CC9-37E3-4BC7-B75C-A5D5741432A4}"/>
              </a:ext>
            </a:extLst>
          </p:cNvPr>
          <p:cNvSpPr txBox="1"/>
          <p:nvPr/>
        </p:nvSpPr>
        <p:spPr>
          <a:xfrm>
            <a:off x="199695" y="454408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깊이 우선 탐색과 간선의 분류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00ED9-40F6-426F-9E1C-0FE3B03282CA}"/>
              </a:ext>
            </a:extLst>
          </p:cNvPr>
          <p:cNvSpPr txBox="1"/>
          <p:nvPr/>
        </p:nvSpPr>
        <p:spPr>
          <a:xfrm>
            <a:off x="199695" y="1104261"/>
            <a:ext cx="1015374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DFS </a:t>
            </a:r>
            <a:r>
              <a:rPr lang="ko-KR" altLang="en-US" sz="2000" dirty="0" err="1"/>
              <a:t>스패닝</a:t>
            </a:r>
            <a:r>
              <a:rPr lang="en-US" altLang="ko-KR" sz="2000" dirty="0"/>
              <a:t> </a:t>
            </a:r>
            <a:r>
              <a:rPr lang="ko-KR" altLang="en-US" sz="2000" dirty="0"/>
              <a:t>트리 </a:t>
            </a:r>
            <a:r>
              <a:rPr lang="en-US" altLang="ko-KR" sz="2000" dirty="0"/>
              <a:t>: DFS</a:t>
            </a:r>
            <a:r>
              <a:rPr lang="ko-KR" altLang="en-US" sz="2000" dirty="0"/>
              <a:t>가 따라가는 간선들만 모은 트리 형태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트리 간선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스패닝</a:t>
            </a:r>
            <a:r>
              <a:rPr lang="ko-KR" altLang="en-US" sz="2000" dirty="0"/>
              <a:t> 트리에 포함된 간선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순방향 간선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스패닝</a:t>
            </a:r>
            <a:r>
              <a:rPr lang="ko-KR" altLang="en-US" sz="2000" dirty="0"/>
              <a:t> 트리의 선조에서 자손으로 연결되지만 트리 간선이 아닌 간선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역방향 간선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스패닝</a:t>
            </a:r>
            <a:r>
              <a:rPr lang="ko-KR" altLang="en-US" sz="2000" dirty="0"/>
              <a:t> 트리의 자손에서 선조로 연결되는 간선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교차 간선 </a:t>
            </a:r>
            <a:r>
              <a:rPr lang="en-US" altLang="ko-KR" sz="2000" dirty="0"/>
              <a:t>: </a:t>
            </a:r>
            <a:r>
              <a:rPr lang="ko-KR" altLang="en-US" sz="2000" dirty="0"/>
              <a:t>선조와 자손 관계가 아닌 정점들 간에 연결된 간선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Cf</a:t>
            </a:r>
            <a:r>
              <a:rPr lang="en-US" altLang="ko-KR" sz="2000" dirty="0"/>
              <a:t>)</a:t>
            </a:r>
            <a:r>
              <a:rPr lang="ko-KR" altLang="en-US" sz="2000" dirty="0"/>
              <a:t>어느 순서대로 정점을 </a:t>
            </a:r>
            <a:r>
              <a:rPr lang="ko-KR" altLang="en-US" sz="2000" dirty="0" err="1"/>
              <a:t>방문하느냐에</a:t>
            </a:r>
            <a:r>
              <a:rPr lang="ko-KR" altLang="en-US" sz="2000" dirty="0"/>
              <a:t> 따라 서로 다른 트리가 생성될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무향</a:t>
            </a:r>
            <a:r>
              <a:rPr lang="ko-KR" altLang="en-US" sz="2000" dirty="0"/>
              <a:t> 그래프에서는 교차 간선이 없고 순방향 간선과 역방향 간선의 구분이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F5DA0-3B4E-477A-82DE-DA1974B4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36" y="1704975"/>
            <a:ext cx="3800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19CC9-37E3-4BC7-B75C-A5D5741432A4}"/>
              </a:ext>
            </a:extLst>
          </p:cNvPr>
          <p:cNvSpPr txBox="1"/>
          <p:nvPr/>
        </p:nvSpPr>
        <p:spPr>
          <a:xfrm>
            <a:off x="199695" y="371278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: </a:t>
            </a:r>
            <a:r>
              <a:rPr lang="ko-KR" altLang="en-US" sz="2800" dirty="0"/>
              <a:t>위상 정렬의 정당성 증명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00ED9-40F6-426F-9E1C-0FE3B03282CA}"/>
              </a:ext>
            </a:extLst>
          </p:cNvPr>
          <p:cNvSpPr txBox="1"/>
          <p:nvPr/>
        </p:nvSpPr>
        <p:spPr>
          <a:xfrm>
            <a:off x="199695" y="894498"/>
            <a:ext cx="9689897" cy="5942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‘</a:t>
            </a:r>
            <a:r>
              <a:rPr lang="en-US" altLang="ko-KR" sz="2000" dirty="0" err="1"/>
              <a:t>dfs</a:t>
            </a:r>
            <a:r>
              <a:rPr lang="en-US" altLang="ko-KR" sz="2000" dirty="0"/>
              <a:t>(u)</a:t>
            </a:r>
            <a:r>
              <a:rPr lang="ko-KR" altLang="en-US" sz="2000" dirty="0"/>
              <a:t>가 </a:t>
            </a:r>
            <a:r>
              <a:rPr lang="en-US" altLang="ko-KR" sz="2000" dirty="0" err="1"/>
              <a:t>dfs</a:t>
            </a:r>
            <a:r>
              <a:rPr lang="en-US" altLang="ko-KR" sz="2000" dirty="0"/>
              <a:t>(v)</a:t>
            </a:r>
            <a:r>
              <a:rPr lang="ko-KR" altLang="en-US" sz="2000" dirty="0"/>
              <a:t>보다 일찍 종료할 경우 </a:t>
            </a:r>
            <a:r>
              <a:rPr lang="en-US" altLang="ko-KR" sz="2000" dirty="0"/>
              <a:t>u</a:t>
            </a:r>
            <a:r>
              <a:rPr lang="ko-KR" altLang="en-US" sz="2000" dirty="0"/>
              <a:t>에서 </a:t>
            </a:r>
            <a:r>
              <a:rPr lang="en-US" altLang="ko-KR" sz="2000" dirty="0"/>
              <a:t>v</a:t>
            </a:r>
            <a:r>
              <a:rPr lang="ko-KR" altLang="en-US" sz="2000" dirty="0"/>
              <a:t>로 가는 간선이 존재할 수 </a:t>
            </a:r>
            <a:r>
              <a:rPr lang="ko-KR" altLang="en-US" sz="2000" dirty="0" err="1"/>
              <a:t>없다＇증명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(u, v)</a:t>
            </a:r>
            <a:r>
              <a:rPr lang="ko-KR" altLang="en-US" sz="2000" dirty="0"/>
              <a:t>를 </a:t>
            </a:r>
            <a:r>
              <a:rPr lang="en-US" altLang="ko-KR" sz="2000" dirty="0"/>
              <a:t>case</a:t>
            </a:r>
            <a:r>
              <a:rPr lang="ko-KR" altLang="en-US" sz="2000" dirty="0"/>
              <a:t>분류하여 </a:t>
            </a:r>
            <a:r>
              <a:rPr lang="ko-KR" altLang="en-US" sz="2000" dirty="0" err="1"/>
              <a:t>귀류법</a:t>
            </a:r>
            <a:r>
              <a:rPr lang="ko-KR" altLang="en-US" sz="2000" dirty="0"/>
              <a:t> 이용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(p.852)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예제 </a:t>
            </a:r>
            <a:r>
              <a:rPr lang="en-US" altLang="ko-KR" sz="2800" dirty="0"/>
              <a:t>: </a:t>
            </a:r>
            <a:r>
              <a:rPr lang="ko-KR" altLang="en-US" sz="2800" dirty="0"/>
              <a:t>사이클 존재 여부 확인하기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역방향 간선이 존재하는가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간선을 구분하는 방법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트리 간선 </a:t>
            </a:r>
            <a:r>
              <a:rPr lang="en-US" altLang="ko-KR" sz="2000" dirty="0"/>
              <a:t>: (u, v)</a:t>
            </a:r>
            <a:r>
              <a:rPr lang="ko-KR" altLang="en-US" sz="2000" dirty="0"/>
              <a:t>를 검사했을 때 </a:t>
            </a:r>
            <a:r>
              <a:rPr lang="en-US" altLang="ko-KR" sz="2000" dirty="0"/>
              <a:t>v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방문된</a:t>
            </a:r>
            <a:r>
              <a:rPr lang="ko-KR" altLang="en-US" sz="2000" dirty="0"/>
              <a:t> 적이 없음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순방향 간선 </a:t>
            </a:r>
            <a:r>
              <a:rPr lang="en-US" altLang="ko-KR" sz="2000" dirty="0"/>
              <a:t>: v</a:t>
            </a:r>
            <a:r>
              <a:rPr lang="ko-KR" altLang="en-US" sz="2000" dirty="0"/>
              <a:t>는 </a:t>
            </a:r>
            <a:r>
              <a:rPr lang="en-US" altLang="ko-KR" sz="2000" dirty="0"/>
              <a:t>u</a:t>
            </a:r>
            <a:r>
              <a:rPr lang="ko-KR" altLang="en-US" sz="2000" dirty="0"/>
              <a:t>보다 더 늦게 발견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역방향 간선 </a:t>
            </a:r>
            <a:r>
              <a:rPr lang="en-US" altLang="ko-KR" sz="2000" dirty="0"/>
              <a:t>: v</a:t>
            </a:r>
            <a:r>
              <a:rPr lang="ko-KR" altLang="en-US" sz="2000" dirty="0"/>
              <a:t>는 </a:t>
            </a:r>
            <a:r>
              <a:rPr lang="en-US" altLang="ko-KR" sz="2000" dirty="0"/>
              <a:t>u</a:t>
            </a:r>
            <a:r>
              <a:rPr lang="ko-KR" altLang="en-US" sz="2000" dirty="0"/>
              <a:t>보다 일찍 발견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dfs</a:t>
            </a:r>
            <a:r>
              <a:rPr lang="en-US" altLang="ko-KR" sz="2000" dirty="0"/>
              <a:t>(v) </a:t>
            </a:r>
            <a:r>
              <a:rPr lang="ko-KR" altLang="en-US" sz="2000" dirty="0"/>
              <a:t>종료됨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교차 간선 </a:t>
            </a:r>
            <a:r>
              <a:rPr lang="en-US" altLang="ko-KR" sz="2000" dirty="0"/>
              <a:t>: v</a:t>
            </a:r>
            <a:r>
              <a:rPr lang="ko-KR" altLang="en-US" sz="2000" dirty="0"/>
              <a:t>는 </a:t>
            </a:r>
            <a:r>
              <a:rPr lang="en-US" altLang="ko-KR" sz="2000" dirty="0"/>
              <a:t>u</a:t>
            </a:r>
            <a:r>
              <a:rPr lang="ko-KR" altLang="en-US" sz="2000" dirty="0"/>
              <a:t>보다 일찍 발견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dfs</a:t>
            </a:r>
            <a:r>
              <a:rPr lang="en-US" altLang="ko-KR" sz="2000" dirty="0"/>
              <a:t>(v) </a:t>
            </a:r>
            <a:r>
              <a:rPr lang="ko-KR" altLang="en-US" sz="2000" dirty="0" err="1"/>
              <a:t>종료안됨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972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단절점</a:t>
            </a:r>
            <a:r>
              <a:rPr lang="en-US" altLang="ko-KR" dirty="0"/>
              <a:t>(cut vertex)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C2EE07-ADC9-4C4D-98BB-3F7E6957713C}"/>
              </a:ext>
            </a:extLst>
          </p:cNvPr>
          <p:cNvSpPr/>
          <p:nvPr/>
        </p:nvSpPr>
        <p:spPr>
          <a:xfrm>
            <a:off x="838200" y="1613118"/>
            <a:ext cx="10951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u="sng" dirty="0">
                <a:effectLst/>
                <a:latin typeface="Spoqa Han Sans"/>
              </a:rPr>
              <a:t>하나의 컴포넌트로 이루어진 </a:t>
            </a:r>
            <a:r>
              <a:rPr lang="ko-KR" altLang="en-US" sz="2400" b="0" i="0" u="sng" dirty="0" err="1">
                <a:effectLst/>
                <a:latin typeface="Spoqa Han Sans"/>
              </a:rPr>
              <a:t>무방향</a:t>
            </a:r>
            <a:r>
              <a:rPr lang="ko-KR" altLang="en-US" sz="2400" b="0" i="0" u="sng" dirty="0">
                <a:effectLst/>
                <a:latin typeface="Spoqa Han Sans"/>
              </a:rPr>
              <a:t> 그래프</a:t>
            </a:r>
            <a:r>
              <a:rPr lang="ko-KR" altLang="en-US" sz="2400" b="0" i="0" dirty="0">
                <a:effectLst/>
                <a:latin typeface="Spoqa Han Sans"/>
              </a:rPr>
              <a:t>에서 한 정점을 제거했을 때 그래프가 </a:t>
            </a:r>
            <a:r>
              <a:rPr lang="ko-KR" altLang="en-US" sz="2400" b="0" i="0" dirty="0">
                <a:effectLst/>
                <a:highlight>
                  <a:srgbClr val="FFFF00"/>
                </a:highlight>
                <a:latin typeface="Spoqa Han Sans"/>
              </a:rPr>
              <a:t>두개 이상의 컴포넌트로 나누어지는</a:t>
            </a:r>
            <a:r>
              <a:rPr lang="ko-KR" altLang="en-US" sz="2400" b="0" i="0" dirty="0">
                <a:effectLst/>
                <a:latin typeface="Spoqa Han Sans"/>
              </a:rPr>
              <a:t> 정점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850306-FE71-4C5B-84CC-520A6D15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72" y="2938681"/>
            <a:ext cx="5344055" cy="35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단절점</a:t>
            </a:r>
            <a:r>
              <a:rPr lang="en-US" altLang="ko-KR" dirty="0"/>
              <a:t>(cut vertex)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53401-00D0-497F-B7D9-C68AC7C1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59540"/>
            <a:ext cx="7048500" cy="42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단절점의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603155-7530-4989-985B-0BD19687D563}"/>
              </a:ext>
            </a:extLst>
          </p:cNvPr>
          <p:cNvSpPr/>
          <p:nvPr/>
        </p:nvSpPr>
        <p:spPr>
          <a:xfrm>
            <a:off x="838199" y="1536147"/>
            <a:ext cx="10764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Spoqa Han Sans"/>
              </a:rPr>
              <a:t>어떤 정점 </a:t>
            </a:r>
            <a:r>
              <a:rPr lang="en-US" altLang="ko-KR" sz="2400" b="0" i="0" dirty="0">
                <a:effectLst/>
                <a:latin typeface="Spoqa Han Sans"/>
              </a:rPr>
              <a:t>A</a:t>
            </a:r>
            <a:r>
              <a:rPr lang="ko-KR" altLang="en-US" sz="2400" b="0" i="0" dirty="0">
                <a:effectLst/>
                <a:latin typeface="Spoqa Han Sans"/>
              </a:rPr>
              <a:t>에 연결된 모든 정점들 중 두 정점들 간에 정점 </a:t>
            </a:r>
            <a:r>
              <a:rPr lang="en-US" altLang="ko-KR" sz="2400" b="0" i="0" dirty="0">
                <a:effectLst/>
                <a:latin typeface="Spoqa Han Sans"/>
              </a:rPr>
              <a:t>A</a:t>
            </a:r>
            <a:r>
              <a:rPr lang="ko-KR" altLang="en-US" sz="2400" b="0" i="0" dirty="0">
                <a:effectLst/>
                <a:latin typeface="Spoqa Han Sans"/>
              </a:rPr>
              <a:t>를 거치지않고 갈 수 있는 우회경로가 존재하지 않는 경우가 존재한다면 정점 </a:t>
            </a:r>
            <a:r>
              <a:rPr lang="en-US" altLang="ko-KR" sz="2400" b="0" i="0" dirty="0">
                <a:effectLst/>
                <a:latin typeface="Spoqa Han Sans"/>
              </a:rPr>
              <a:t>A</a:t>
            </a:r>
            <a:r>
              <a:rPr lang="ko-KR" altLang="en-US" sz="2400" b="0" i="0" dirty="0">
                <a:effectLst/>
                <a:latin typeface="Spoqa Han Sans"/>
              </a:rPr>
              <a:t>는 단절점으로 판단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08838B-0D81-4E7E-A6C2-AA210670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713" y="2697773"/>
            <a:ext cx="4915733" cy="358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9AD4-6343-4AF3-A3EA-86A6A3E5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단절점</a:t>
            </a:r>
            <a:r>
              <a:rPr lang="ko-KR" altLang="en-US" dirty="0"/>
              <a:t> 알고리즘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95B52E-2690-4581-8275-2957277DC802}"/>
              </a:ext>
            </a:extLst>
          </p:cNvPr>
          <p:cNvSpPr/>
          <p:nvPr/>
        </p:nvSpPr>
        <p:spPr>
          <a:xfrm>
            <a:off x="838200" y="1539962"/>
            <a:ext cx="10665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Ubuntu Condensed"/>
              </a:rPr>
              <a:t>특정 </a:t>
            </a:r>
            <a:r>
              <a:rPr lang="en-US" altLang="ko-KR" sz="2800" dirty="0">
                <a:solidFill>
                  <a:srgbClr val="000000"/>
                </a:solidFill>
                <a:latin typeface="Ubuntu Condensed"/>
              </a:rPr>
              <a:t>A</a:t>
            </a:r>
            <a:r>
              <a:rPr lang="ko-KR" altLang="en-US" sz="2800" dirty="0">
                <a:solidFill>
                  <a:srgbClr val="000000"/>
                </a:solidFill>
                <a:latin typeface="Ubuntu Condensed"/>
              </a:rPr>
              <a:t>번 정점에서 자식 노드들이 정점 </a:t>
            </a:r>
            <a:r>
              <a:rPr lang="en-US" altLang="ko-KR" sz="2800" dirty="0">
                <a:solidFill>
                  <a:srgbClr val="000000"/>
                </a:solidFill>
                <a:latin typeface="Ubuntu Condensed"/>
              </a:rPr>
              <a:t>A</a:t>
            </a:r>
            <a:r>
              <a:rPr lang="ko-KR" altLang="en-US" sz="2800" dirty="0">
                <a:solidFill>
                  <a:srgbClr val="000000"/>
                </a:solidFill>
                <a:latin typeface="Ubuntu Condensed"/>
              </a:rPr>
              <a:t>를 거치지 않고 정점 </a:t>
            </a:r>
            <a:r>
              <a:rPr lang="en-US" altLang="ko-KR" sz="2800" dirty="0">
                <a:solidFill>
                  <a:srgbClr val="000000"/>
                </a:solidFill>
                <a:latin typeface="Ubuntu Condensed"/>
              </a:rPr>
              <a:t>A</a:t>
            </a:r>
            <a:r>
              <a:rPr lang="ko-KR" altLang="en-US" sz="2800" dirty="0">
                <a:solidFill>
                  <a:srgbClr val="000000"/>
                </a:solidFill>
                <a:latin typeface="Ubuntu Condensed"/>
              </a:rPr>
              <a:t>보다 빠른 방문번호를 가진 정점으로 갈 수 없다면 단절점이다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73C74B-16F6-4A20-AAC6-828965FE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4057"/>
            <a:ext cx="4932629" cy="2842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2A8CA8-AD02-4354-8CD7-221A9D2BE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4057"/>
            <a:ext cx="5024065" cy="28423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9184C0-1EE6-41BE-951A-73A78D78A017}"/>
              </a:ext>
            </a:extLst>
          </p:cNvPr>
          <p:cNvSpPr/>
          <p:nvPr/>
        </p:nvSpPr>
        <p:spPr>
          <a:xfrm>
            <a:off x="687084" y="5486401"/>
            <a:ext cx="5265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6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 정점은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번의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번째 방문순서보다 빠른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번째 방문 정점으로 갈 수 있으므로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번은 </a:t>
            </a:r>
            <a:r>
              <a:rPr lang="ko-KR" altLang="en-US" sz="1400" b="1" dirty="0">
                <a:solidFill>
                  <a:srgbClr val="000000"/>
                </a:solidFill>
                <a:latin typeface="Ubuntu Condensed"/>
              </a:rPr>
              <a:t>단절점이 아니다</a:t>
            </a:r>
            <a:r>
              <a:rPr lang="en-US" altLang="ko-KR" sz="1400" b="1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9AA20A-D23D-4C44-B417-C1728723EC3A}"/>
              </a:ext>
            </a:extLst>
          </p:cNvPr>
          <p:cNvSpPr/>
          <p:nvPr/>
        </p:nvSpPr>
        <p:spPr>
          <a:xfrm>
            <a:off x="6096000" y="5478463"/>
            <a:ext cx="5407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5,8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 정점은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번의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번째 방문순서보다 빠른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2,3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번째 방문 정점으로 갈 수 없으므로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번은 </a:t>
            </a:r>
            <a:r>
              <a:rPr lang="ko-KR" altLang="en-US" sz="1400" b="1" dirty="0">
                <a:solidFill>
                  <a:srgbClr val="000000"/>
                </a:solidFill>
                <a:latin typeface="Ubuntu Condensed"/>
              </a:rPr>
              <a:t>단절점이다</a:t>
            </a:r>
            <a:r>
              <a:rPr lang="en-US" altLang="ko-KR" sz="1400" b="1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7760EA-AA59-44EA-BFA2-F9C373E7CA44}"/>
              </a:ext>
            </a:extLst>
          </p:cNvPr>
          <p:cNvSpPr/>
          <p:nvPr/>
        </p:nvSpPr>
        <p:spPr>
          <a:xfrm>
            <a:off x="687084" y="6169709"/>
            <a:ext cx="9729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Ubuntu Condensed"/>
              </a:rPr>
              <a:t>예외 </a:t>
            </a:r>
            <a:r>
              <a:rPr lang="en-US" altLang="ko-KR" sz="2000" b="1" dirty="0">
                <a:latin typeface="Ubuntu Condensed"/>
              </a:rPr>
              <a:t>: </a:t>
            </a:r>
            <a:r>
              <a:rPr lang="ko-KR" altLang="en-US" sz="2000" b="1" dirty="0">
                <a:latin typeface="Ubuntu Condensed"/>
              </a:rPr>
              <a:t>루트 노드로 잡은 특정 노드의 자식 수가 </a:t>
            </a:r>
            <a:r>
              <a:rPr lang="en-US" altLang="ko-KR" sz="2000" b="1" dirty="0">
                <a:latin typeface="Ubuntu Condensed"/>
              </a:rPr>
              <a:t>2</a:t>
            </a:r>
            <a:r>
              <a:rPr lang="ko-KR" altLang="en-US" sz="2000" b="1" dirty="0">
                <a:latin typeface="Ubuntu Condensed"/>
              </a:rPr>
              <a:t>개 이상이면 무조건 단절점이다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14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1150</Words>
  <Application>Microsoft Office PowerPoint</Application>
  <PresentationFormat>와이드스크린</PresentationFormat>
  <Paragraphs>142</Paragraphs>
  <Slides>28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Spoqa Han Sans</vt:lpstr>
      <vt:lpstr>Ubuntu Condensed</vt:lpstr>
      <vt:lpstr>Dotum</vt:lpstr>
      <vt:lpstr>Dotum</vt:lpstr>
      <vt:lpstr>맑은 고딕</vt:lpstr>
      <vt:lpstr>Arial</vt:lpstr>
      <vt:lpstr>Office 테마</vt:lpstr>
      <vt:lpstr>DFS(2)</vt:lpstr>
      <vt:lpstr>PowerPoint 프레젠테이션</vt:lpstr>
      <vt:lpstr>PowerPoint 프레젠테이션</vt:lpstr>
      <vt:lpstr>PowerPoint 프레젠테이션</vt:lpstr>
      <vt:lpstr>PowerPoint 프레젠테이션</vt:lpstr>
      <vt:lpstr>1. 단절점(cut vertex)</vt:lpstr>
      <vt:lpstr>단절점(cut vertex)</vt:lpstr>
      <vt:lpstr>단절점의 특징</vt:lpstr>
      <vt:lpstr>단절점 알고리즘</vt:lpstr>
      <vt:lpstr>단절점 알고리즘</vt:lpstr>
      <vt:lpstr>2. 단절선</vt:lpstr>
      <vt:lpstr>3. SCC(Strongly Connected Component)</vt:lpstr>
      <vt:lpstr>타잔 알고리즘</vt:lpstr>
      <vt:lpstr>타잔 알고리즘</vt:lpstr>
      <vt:lpstr>타잔 알고리즘</vt:lpstr>
      <vt:lpstr>타잔 알고리즘</vt:lpstr>
      <vt:lpstr>타잔 알고리즘</vt:lpstr>
      <vt:lpstr>타잔 알고리즘</vt:lpstr>
      <vt:lpstr>타잔 알고리즘</vt:lpstr>
      <vt:lpstr>타잔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감시 카메라 설치</vt:lpstr>
      <vt:lpstr>감시 카메라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yewon park</dc:creator>
  <cp:lastModifiedBy>yewon park</cp:lastModifiedBy>
  <cp:revision>33</cp:revision>
  <dcterms:created xsi:type="dcterms:W3CDTF">2018-02-20T07:17:29Z</dcterms:created>
  <dcterms:modified xsi:type="dcterms:W3CDTF">2018-02-25T00:21:21Z</dcterms:modified>
</cp:coreProperties>
</file>