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7B9902-C0BE-4294-A2D7-0FC6F9EB55F1}">
  <a:tblStyle styleId="{057B9902-C0BE-4294-A2D7-0FC6F9EB55F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olorscripter.com/info#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olorscripter.com/info#e" TargetMode="External"/><Relationship Id="rId4" Type="http://schemas.openxmlformats.org/officeDocument/2006/relationships/hyperlink" Target="http://colorscripter.com/info#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트리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Review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</a:pPr>
            <a:r>
              <a:rPr lang="ko"/>
              <a:t>KMP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</a:pPr>
            <a:r>
              <a:rPr lang="ko"/>
              <a:t>pi</a:t>
            </a:r>
            <a:r>
              <a:rPr lang="ko"/>
              <a:t>에 저장되는 값은? (aabaabac)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</a:pPr>
            <a:r>
              <a:rPr lang="ko"/>
              <a:t>kmpSearch의 반환값은?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</a:pPr>
            <a:r>
              <a:rPr lang="ko"/>
              <a:t>getpi, kmpSearch 코드 짜보기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</a:pPr>
            <a:r>
              <a:rPr lang="ko">
                <a:solidFill>
                  <a:srgbClr val="FF0000"/>
                </a:solidFill>
              </a:rPr>
              <a:t>계층 구조</a:t>
            </a:r>
            <a:r>
              <a:rPr lang="ko">
                <a:solidFill>
                  <a:srgbClr val="FF0000"/>
                </a:solidFill>
              </a:rPr>
              <a:t>를 표현하는 일반적인 트리 구현 방법, 개념, 연산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</a:pPr>
            <a:r>
              <a:rPr lang="ko"/>
              <a:t>이진 검색 트리, 트립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</a:pPr>
            <a:r>
              <a:rPr lang="ko"/>
              <a:t>우선순위 큐, 힙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</a:pPr>
            <a:r>
              <a:rPr lang="ko"/>
              <a:t>구간 트리, 펜윅 트리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</a:pPr>
            <a:r>
              <a:rPr lang="ko"/>
              <a:t>유니온-파인드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</a:pPr>
            <a:r>
              <a:rPr lang="ko"/>
              <a:t>트라이, 아호-코라식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기초적</a:t>
            </a:r>
            <a:r>
              <a:rPr lang="ko"/>
              <a:t>인 정의와 용어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ko">
                <a:solidFill>
                  <a:schemeClr val="dk1"/>
                </a:solidFill>
              </a:rPr>
              <a:t>트리의 구성 요소 : node, edge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ko">
                <a:solidFill>
                  <a:schemeClr val="dk1"/>
                </a:solidFill>
              </a:rPr>
              <a:t>node 중 상위 노드는 parent node, 하위 노드는 child node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ko">
                <a:solidFill>
                  <a:schemeClr val="dk1"/>
                </a:solidFill>
              </a:rPr>
              <a:t>sibling nodes, ancestor nodes, descendant nodes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ko">
                <a:solidFill>
                  <a:schemeClr val="dk1"/>
                </a:solidFill>
              </a:rPr>
              <a:t>root, leaf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기초적인 정의와 용어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ko">
                <a:solidFill>
                  <a:schemeClr val="dk1"/>
                </a:solidFill>
              </a:rPr>
              <a:t>트리와 노드의 속성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루트에서 특정 노드에 도달하기 위해 거쳐야 하는 간선의 수 == depth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가장 깊은 depth == height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트리</a:t>
            </a:r>
            <a:r>
              <a:rPr lang="ko"/>
              <a:t>의 표현</a:t>
            </a:r>
          </a:p>
        </p:txBody>
      </p:sp>
      <p:graphicFrame>
        <p:nvGraphicFramePr>
          <p:cNvPr id="84" name="Shape 84"/>
          <p:cNvGraphicFramePr/>
          <p:nvPr/>
        </p:nvGraphicFramePr>
        <p:xfrm>
          <a:off x="311700" y="11256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272727"/>
                </a:solidFill>
                <a:tableStyleId>{057B9902-C0BE-4294-A2D7-0FC6F9EB55F1}</a:tableStyleId>
              </a:tblPr>
              <a:tblGrid>
                <a:gridCol w="4295775"/>
                <a:gridCol w="1485900"/>
              </a:tblGrid>
              <a:tr h="116205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</a:t>
                      </a:r>
                      <a:r>
                        <a:rPr lang="ko" sz="1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TreeNode {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string label;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</a:t>
                      </a:r>
                      <a:r>
                        <a:rPr lang="ko" sz="1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ko" sz="1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parent;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vector</a:t>
                      </a:r>
                      <a:r>
                        <a:rPr lang="ko" sz="1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ko" sz="1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TreeNode</a:t>
                      </a:r>
                      <a:r>
                        <a:rPr lang="ko" sz="18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*&gt;</a:t>
                      </a:r>
                      <a:r>
                        <a:rPr lang="ko" sz="1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children;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</a:p>
                  </a:txBody>
                  <a:tcPr marT="57150" marB="5715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1333500"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700" u="sng">
                          <a:solidFill>
                            <a:srgbClr val="FFFFFF"/>
                          </a:solidFill>
                          <a:highlight>
                            <a:srgbClr val="4F4F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cs</a:t>
                      </a:r>
                    </a:p>
                  </a:txBody>
                  <a:tcPr marT="91425" marB="38100" marR="19050" marL="91425" anchor="b"/>
                </a:tc>
              </a:tr>
            </a:tbl>
          </a:graphicData>
        </a:graphic>
      </p:graphicFrame>
      <p:sp>
        <p:nvSpPr>
          <p:cNvPr id="85" name="Shape 85"/>
          <p:cNvSpPr txBox="1"/>
          <p:nvPr/>
        </p:nvSpPr>
        <p:spPr>
          <a:xfrm>
            <a:off x="311700" y="3335475"/>
            <a:ext cx="47280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2800"/>
              <a:t>하지</a:t>
            </a:r>
            <a:r>
              <a:rPr lang="ko" sz="2800"/>
              <a:t>만 언제든 달라질 수 있다!!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트리</a:t>
            </a:r>
            <a:r>
              <a:rPr lang="ko"/>
              <a:t>의 순회</a:t>
            </a:r>
          </a:p>
        </p:txBody>
      </p:sp>
      <p:graphicFrame>
        <p:nvGraphicFramePr>
          <p:cNvPr id="91" name="Shape 91"/>
          <p:cNvGraphicFramePr/>
          <p:nvPr/>
        </p:nvGraphicFramePr>
        <p:xfrm>
          <a:off x="311700" y="11395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272727"/>
                </a:solidFill>
                <a:tableStyleId>{057B9902-C0BE-4294-A2D7-0FC6F9EB55F1}</a:tableStyleId>
              </a:tblPr>
              <a:tblGrid>
                <a:gridCol w="5848350"/>
                <a:gridCol w="1485900"/>
              </a:tblGrid>
              <a:tr h="1457325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printLabels(TreeNode</a:t>
                      </a:r>
                      <a:r>
                        <a:rPr lang="ko" sz="15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root) {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ko" sz="15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cout</a:t>
                      </a: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ko" sz="15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</a:t>
                      </a: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root</a:t>
                      </a:r>
                      <a:r>
                        <a:rPr lang="ko" sz="15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</a:t>
                      </a: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 </a:t>
                      </a:r>
                      <a:r>
                        <a:rPr lang="ko" sz="15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</a:t>
                      </a: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endl;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ko" sz="15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ko" sz="1500">
                          <a:solidFill>
                            <a:srgbClr val="4BE6FA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</a:t>
                      </a:r>
                      <a:r>
                        <a:rPr lang="ko" sz="15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ko" sz="1500">
                          <a:solidFill>
                            <a:srgbClr val="C10AFF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</a:t>
                      </a:r>
                      <a:r>
                        <a:rPr lang="ko" sz="15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</a:t>
                      </a:r>
                      <a:r>
                        <a:rPr lang="ko" sz="15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</a:t>
                      </a: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children.size(); i</a:t>
                      </a:r>
                      <a:r>
                        <a:rPr lang="ko" sz="15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++</a:t>
                      </a: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printLabels(root</a:t>
                      </a:r>
                      <a:r>
                        <a:rPr lang="ko" sz="1500">
                          <a:solidFill>
                            <a:srgbClr val="FF3399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-&gt;</a:t>
                      </a: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children[i]);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</a:p>
                    <a:p>
                      <a:pPr indent="0" lvl="0" marL="63500" marR="6350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solidFill>
                            <a:srgbClr val="F0F0F0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  <a:p>
                      <a:pPr indent="1333500" lvl="0" marR="5080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i="1" lang="ko" sz="1500" u="sng">
                          <a:solidFill>
                            <a:srgbClr val="4F4F4F"/>
                          </a:solidFill>
                          <a:highlight>
                            <a:srgbClr val="27272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Colored by Color Scripter</a:t>
                      </a:r>
                    </a:p>
                  </a:txBody>
                  <a:tcPr marT="57150" marB="57150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1333500" lvl="0" rtl="0">
                        <a:lnSpc>
                          <a:spcPct val="14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sz="700" u="sng">
                          <a:solidFill>
                            <a:srgbClr val="FFFFFF"/>
                          </a:solidFill>
                          <a:highlight>
                            <a:srgbClr val="4F4F4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cs</a:t>
                      </a:r>
                    </a:p>
                  </a:txBody>
                  <a:tcPr marT="91425" marB="38100" marR="19050" marL="91425" anchor="b"/>
                </a:tc>
              </a:tr>
            </a:tbl>
          </a:graphicData>
        </a:graphic>
      </p:graphicFrame>
      <p:sp>
        <p:nvSpPr>
          <p:cNvPr id="92" name="Shape 92"/>
          <p:cNvSpPr txBox="1"/>
          <p:nvPr/>
        </p:nvSpPr>
        <p:spPr>
          <a:xfrm>
            <a:off x="311700" y="3642575"/>
            <a:ext cx="47280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800"/>
              <a:t>이건 무슨 순회??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트리</a:t>
            </a:r>
            <a:r>
              <a:rPr lang="ko"/>
              <a:t>의 순회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/>
              <a:t>각각</a:t>
            </a:r>
            <a:r>
              <a:rPr lang="ko" sz="3000"/>
              <a:t>에 대해 전위, 중위, 후위를 구해보자~~~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