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8" r:id="rId9"/>
    <p:sldId id="274" r:id="rId10"/>
    <p:sldId id="271" r:id="rId11"/>
    <p:sldId id="272" r:id="rId12"/>
    <p:sldId id="262" r:id="rId13"/>
    <p:sldId id="270" r:id="rId14"/>
    <p:sldId id="269" r:id="rId15"/>
    <p:sldId id="273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48125-B27F-4793-8CC8-A093E9B07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2FD5CC-1778-40C7-BDA8-FAA3AC263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FDB06-2DA3-4324-89C5-EE341B1D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BAE9-CEF8-4FBC-B624-2BED80650F8F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96193-93DB-4CB3-AB08-75E2BB8A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4B9D89-9265-4E55-935B-A23C6F40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13F0-EA75-442A-AE25-8E0AB4FCF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61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229B8-0BDC-4824-8E83-FA6927468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77C398-EB8D-43E6-B8E2-405B7B7EC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9D299-2BFA-4221-8BD6-3D2F0F58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BAE9-CEF8-4FBC-B624-2BED80650F8F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3CCF2-8EC7-4BDF-A8EE-689DF2F0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DC0A4-435F-4256-A94E-CC55069D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13F0-EA75-442A-AE25-8E0AB4FCF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38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DDD01C-A2ED-4AC9-A256-C31BE0EFA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6D7B78-4A73-43E0-98F8-A4FE4DD86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D7C92-6D6F-4FCF-8A87-2ECC51BF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BAE9-CEF8-4FBC-B624-2BED80650F8F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99B02E-C18A-4137-93C0-84628A66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2B55C-510E-4DAE-B1A1-7F5E03D4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13F0-EA75-442A-AE25-8E0AB4FCF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26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3F719-28C3-4DFE-A575-FD66754D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CD2FB-1969-4C58-A969-5DDBE68EE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8A394-0409-4110-B66F-B9DB4D23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BAE9-CEF8-4FBC-B624-2BED80650F8F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41C77-5B7A-43B7-A770-DC91E3DC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6BDB3-4313-4054-9FCD-5AD3B214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13F0-EA75-442A-AE25-8E0AB4FCF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59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5A627-09B1-444B-AD4C-89C6DE7E5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BEBA4D-1ECD-4886-90B5-A0A8A056D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33BC9-F75A-453A-B1BE-3198EE44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BAE9-CEF8-4FBC-B624-2BED80650F8F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C7D439-081A-4F88-BE9D-1A0138B0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AAB32-4DB5-4568-983E-CDCB7E05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13F0-EA75-442A-AE25-8E0AB4FCF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95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F1B2C-7A6E-43C6-A770-0DABDD0E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2C53A6-DF4C-4C53-B0BE-8A38D01F5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577AFF-F388-4F26-B012-B04040E75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C5C4C7-5D93-4F23-89FB-9AF68C8C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BAE9-CEF8-4FBC-B624-2BED80650F8F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B1EA50-C8F9-434E-81EB-81EF3038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478AF8-4F78-4E1B-9D9F-A9DA2B74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13F0-EA75-442A-AE25-8E0AB4FCF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70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D903D-6A62-4375-8477-287F61C1A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5638D-F168-43D7-9FFB-C969C089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9F69D7-5097-4607-A69C-D1F2A7707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9F1834-DFCB-4D03-A1B1-D37DD4BAC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3543BB-A191-4997-88F1-741C173AF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A1D599-3FCB-4D83-93B6-F6716980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BAE9-CEF8-4FBC-B624-2BED80650F8F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BB6494-7879-48A0-BD9E-E64697BE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B907FF-8CAA-4FC2-BCA8-2E9AAA63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13F0-EA75-442A-AE25-8E0AB4FCF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92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16102-8EDA-4497-A2D7-0FE77909D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CDE01E-60B3-454C-8C84-A8D7FF1A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BAE9-CEF8-4FBC-B624-2BED80650F8F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DA00F8-AFA0-48B3-92FC-34DFB6B4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AF8D0A-1213-4076-B0A0-3D0620FC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13F0-EA75-442A-AE25-8E0AB4FCF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58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4FF236-9713-4F3C-8715-7AF46B60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BAE9-CEF8-4FBC-B624-2BED80650F8F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56129A-1305-4006-BA13-96023364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56C179-A82C-46C2-ABA3-B41DF059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13F0-EA75-442A-AE25-8E0AB4FCF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4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32AEB-93B8-457F-B27D-19932919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87C20-C23B-41E0-81B1-1701CCAC4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5DE0A7-7E47-42B0-B6A9-C4F0CF7D0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C3186F-8FF4-4D65-BCC3-2B499D6B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BAE9-CEF8-4FBC-B624-2BED80650F8F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0E19F0-43AE-4D5F-9386-86001F93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E6E72C-1952-45B1-B29B-587E6355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13F0-EA75-442A-AE25-8E0AB4FCF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5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30D30-5519-4D0C-80AE-4206EAFA1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ABDAD3-93C2-4406-8154-908AA7B99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1CE2C6-326A-49ED-B43C-EBCF2B44E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4254C-1620-4915-A36A-A464A26E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BAE9-CEF8-4FBC-B624-2BED80650F8F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ABA380-E23A-43E7-B974-C694A20D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464F5F-ADCC-48A5-840F-59370379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13F0-EA75-442A-AE25-8E0AB4FCF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27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0AB9D7-0FB6-4361-AFE9-061287F0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A651DA-A2C7-4038-87B1-8DB3659F5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F00391-3FC8-4257-B719-E2395E9D2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3BAE9-CEF8-4FBC-B624-2BED80650F8F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7D8B11-F50C-4190-927F-B54FAF0B6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BA1DAC-C139-47F7-8DC2-FF1355CE7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913F0-EA75-442A-AE25-8E0AB4FCF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0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389" TargetMode="External"/><Relationship Id="rId2" Type="http://schemas.openxmlformats.org/officeDocument/2006/relationships/hyperlink" Target="https://www.acmicpc.net/problem/11780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57682-3319-470A-B43D-6D128DBE5D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최단거리</a:t>
            </a:r>
            <a:r>
              <a:rPr lang="en-US" altLang="ko-KR" dirty="0"/>
              <a:t>2 </a:t>
            </a:r>
            <a:br>
              <a:rPr lang="en-US" altLang="ko-KR" dirty="0"/>
            </a:br>
            <a:r>
              <a:rPr lang="en-US" altLang="ko-KR" dirty="0"/>
              <a:t>– </a:t>
            </a:r>
            <a:r>
              <a:rPr lang="ko-KR" altLang="en-US" dirty="0" err="1"/>
              <a:t>벨만포드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플로이드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F315D3-B5CC-49A1-9988-28C6067C44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2018-05-06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043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CA751-E87F-4278-A77C-CF23E79E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SPFA(Shortest Path Faster Algorithm)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6DB61-D1E8-43D1-9E17-90D177CB35E3}"/>
              </a:ext>
            </a:extLst>
          </p:cNvPr>
          <p:cNvSpPr txBox="1"/>
          <p:nvPr/>
        </p:nvSpPr>
        <p:spPr>
          <a:xfrm>
            <a:off x="838200" y="1690688"/>
            <a:ext cx="90779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벨만포드의</a:t>
            </a:r>
            <a:r>
              <a:rPr lang="ko-KR" altLang="en-US" dirty="0"/>
              <a:t> 성능을 향상시킨 알고리즘</a:t>
            </a:r>
            <a:endParaRPr lang="en-US" altLang="ko-KR" dirty="0"/>
          </a:p>
          <a:p>
            <a:r>
              <a:rPr lang="ko-KR" altLang="en-US" dirty="0"/>
              <a:t>최악의 경우에는 </a:t>
            </a:r>
            <a:r>
              <a:rPr lang="ko-KR" altLang="en-US" dirty="0" err="1"/>
              <a:t>벨만</a:t>
            </a:r>
            <a:r>
              <a:rPr lang="ko-KR" altLang="en-US" dirty="0"/>
              <a:t> 포드의 </a:t>
            </a:r>
            <a:r>
              <a:rPr lang="ko-KR" altLang="en-US" dirty="0" err="1"/>
              <a:t>시간복잡도와</a:t>
            </a:r>
            <a:r>
              <a:rPr lang="ko-KR" altLang="en-US" dirty="0"/>
              <a:t> 같지만 평균적으로 </a:t>
            </a:r>
            <a:r>
              <a:rPr lang="en-US" altLang="ko-KR" dirty="0"/>
              <a:t>O(E) </a:t>
            </a:r>
            <a:r>
              <a:rPr lang="ko-KR" altLang="en-US" dirty="0"/>
              <a:t>이다</a:t>
            </a:r>
            <a:endParaRPr lang="en-US" altLang="ko-KR" dirty="0"/>
          </a:p>
          <a:p>
            <a:r>
              <a:rPr lang="ko-KR" altLang="en-US" dirty="0" err="1"/>
              <a:t>벨만포드의</a:t>
            </a:r>
            <a:r>
              <a:rPr lang="ko-KR" altLang="en-US" dirty="0"/>
              <a:t> 아이디어와 같은 아이디어이다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벨만포드는</a:t>
            </a:r>
            <a:r>
              <a:rPr lang="ko-KR" altLang="en-US" dirty="0"/>
              <a:t> 모든 간선에 대해서 업데이트를 진행하고</a:t>
            </a:r>
            <a:endParaRPr lang="en-US" altLang="ko-KR" dirty="0"/>
          </a:p>
          <a:p>
            <a:r>
              <a:rPr lang="en-US" altLang="ko-KR" dirty="0"/>
              <a:t>SPFA</a:t>
            </a:r>
            <a:r>
              <a:rPr lang="ko-KR" altLang="en-US" dirty="0"/>
              <a:t>는 아래 </a:t>
            </a:r>
            <a:r>
              <a:rPr lang="en-US" altLang="ko-KR" dirty="0"/>
              <a:t>if</a:t>
            </a:r>
            <a:r>
              <a:rPr lang="ko-KR" altLang="en-US" dirty="0"/>
              <a:t>문에 의해서 바뀐 정점과 연결된 간선에 대해서만 업데이트를 진행한다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인접 리스트의 구현이 필요하다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3293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CA751-E87F-4278-A77C-CF23E79E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SPFA(Shortest Path Faster Algorithm)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6DB61-D1E8-43D1-9E17-90D177CB35E3}"/>
              </a:ext>
            </a:extLst>
          </p:cNvPr>
          <p:cNvSpPr txBox="1"/>
          <p:nvPr/>
        </p:nvSpPr>
        <p:spPr>
          <a:xfrm>
            <a:off x="838200" y="1564195"/>
            <a:ext cx="7010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바뀐 정점은 큐를 이용해서 관리하고</a:t>
            </a:r>
            <a:endParaRPr lang="en-US" altLang="ko-KR" dirty="0"/>
          </a:p>
          <a:p>
            <a:r>
              <a:rPr lang="ko-KR" altLang="en-US" dirty="0"/>
              <a:t>큐에 </a:t>
            </a:r>
            <a:r>
              <a:rPr lang="ko-KR" altLang="en-US" dirty="0" err="1"/>
              <a:t>들어가있는지</a:t>
            </a:r>
            <a:r>
              <a:rPr lang="en-US" altLang="ko-KR" dirty="0"/>
              <a:t>, </a:t>
            </a:r>
            <a:r>
              <a:rPr lang="ko-KR" altLang="en-US" dirty="0"/>
              <a:t>안 </a:t>
            </a:r>
            <a:r>
              <a:rPr lang="ko-KR" altLang="en-US" dirty="0" err="1"/>
              <a:t>들어가있는지를</a:t>
            </a:r>
            <a:r>
              <a:rPr lang="ko-KR" altLang="en-US" dirty="0"/>
              <a:t> 배열을 이용해서 체크한다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4379F0-55BD-435C-B5D2-67B551B95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93" y="2210526"/>
            <a:ext cx="4104587" cy="430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8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CA751-E87F-4278-A77C-CF23E79E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플로이드</a:t>
            </a:r>
            <a:r>
              <a:rPr lang="ko-KR" altLang="en-US" dirty="0"/>
              <a:t> 알고리즘의 원리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6DB61-D1E8-43D1-9E17-90D177CB35E3}"/>
              </a:ext>
            </a:extLst>
          </p:cNvPr>
          <p:cNvSpPr txBox="1"/>
          <p:nvPr/>
        </p:nvSpPr>
        <p:spPr>
          <a:xfrm>
            <a:off x="913814" y="1690688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모든 쌍의 최단 경로를 구하는 알고리즘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6C217-7A21-41CD-B9FD-2B44F34E06E3}"/>
              </a:ext>
            </a:extLst>
          </p:cNvPr>
          <p:cNvSpPr txBox="1"/>
          <p:nvPr/>
        </p:nvSpPr>
        <p:spPr>
          <a:xfrm>
            <a:off x="913814" y="2586698"/>
            <a:ext cx="51219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1~N</a:t>
            </a:r>
            <a:r>
              <a:rPr lang="ko-KR" altLang="en-US" dirty="0"/>
              <a:t>까지 정점이 있을 때</a:t>
            </a:r>
            <a:endParaRPr lang="en-US" altLang="ko-KR" dirty="0"/>
          </a:p>
          <a:p>
            <a:r>
              <a:rPr lang="en-US" altLang="ko-KR" dirty="0"/>
              <a:t>D[k][</a:t>
            </a:r>
            <a:r>
              <a:rPr lang="en-US" altLang="ko-KR" dirty="0" err="1"/>
              <a:t>i</a:t>
            </a:r>
            <a:r>
              <a:rPr lang="en-US" altLang="ko-KR" dirty="0"/>
              <a:t>][j]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~&gt;j</a:t>
            </a:r>
            <a:r>
              <a:rPr lang="ko-KR" altLang="en-US" dirty="0"/>
              <a:t>로 이동하는 최단 경로</a:t>
            </a:r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중간에 방문할 수 있는 정점은 </a:t>
            </a:r>
            <a:r>
              <a:rPr lang="en-US" altLang="ko-KR" dirty="0"/>
              <a:t>{1, 2, …, k}</a:t>
            </a:r>
          </a:p>
          <a:p>
            <a:endParaRPr lang="en-US" altLang="ko-KR" dirty="0"/>
          </a:p>
          <a:p>
            <a:r>
              <a:rPr lang="ko-KR" altLang="en-US" dirty="0"/>
              <a:t>그럼 </a:t>
            </a:r>
            <a:r>
              <a:rPr lang="en-US" altLang="ko-KR" dirty="0"/>
              <a:t>d[k][</a:t>
            </a:r>
            <a:r>
              <a:rPr lang="en-US" altLang="ko-KR" dirty="0" err="1"/>
              <a:t>i</a:t>
            </a:r>
            <a:r>
              <a:rPr lang="en-US" altLang="ko-KR" dirty="0"/>
              <a:t>][j]</a:t>
            </a:r>
            <a:r>
              <a:rPr lang="ko-KR" altLang="en-US" dirty="0"/>
              <a:t>를 구해보자</a:t>
            </a:r>
            <a:endParaRPr lang="en-US" altLang="ko-KR" dirty="0"/>
          </a:p>
          <a:p>
            <a:r>
              <a:rPr lang="en-US" altLang="ko-KR" dirty="0"/>
              <a:t>K</a:t>
            </a:r>
            <a:r>
              <a:rPr lang="ko-KR" altLang="en-US" dirty="0"/>
              <a:t>가 경로에 없는 경우</a:t>
            </a:r>
            <a:endParaRPr lang="en-US" altLang="ko-KR" dirty="0"/>
          </a:p>
          <a:p>
            <a:r>
              <a:rPr lang="en-US" altLang="ko-KR" dirty="0"/>
              <a:t>D[k-1][</a:t>
            </a:r>
            <a:r>
              <a:rPr lang="en-US" altLang="ko-KR" dirty="0" err="1"/>
              <a:t>i</a:t>
            </a:r>
            <a:r>
              <a:rPr lang="en-US" altLang="ko-KR" dirty="0"/>
              <a:t>][j]</a:t>
            </a:r>
          </a:p>
          <a:p>
            <a:r>
              <a:rPr lang="en-US" altLang="ko-KR" dirty="0"/>
              <a:t>K</a:t>
            </a:r>
            <a:r>
              <a:rPr lang="ko-KR" altLang="en-US" dirty="0"/>
              <a:t>가 경로에 있는 경우</a:t>
            </a:r>
            <a:endParaRPr lang="en-US" altLang="ko-KR" dirty="0"/>
          </a:p>
          <a:p>
            <a:r>
              <a:rPr lang="en-US" altLang="ko-KR" dirty="0"/>
              <a:t>D[k-1][</a:t>
            </a:r>
            <a:r>
              <a:rPr lang="en-US" altLang="ko-KR" dirty="0" err="1"/>
              <a:t>i</a:t>
            </a:r>
            <a:r>
              <a:rPr lang="en-US" altLang="ko-KR" dirty="0"/>
              <a:t>][k] + d[k-1][k][j]</a:t>
            </a:r>
          </a:p>
        </p:txBody>
      </p:sp>
    </p:spTree>
    <p:extLst>
      <p:ext uri="{BB962C8B-B14F-4D97-AF65-F5344CB8AC3E}">
        <p14:creationId xmlns:p14="http://schemas.microsoft.com/office/powerpoint/2010/main" val="4020039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CA751-E87F-4278-A77C-CF23E79E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플로이드</a:t>
            </a:r>
            <a:r>
              <a:rPr lang="ko-KR" altLang="en-US" dirty="0"/>
              <a:t> 알고리즘의 원리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6DB61-D1E8-43D1-9E17-90D177CB35E3}"/>
              </a:ext>
            </a:extLst>
          </p:cNvPr>
          <p:cNvSpPr txBox="1"/>
          <p:nvPr/>
        </p:nvSpPr>
        <p:spPr>
          <a:xfrm>
            <a:off x="838200" y="1648301"/>
            <a:ext cx="5071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D[k][</a:t>
            </a:r>
            <a:r>
              <a:rPr lang="en-US" altLang="ko-KR" dirty="0" err="1"/>
              <a:t>i</a:t>
            </a:r>
            <a:r>
              <a:rPr lang="en-US" altLang="ko-KR" dirty="0"/>
              <a:t>][j] = a[</a:t>
            </a:r>
            <a:r>
              <a:rPr lang="en-US" altLang="ko-KR" dirty="0" err="1"/>
              <a:t>i</a:t>
            </a:r>
            <a:r>
              <a:rPr lang="en-US" altLang="ko-KR" dirty="0"/>
              <a:t>][j] (k==0)</a:t>
            </a:r>
          </a:p>
          <a:p>
            <a:r>
              <a:rPr lang="en-US" altLang="ko-KR" dirty="0"/>
              <a:t>Min(d[k-1][</a:t>
            </a:r>
            <a:r>
              <a:rPr lang="en-US" altLang="ko-KR" dirty="0" err="1"/>
              <a:t>i</a:t>
            </a:r>
            <a:r>
              <a:rPr lang="en-US" altLang="ko-KR" dirty="0"/>
              <a:t>][j], d[k-1][</a:t>
            </a:r>
            <a:r>
              <a:rPr lang="en-US" altLang="ko-KR" dirty="0" err="1"/>
              <a:t>i</a:t>
            </a:r>
            <a:r>
              <a:rPr lang="en-US" altLang="ko-KR" dirty="0"/>
              <a:t>][k] + d[k-1][k][j] (k&gt;=1)</a:t>
            </a:r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3BE9B4-28F3-4520-A006-A692AF3E7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0674"/>
            <a:ext cx="8062802" cy="305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6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CA751-E87F-4278-A77C-CF23E79E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플로이드</a:t>
            </a:r>
            <a:r>
              <a:rPr lang="ko-KR" altLang="en-US" dirty="0"/>
              <a:t> 알고리즘의 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215BB7-330E-4475-880D-D0F6D77F1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44" y="2226342"/>
            <a:ext cx="5701898" cy="229981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CE09D37-370D-4A34-8429-D47271E44D5A}"/>
              </a:ext>
            </a:extLst>
          </p:cNvPr>
          <p:cNvSpPr/>
          <p:nvPr/>
        </p:nvSpPr>
        <p:spPr>
          <a:xfrm>
            <a:off x="838200" y="1690688"/>
            <a:ext cx="521008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구현할 때는 </a:t>
            </a:r>
            <a:r>
              <a:rPr lang="en-US" altLang="ko-KR" dirty="0"/>
              <a:t>2</a:t>
            </a:r>
            <a:r>
              <a:rPr lang="ko-KR" altLang="en-US" dirty="0"/>
              <a:t>차원 배열로 구현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슬라이딩 기법을 이용하여 메모리 사용량을 줄임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6070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CA751-E87F-4278-A77C-CF23E79E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플로이드</a:t>
            </a:r>
            <a:r>
              <a:rPr lang="ko-KR" altLang="en-US" dirty="0"/>
              <a:t> 알고리즘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E09D37-370D-4A34-8429-D47271E44D5A}"/>
              </a:ext>
            </a:extLst>
          </p:cNvPr>
          <p:cNvSpPr/>
          <p:nvPr/>
        </p:nvSpPr>
        <p:spPr>
          <a:xfrm>
            <a:off x="838200" y="1690688"/>
            <a:ext cx="5790368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코드 </a:t>
            </a:r>
            <a:r>
              <a:rPr lang="en-US" altLang="ko-KR" dirty="0"/>
              <a:t>p.956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Adj[</a:t>
            </a:r>
            <a:r>
              <a:rPr lang="en-US" altLang="ko-KR" dirty="0" err="1"/>
              <a:t>i</a:t>
            </a:r>
            <a:r>
              <a:rPr lang="en-US" altLang="ko-KR" dirty="0"/>
              <a:t>][</a:t>
            </a:r>
            <a:r>
              <a:rPr lang="en-US" altLang="ko-KR" dirty="0" err="1"/>
              <a:t>i</a:t>
            </a:r>
            <a:r>
              <a:rPr lang="en-US" altLang="ko-KR" dirty="0"/>
              <a:t>]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 err="1"/>
              <a:t>플로이드</a:t>
            </a:r>
            <a:r>
              <a:rPr lang="ko-KR" altLang="en-US" dirty="0"/>
              <a:t> 알고리즘의 최적화</a:t>
            </a:r>
            <a:endParaRPr lang="en-US" altLang="ko-KR" dirty="0"/>
          </a:p>
          <a:p>
            <a:r>
              <a:rPr lang="en-US" altLang="ko-KR" dirty="0"/>
              <a:t>I</a:t>
            </a:r>
            <a:r>
              <a:rPr lang="ko-KR" altLang="en-US" dirty="0"/>
              <a:t>에서 </a:t>
            </a:r>
            <a:r>
              <a:rPr lang="en-US" altLang="ko-KR" dirty="0"/>
              <a:t>k</a:t>
            </a:r>
            <a:r>
              <a:rPr lang="ko-KR" altLang="en-US" dirty="0"/>
              <a:t>로 가는 경로가 있을 때 </a:t>
            </a:r>
            <a:r>
              <a:rPr lang="en-US" altLang="ko-KR" dirty="0"/>
              <a:t>j</a:t>
            </a:r>
            <a:r>
              <a:rPr lang="ko-KR" altLang="en-US" dirty="0"/>
              <a:t>에 대한 </a:t>
            </a:r>
            <a:r>
              <a:rPr lang="en-US" altLang="ko-KR" dirty="0"/>
              <a:t>for</a:t>
            </a:r>
            <a:r>
              <a:rPr lang="ko-KR" altLang="en-US" dirty="0"/>
              <a:t>문 수행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경로 계산하기</a:t>
            </a:r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en-US" altLang="ko-KR" dirty="0"/>
              <a:t>adj[u][v]</a:t>
            </a:r>
            <a:r>
              <a:rPr lang="ko-KR" altLang="en-US" dirty="0"/>
              <a:t>를 갱신했을 때 사용했던 </a:t>
            </a:r>
            <a:r>
              <a:rPr lang="en-US" altLang="ko-KR" dirty="0"/>
              <a:t>k</a:t>
            </a:r>
            <a:r>
              <a:rPr lang="ko-KR" altLang="en-US" dirty="0"/>
              <a:t>값 저장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도달 가능성 확인하기</a:t>
            </a:r>
            <a:endParaRPr lang="en-US" altLang="ko-KR" dirty="0"/>
          </a:p>
          <a:p>
            <a:r>
              <a:rPr lang="en-US" altLang="ko-KR" dirty="0"/>
              <a:t>https://www.acmicpc.net/problem/11403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5993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CA751-E87F-4278-A77C-CF23E79E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6DB61-D1E8-43D1-9E17-90D177CB35E3}"/>
              </a:ext>
            </a:extLst>
          </p:cNvPr>
          <p:cNvSpPr txBox="1"/>
          <p:nvPr/>
        </p:nvSpPr>
        <p:spPr>
          <a:xfrm>
            <a:off x="838200" y="1690688"/>
            <a:ext cx="7057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플로이드</a:t>
            </a:r>
            <a:r>
              <a:rPr lang="ko-KR" altLang="en-US" dirty="0"/>
              <a:t> </a:t>
            </a:r>
            <a:r>
              <a:rPr lang="en-US" altLang="ko-KR" dirty="0"/>
              <a:t>https://www.acmicpc.net/problem/11404</a:t>
            </a:r>
          </a:p>
          <a:p>
            <a:r>
              <a:rPr lang="ko-KR" altLang="en-US" dirty="0" err="1"/>
              <a:t>플로이드</a:t>
            </a:r>
            <a:r>
              <a:rPr lang="en-US" altLang="ko-KR" dirty="0"/>
              <a:t>2 </a:t>
            </a:r>
            <a:r>
              <a:rPr lang="en-US" altLang="ko-KR" dirty="0">
                <a:hlinkClick r:id="rId2"/>
              </a:rPr>
              <a:t>https://www.acmicpc.net/problem/11780</a:t>
            </a:r>
            <a:endParaRPr lang="en-US" altLang="ko-KR" dirty="0"/>
          </a:p>
          <a:p>
            <a:r>
              <a:rPr lang="ko-KR" altLang="en-US" dirty="0"/>
              <a:t>케빈 베이컨의 </a:t>
            </a:r>
            <a:r>
              <a:rPr lang="en-US" altLang="ko-KR" dirty="0"/>
              <a:t>6</a:t>
            </a:r>
            <a:r>
              <a:rPr lang="ko-KR" altLang="en-US" dirty="0"/>
              <a:t>단계 법칙 </a:t>
            </a:r>
            <a:r>
              <a:rPr lang="en-US" altLang="ko-KR" dirty="0">
                <a:hlinkClick r:id="rId3"/>
              </a:rPr>
              <a:t>https://www.acmicpc.net/problem/1389</a:t>
            </a:r>
            <a:endParaRPr lang="en-US" altLang="ko-KR" dirty="0"/>
          </a:p>
          <a:p>
            <a:r>
              <a:rPr lang="ko-KR" altLang="en-US" dirty="0"/>
              <a:t>궁금한 민호 </a:t>
            </a:r>
            <a:r>
              <a:rPr lang="en-US" altLang="ko-KR" dirty="0"/>
              <a:t>https://www.acmicpc.net/problem/1507</a:t>
            </a:r>
          </a:p>
        </p:txBody>
      </p:sp>
    </p:spTree>
    <p:extLst>
      <p:ext uri="{BB962C8B-B14F-4D97-AF65-F5344CB8AC3E}">
        <p14:creationId xmlns:p14="http://schemas.microsoft.com/office/powerpoint/2010/main" val="248764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CA751-E87F-4278-A77C-CF23E79E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다익스트라</a:t>
            </a:r>
            <a:r>
              <a:rPr lang="ko-KR" altLang="en-US" dirty="0"/>
              <a:t> 알고리즘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EAF097-A650-46BF-9DE0-00CBF464D6A4}"/>
              </a:ext>
            </a:extLst>
          </p:cNvPr>
          <p:cNvSpPr txBox="1"/>
          <p:nvPr/>
        </p:nvSpPr>
        <p:spPr>
          <a:xfrm>
            <a:off x="899746" y="1617231"/>
            <a:ext cx="78454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1:n</a:t>
            </a:r>
          </a:p>
          <a:p>
            <a:r>
              <a:rPr lang="ko-KR" altLang="en-US" dirty="0"/>
              <a:t>너비 우선 탐색을 이용하여 최단거리를 구하는 데 가장 효율적인 알고리즘</a:t>
            </a:r>
            <a:endParaRPr lang="en-US" altLang="ko-KR" dirty="0"/>
          </a:p>
          <a:p>
            <a:r>
              <a:rPr lang="en-US" altLang="ko-KR" dirty="0"/>
              <a:t>O(</a:t>
            </a:r>
            <a:r>
              <a:rPr lang="en-US" altLang="ko-KR" dirty="0" err="1"/>
              <a:t>ElgV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양</a:t>
            </a:r>
            <a:r>
              <a:rPr lang="en-US" altLang="ko-KR" dirty="0"/>
              <a:t>, </a:t>
            </a:r>
            <a:r>
              <a:rPr lang="ko-KR" altLang="en-US" dirty="0"/>
              <a:t>단방향 모두 사용 가능</a:t>
            </a:r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음의 가중치 </a:t>
            </a:r>
            <a:r>
              <a:rPr lang="en-US" altLang="ko-KR" b="1" dirty="0">
                <a:solidFill>
                  <a:srgbClr val="FF0000"/>
                </a:solidFill>
              </a:rPr>
              <a:t>X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음수 사이클 </a:t>
            </a:r>
            <a:r>
              <a:rPr lang="en-US" altLang="ko-KR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6D1EA641-7BD8-4818-9942-C36FD7EBF95C}"/>
              </a:ext>
            </a:extLst>
          </p:cNvPr>
          <p:cNvSpPr/>
          <p:nvPr/>
        </p:nvSpPr>
        <p:spPr>
          <a:xfrm>
            <a:off x="1272542" y="3841147"/>
            <a:ext cx="4114800" cy="1565031"/>
          </a:xfrm>
          <a:prstGeom prst="wedgeRectCallo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음수 간선이 있는 경우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음수 사이클이 있는 경우 </a:t>
            </a:r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어떻게하지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??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C4E3314A-7726-4429-AFFD-097971AD6D13}"/>
              </a:ext>
            </a:extLst>
          </p:cNvPr>
          <p:cNvSpPr/>
          <p:nvPr/>
        </p:nvSpPr>
        <p:spPr>
          <a:xfrm>
            <a:off x="6401387" y="3841146"/>
            <a:ext cx="4114800" cy="1565031"/>
          </a:xfrm>
          <a:prstGeom prst="wedgeRectCallout">
            <a:avLst>
              <a:gd name="adj1" fmla="val 21688"/>
              <a:gd name="adj2" fmla="val 625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벨만포드</a:t>
            </a:r>
            <a:r>
              <a:rPr lang="ko-KR" alt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알고리즘을 사용해봐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!!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179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CA751-E87F-4278-A77C-CF23E79E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벨만포드</a:t>
            </a:r>
            <a:r>
              <a:rPr lang="ko-KR" altLang="en-US" dirty="0"/>
              <a:t> 알고리즘의 원리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6DB61-D1E8-43D1-9E17-90D177CB35E3}"/>
              </a:ext>
            </a:extLst>
          </p:cNvPr>
          <p:cNvSpPr txBox="1"/>
          <p:nvPr/>
        </p:nvSpPr>
        <p:spPr>
          <a:xfrm>
            <a:off x="838200" y="2884178"/>
            <a:ext cx="81211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ko-KR" altLang="en-US" dirty="0"/>
              <a:t>시작점에서 </a:t>
            </a:r>
            <a:r>
              <a:rPr lang="en-US" altLang="ko-KR" dirty="0" err="1"/>
              <a:t>i</a:t>
            </a:r>
            <a:r>
              <a:rPr lang="ko-KR" altLang="en-US" dirty="0"/>
              <a:t>로 가는 최단경로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책에서는 </a:t>
            </a:r>
            <a:r>
              <a:rPr lang="en-US" altLang="ko-KR" dirty="0"/>
              <a:t>upper[])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모든 간선 </a:t>
            </a:r>
            <a:r>
              <a:rPr lang="en-US" altLang="ko-KR" dirty="0"/>
              <a:t>e(u, v, c)</a:t>
            </a:r>
            <a:r>
              <a:rPr lang="ko-KR" altLang="en-US" dirty="0"/>
              <a:t>에 대해서 다음을 검사한다</a:t>
            </a:r>
            <a:endParaRPr lang="en-US" altLang="ko-KR" dirty="0"/>
          </a:p>
          <a:p>
            <a:r>
              <a:rPr lang="en-US" altLang="ko-KR" dirty="0"/>
              <a:t>D[v] = Min(D[v], D[u] + c)</a:t>
            </a:r>
          </a:p>
          <a:p>
            <a:endParaRPr lang="en-US" altLang="ko-KR" dirty="0"/>
          </a:p>
          <a:p>
            <a:r>
              <a:rPr lang="ko-KR" altLang="en-US" dirty="0"/>
              <a:t>이 과정을 총 </a:t>
            </a:r>
            <a:r>
              <a:rPr lang="en-US" altLang="ko-KR" dirty="0"/>
              <a:t>V-1</a:t>
            </a:r>
            <a:r>
              <a:rPr lang="ko-KR" altLang="en-US" dirty="0"/>
              <a:t>번 반복한다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최단 경로는 최대 </a:t>
            </a:r>
            <a:r>
              <a:rPr lang="en-US" altLang="ko-KR" dirty="0"/>
              <a:t>|v|</a:t>
            </a:r>
            <a:r>
              <a:rPr lang="ko-KR" altLang="en-US" dirty="0"/>
              <a:t>개의 정점을 갖기 때문에 잘 해야 </a:t>
            </a:r>
            <a:r>
              <a:rPr lang="en-US" altLang="ko-KR" dirty="0"/>
              <a:t>|v|-1</a:t>
            </a:r>
            <a:r>
              <a:rPr lang="ko-KR" altLang="en-US" dirty="0"/>
              <a:t>개의 간선을 가짐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FC09E7-D97F-4830-A22C-6A28EA37D809}"/>
              </a:ext>
            </a:extLst>
          </p:cNvPr>
          <p:cNvSpPr txBox="1"/>
          <p:nvPr/>
        </p:nvSpPr>
        <p:spPr>
          <a:xfrm>
            <a:off x="838201" y="1558615"/>
            <a:ext cx="9412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단일 시작점 </a:t>
            </a:r>
            <a:r>
              <a:rPr lang="ko-KR" altLang="en-US" dirty="0"/>
              <a:t>최단 경로 알고리즘이지만</a:t>
            </a:r>
            <a:r>
              <a:rPr lang="en-US" altLang="ko-KR" dirty="0"/>
              <a:t>, </a:t>
            </a:r>
            <a:r>
              <a:rPr lang="ko-KR" altLang="en-US" b="1" dirty="0"/>
              <a:t>음수 간선이 있는 그래프</a:t>
            </a:r>
            <a:r>
              <a:rPr lang="ko-KR" altLang="en-US" dirty="0"/>
              <a:t>에 대해서도 최단 경로를 찾을 수 있으며 그래프에 </a:t>
            </a:r>
            <a:r>
              <a:rPr lang="ko-KR" altLang="en-US" b="1" dirty="0"/>
              <a:t>음수 사이클</a:t>
            </a:r>
            <a:r>
              <a:rPr lang="ko-KR" altLang="en-US" dirty="0"/>
              <a:t>이 있어서 최단 거리가 제대로 정의되지 않을 경우 이것도 알려준다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47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CA751-E87F-4278-A77C-CF23E79E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벨만포드</a:t>
            </a:r>
            <a:r>
              <a:rPr lang="ko-KR" altLang="en-US" dirty="0"/>
              <a:t> 알고리즘의 동작과정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4B44E3-8FD2-4174-8465-764256350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22" y="2249455"/>
            <a:ext cx="4436747" cy="19604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4B57D8-F0F8-466E-8FA7-F7FCD69D8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446" y="2245290"/>
            <a:ext cx="4436747" cy="19645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5C7F8D-143A-4630-AD95-FE5D9867E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607" y="4573179"/>
            <a:ext cx="4316406" cy="191969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87D8C2A-9F62-487F-A770-4386AF5AE119}"/>
              </a:ext>
            </a:extLst>
          </p:cNvPr>
          <p:cNvSpPr/>
          <p:nvPr/>
        </p:nvSpPr>
        <p:spPr>
          <a:xfrm>
            <a:off x="1758461" y="3719146"/>
            <a:ext cx="325315" cy="3868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67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CA751-E87F-4278-A77C-CF23E79E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벨만포드</a:t>
            </a:r>
            <a:r>
              <a:rPr lang="ko-KR" altLang="en-US" dirty="0"/>
              <a:t> 알고리즘의 동작과정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A4A180-2EB7-4A96-A03A-DDBAEB68A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46" y="2038410"/>
            <a:ext cx="4492952" cy="20236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E3ADB5-24CC-4FCF-9E31-F0A6C9E5B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722" y="2038410"/>
            <a:ext cx="4559271" cy="20236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2CC4A5-BD45-4CF0-928F-F0DFA036D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745" y="4276920"/>
            <a:ext cx="4440769" cy="20236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D2B13F-8473-45AB-B543-7B0BBA58E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721" y="4276919"/>
            <a:ext cx="4559271" cy="203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1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CA751-E87F-4278-A77C-CF23E79E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벨만포드</a:t>
            </a:r>
            <a:r>
              <a:rPr lang="ko-KR" altLang="en-US" dirty="0"/>
              <a:t> 알고리즘의 동작과정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CE2194-0306-4690-AC94-00816BE1F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41" y="1981566"/>
            <a:ext cx="8571918" cy="392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6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CA751-E87F-4278-A77C-CF23E79E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벨만포드</a:t>
            </a:r>
            <a:r>
              <a:rPr lang="ko-KR" altLang="en-US" dirty="0"/>
              <a:t>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6DB61-D1E8-43D1-9E17-90D177CB35E3}"/>
              </a:ext>
            </a:extLst>
          </p:cNvPr>
          <p:cNvSpPr txBox="1"/>
          <p:nvPr/>
        </p:nvSpPr>
        <p:spPr>
          <a:xfrm>
            <a:off x="838200" y="1690688"/>
            <a:ext cx="5061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 복잡도 </a:t>
            </a:r>
            <a:r>
              <a:rPr lang="en-US" altLang="ko-KR" dirty="0"/>
              <a:t>: O(VE)</a:t>
            </a:r>
          </a:p>
          <a:p>
            <a:r>
              <a:rPr lang="en-US" altLang="ko-KR" dirty="0"/>
              <a:t>E&lt;=V^2</a:t>
            </a:r>
            <a:r>
              <a:rPr lang="ko-KR" altLang="en-US" dirty="0"/>
              <a:t>이기 때문에 </a:t>
            </a:r>
            <a:r>
              <a:rPr lang="en-US" altLang="ko-KR" dirty="0"/>
              <a:t>O(V^3)</a:t>
            </a:r>
          </a:p>
          <a:p>
            <a:r>
              <a:rPr lang="ko-KR" altLang="en-US" dirty="0"/>
              <a:t>가중치가 음수가 있는 경우에도 사용할 수 있다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95E5B3-6CB4-46D1-B7C5-90F9059D5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55" y="2837346"/>
            <a:ext cx="4909133" cy="19720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A10CFC-7AD2-4B09-ABBA-8BBAC860188C}"/>
              </a:ext>
            </a:extLst>
          </p:cNvPr>
          <p:cNvSpPr txBox="1"/>
          <p:nvPr/>
        </p:nvSpPr>
        <p:spPr>
          <a:xfrm>
            <a:off x="912220" y="5167312"/>
            <a:ext cx="709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음수 사이클의 존재 여부를 판정하려면 </a:t>
            </a:r>
            <a:r>
              <a:rPr lang="en-US" altLang="ko-KR" dirty="0"/>
              <a:t>|V|</a:t>
            </a:r>
            <a:r>
              <a:rPr lang="ko-KR" altLang="en-US" dirty="0"/>
              <a:t>번 과정을 실행하면 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6249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CA751-E87F-4278-A77C-CF23E79E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벨만포드</a:t>
            </a:r>
            <a:r>
              <a:rPr lang="ko-KR" altLang="en-US" dirty="0"/>
              <a:t>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6DB61-D1E8-43D1-9E17-90D177CB35E3}"/>
              </a:ext>
            </a:extLst>
          </p:cNvPr>
          <p:cNvSpPr txBox="1"/>
          <p:nvPr/>
        </p:nvSpPr>
        <p:spPr>
          <a:xfrm>
            <a:off x="838200" y="1690688"/>
            <a:ext cx="703109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코드 </a:t>
            </a:r>
            <a:r>
              <a:rPr lang="en-US" altLang="ko-KR" dirty="0"/>
              <a:t>p. 946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for(int </a:t>
            </a:r>
            <a:r>
              <a:rPr lang="en-US" altLang="ko-KR" dirty="0" err="1"/>
              <a:t>iter</a:t>
            </a:r>
            <a:r>
              <a:rPr lang="en-US" altLang="ko-KR" dirty="0"/>
              <a:t> = 0; </a:t>
            </a:r>
            <a:r>
              <a:rPr lang="en-US" altLang="ko-KR" dirty="0" err="1"/>
              <a:t>iter</a:t>
            </a:r>
            <a:r>
              <a:rPr lang="en-US" altLang="ko-KR" dirty="0"/>
              <a:t> &lt; V; ++</a:t>
            </a:r>
            <a:r>
              <a:rPr lang="en-US" altLang="ko-KR" dirty="0" err="1"/>
              <a:t>iter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bool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경로 계산하기</a:t>
            </a:r>
            <a:endParaRPr lang="en-US" altLang="ko-KR" dirty="0"/>
          </a:p>
          <a:p>
            <a:r>
              <a:rPr lang="ko-KR" altLang="en-US" dirty="0"/>
              <a:t>각 정점을 마지막으로 완화시킨 간선들을 모은다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빠지기 쉬운 함정</a:t>
            </a:r>
            <a:endParaRPr lang="en-US" altLang="ko-KR" dirty="0"/>
          </a:p>
          <a:p>
            <a:r>
              <a:rPr lang="en-US" altLang="ko-KR" dirty="0"/>
              <a:t>S</a:t>
            </a:r>
            <a:r>
              <a:rPr lang="ko-KR" altLang="en-US" dirty="0"/>
              <a:t>로부터 어떤 정점 </a:t>
            </a:r>
            <a:r>
              <a:rPr lang="en-US" altLang="ko-KR" dirty="0"/>
              <a:t>u</a:t>
            </a:r>
            <a:r>
              <a:rPr lang="ko-KR" altLang="en-US" dirty="0"/>
              <a:t>로 가능 경로가 존재하는 지 확인하고 싶을 때</a:t>
            </a:r>
            <a:endParaRPr lang="en-US" altLang="ko-KR" dirty="0"/>
          </a:p>
          <a:p>
            <a:r>
              <a:rPr lang="en-US" altLang="ko-KR" dirty="0"/>
              <a:t>D[u] &lt; inf –M</a:t>
            </a:r>
          </a:p>
          <a:p>
            <a:r>
              <a:rPr lang="en-US" altLang="ko-KR" dirty="0"/>
              <a:t>M</a:t>
            </a:r>
            <a:r>
              <a:rPr lang="ko-KR" altLang="en-US" dirty="0"/>
              <a:t>은 적당히 큰 값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358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CA751-E87F-4278-A77C-CF23E79E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6DB61-D1E8-43D1-9E17-90D177CB35E3}"/>
              </a:ext>
            </a:extLst>
          </p:cNvPr>
          <p:cNvSpPr txBox="1"/>
          <p:nvPr/>
        </p:nvSpPr>
        <p:spPr>
          <a:xfrm>
            <a:off x="838200" y="1690688"/>
            <a:ext cx="5508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타임머신 </a:t>
            </a:r>
            <a:r>
              <a:rPr lang="en-US" altLang="ko-KR" dirty="0"/>
              <a:t>https://www.acmicpc.net/problem/11657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웜홀</a:t>
            </a:r>
            <a:r>
              <a:rPr lang="ko-KR" altLang="en-US" dirty="0"/>
              <a:t> </a:t>
            </a:r>
            <a:r>
              <a:rPr lang="en-US" altLang="ko-KR" dirty="0"/>
              <a:t>https://www.acmicpc.net/problem/1865</a:t>
            </a:r>
          </a:p>
        </p:txBody>
      </p:sp>
    </p:spTree>
    <p:extLst>
      <p:ext uri="{BB962C8B-B14F-4D97-AF65-F5344CB8AC3E}">
        <p14:creationId xmlns:p14="http://schemas.microsoft.com/office/powerpoint/2010/main" val="397435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646</Words>
  <Application>Microsoft Office PowerPoint</Application>
  <PresentationFormat>와이드스크린</PresentationFormat>
  <Paragraphs>104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최단거리2  – 벨만포드, 플로이드</vt:lpstr>
      <vt:lpstr>다익스트라 알고리즘</vt:lpstr>
      <vt:lpstr>벨만포드 알고리즘의 원리</vt:lpstr>
      <vt:lpstr>벨만포드 알고리즘의 동작과정</vt:lpstr>
      <vt:lpstr>벨만포드 알고리즘의 동작과정</vt:lpstr>
      <vt:lpstr>벨만포드 알고리즘의 동작과정</vt:lpstr>
      <vt:lpstr>벨만포드 알고리즘</vt:lpstr>
      <vt:lpstr>벨만포드 알고리즘</vt:lpstr>
      <vt:lpstr>문제</vt:lpstr>
      <vt:lpstr>SPFA(Shortest Path Faster Algorithm)</vt:lpstr>
      <vt:lpstr>SPFA(Shortest Path Faster Algorithm)</vt:lpstr>
      <vt:lpstr>플로이드 알고리즘의 원리</vt:lpstr>
      <vt:lpstr>플로이드 알고리즘의 원리</vt:lpstr>
      <vt:lpstr>플로이드 알고리즘의 구현</vt:lpstr>
      <vt:lpstr>플로이드 알고리즘</vt:lpstr>
      <vt:lpstr>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yewon</dc:creator>
  <cp:lastModifiedBy>park yewon</cp:lastModifiedBy>
  <cp:revision>10</cp:revision>
  <dcterms:created xsi:type="dcterms:W3CDTF">2018-05-05T15:32:01Z</dcterms:created>
  <dcterms:modified xsi:type="dcterms:W3CDTF">2018-05-05T23:57:19Z</dcterms:modified>
</cp:coreProperties>
</file>