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62555DF-C1F2-4149-BA91-1DB878D04671}">
  <a:tblStyle styleId="{562555DF-C1F2-4149-BA91-1DB878D0467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colorscripter.com/info#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이</a:t>
            </a:r>
            <a:r>
              <a:rPr lang="ko"/>
              <a:t>진 검색 트리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이</a:t>
            </a:r>
            <a:r>
              <a:rPr lang="ko"/>
              <a:t>진 검색 트리란?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9100" y="1290625"/>
            <a:ext cx="314325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이진 검</a:t>
            </a:r>
            <a:r>
              <a:rPr lang="ko"/>
              <a:t>색 트리의 장점은?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검</a:t>
            </a:r>
            <a:r>
              <a:rPr lang="ko"/>
              <a:t>색이 빠르다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Search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Tree O(lgn) &gt; LinkedList O(n)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추가, 삭제가 빠르다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Add,Delete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Tree O(lgn) &gt; Array O(n)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이진 트리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buChar char="-"/>
            </a:pPr>
            <a:r>
              <a:rPr lang="ko"/>
              <a:t>순</a:t>
            </a:r>
            <a:r>
              <a:rPr lang="ko"/>
              <a:t>회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이진 검색 트리를 </a:t>
            </a:r>
            <a:r>
              <a:rPr lang="ko">
                <a:solidFill>
                  <a:srgbClr val="FF0000"/>
                </a:solidFill>
              </a:rPr>
              <a:t>중위 순회</a:t>
            </a:r>
            <a:r>
              <a:rPr lang="ko"/>
              <a:t> 화면 크기 순서로 정렬된 원소 목록을 얻을 수 있다!!</a:t>
            </a:r>
          </a:p>
          <a:p>
            <a:pPr indent="-342900" lvl="0" marL="457200">
              <a:spcBef>
                <a:spcPts val="0"/>
              </a:spcBef>
              <a:buChar char="-"/>
            </a:pPr>
            <a:r>
              <a:rPr lang="ko"/>
              <a:t>자료의 검색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검색이 빠르다!!</a:t>
            </a:r>
          </a:p>
          <a:p>
            <a:pPr indent="-342900" lvl="0" marL="457200" rtl="0">
              <a:spcBef>
                <a:spcPts val="0"/>
              </a:spcBef>
              <a:buChar char="-"/>
            </a:pPr>
            <a:r>
              <a:rPr lang="ko"/>
              <a:t>조작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집합에 원소를 추가하거나 삭제할 때 빠르다!!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이</a:t>
            </a:r>
            <a:r>
              <a:rPr lang="ko"/>
              <a:t>진 트리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ko"/>
              <a:t>합치</a:t>
            </a:r>
            <a:r>
              <a:rPr lang="ko"/>
              <a:t>기 해봅시다</a:t>
            </a:r>
          </a:p>
          <a:p>
            <a:pPr indent="-342900" lvl="0" marL="457200" rtl="0">
              <a:spcBef>
                <a:spcPts val="0"/>
              </a:spcBef>
              <a:buChar char="-"/>
            </a:pPr>
            <a:r>
              <a:rPr lang="ko"/>
              <a:t>X 보다 작은 원소의 수 찾기 / k 번째 원소 찾기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이</a:t>
            </a:r>
            <a:r>
              <a:rPr lang="ko"/>
              <a:t>진 트리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skedwed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463" y="1467288"/>
            <a:ext cx="401002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너드인가, 너드가 아닌가? 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lower_bound ?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upper_bound 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Shape 96"/>
          <p:cNvGraphicFramePr/>
          <p:nvPr/>
        </p:nvGraphicFramePr>
        <p:xfrm>
          <a:off x="2415875" y="253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272727"/>
                </a:solidFill>
                <a:tableStyleId>{562555DF-C1F2-4149-BA91-1DB878D04671}</a:tableStyleId>
              </a:tblPr>
              <a:tblGrid>
                <a:gridCol w="3937425"/>
                <a:gridCol w="1247650"/>
              </a:tblGrid>
              <a:tr h="6203375">
                <a:tc>
                  <a:txBody>
                    <a:bodyPr>
                      <a:noAutofit/>
                    </a:bodyPr>
                    <a:lstStyle/>
                    <a:p>
                      <a:pPr indent="0" lvl="0" marL="63500" marR="6350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800">
                          <a:solidFill>
                            <a:srgbClr val="999999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map::lower_bound/upper_bound</a:t>
                      </a:r>
                    </a:p>
                    <a:p>
                      <a:pPr indent="0" lvl="0" marL="63500" marR="6350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800">
                          <a:solidFill>
                            <a:srgbClr val="0086B3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</a:t>
                      </a: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ko" sz="800">
                          <a:solidFill>
                            <a:srgbClr val="FF3399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iostream</a:t>
                      </a:r>
                      <a:r>
                        <a:rPr lang="ko" sz="800">
                          <a:solidFill>
                            <a:srgbClr val="FF3399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</a:p>
                    <a:p>
                      <a:pPr indent="0" lvl="0" marL="63500" marR="6350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800">
                          <a:solidFill>
                            <a:srgbClr val="0086B3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</a:t>
                      </a: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ko" sz="800">
                          <a:solidFill>
                            <a:srgbClr val="FF3399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</a:t>
                      </a:r>
                      <a:r>
                        <a:rPr lang="ko" sz="800">
                          <a:solidFill>
                            <a:srgbClr val="FF3399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</a:p>
                    <a:p>
                      <a:pPr indent="0" lvl="0" marL="63500" marR="6350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</a:p>
                    <a:p>
                      <a:pPr indent="0" lvl="0" marL="63500" marR="6350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800">
                          <a:solidFill>
                            <a:srgbClr val="4BE6FA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main ()</a:t>
                      </a:r>
                    </a:p>
                    <a:p>
                      <a:pPr indent="0" lvl="0" marL="63500" marR="6350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</a:p>
                    <a:p>
                      <a:pPr indent="0" lvl="0" marL="63500" marR="6350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ko" sz="800">
                          <a:solidFill>
                            <a:srgbClr val="4BE6FA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</a:t>
                      </a: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::map</a:t>
                      </a:r>
                      <a:r>
                        <a:rPr lang="ko" sz="800">
                          <a:solidFill>
                            <a:srgbClr val="FF3399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ko" sz="800">
                          <a:solidFill>
                            <a:srgbClr val="4BE6FA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</a:t>
                      </a: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ko" sz="800">
                          <a:solidFill>
                            <a:srgbClr val="4BE6FA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ko" sz="800">
                          <a:solidFill>
                            <a:srgbClr val="FF3399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mymap;</a:t>
                      </a:r>
                    </a:p>
                    <a:p>
                      <a:pPr indent="0" lvl="0" marL="63500" marR="6350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ko" sz="800">
                          <a:solidFill>
                            <a:srgbClr val="4BE6FA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</a:t>
                      </a: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::map</a:t>
                      </a:r>
                      <a:r>
                        <a:rPr lang="ko" sz="800">
                          <a:solidFill>
                            <a:srgbClr val="FF3399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ko" sz="800">
                          <a:solidFill>
                            <a:srgbClr val="4BE6FA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</a:t>
                      </a: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ko" sz="800">
                          <a:solidFill>
                            <a:srgbClr val="4BE6FA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ko" sz="800">
                          <a:solidFill>
                            <a:srgbClr val="FF3399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::iterator itlow,itup;</a:t>
                      </a:r>
                    </a:p>
                    <a:p>
                      <a:pPr indent="0" lvl="0" marL="63500" marR="6350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</a:p>
                    <a:p>
                      <a:pPr indent="0" lvl="0" marL="63500" marR="6350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mymap[</a:t>
                      </a:r>
                      <a:r>
                        <a:rPr lang="ko" sz="800">
                          <a:solidFill>
                            <a:srgbClr val="FFD50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'a'</a:t>
                      </a: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r>
                        <a:rPr lang="ko" sz="800">
                          <a:solidFill>
                            <a:srgbClr val="FF3399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ko" sz="800">
                          <a:solidFill>
                            <a:srgbClr val="C10AFF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</a:p>
                    <a:p>
                      <a:pPr indent="0" lvl="0" marL="63500" marR="6350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mymap[</a:t>
                      </a:r>
                      <a:r>
                        <a:rPr lang="ko" sz="800">
                          <a:solidFill>
                            <a:srgbClr val="FFD50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'b'</a:t>
                      </a: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r>
                        <a:rPr lang="ko" sz="800">
                          <a:solidFill>
                            <a:srgbClr val="FF3399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ko" sz="800">
                          <a:solidFill>
                            <a:srgbClr val="C10AFF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</a:p>
                    <a:p>
                      <a:pPr indent="0" lvl="0" marL="63500" marR="6350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mymap[</a:t>
                      </a:r>
                      <a:r>
                        <a:rPr lang="ko" sz="800">
                          <a:solidFill>
                            <a:srgbClr val="FFD50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'c'</a:t>
                      </a: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r>
                        <a:rPr lang="ko" sz="800">
                          <a:solidFill>
                            <a:srgbClr val="FF3399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ko" sz="800">
                          <a:solidFill>
                            <a:srgbClr val="C10AFF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60</a:t>
                      </a: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</a:p>
                    <a:p>
                      <a:pPr indent="0" lvl="0" marL="63500" marR="6350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mymap[</a:t>
                      </a:r>
                      <a:r>
                        <a:rPr lang="ko" sz="800">
                          <a:solidFill>
                            <a:srgbClr val="FFD50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'd'</a:t>
                      </a: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r>
                        <a:rPr lang="ko" sz="800">
                          <a:solidFill>
                            <a:srgbClr val="FF3399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ko" sz="800">
                          <a:solidFill>
                            <a:srgbClr val="C10AFF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80</a:t>
                      </a: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</a:p>
                    <a:p>
                      <a:pPr indent="0" lvl="0" marL="63500" marR="6350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mymap[</a:t>
                      </a:r>
                      <a:r>
                        <a:rPr lang="ko" sz="800">
                          <a:solidFill>
                            <a:srgbClr val="FFD50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'e'</a:t>
                      </a: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r>
                        <a:rPr lang="ko" sz="800">
                          <a:solidFill>
                            <a:srgbClr val="FF3399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ko" sz="800">
                          <a:solidFill>
                            <a:srgbClr val="C10AFF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</a:p>
                    <a:p>
                      <a:pPr indent="0" lvl="0" marL="63500" marR="6350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</a:p>
                    <a:p>
                      <a:pPr indent="0" lvl="0" marL="63500" marR="6350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itlow</a:t>
                      </a:r>
                      <a:r>
                        <a:rPr lang="ko" sz="800">
                          <a:solidFill>
                            <a:srgbClr val="FF3399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mymap.lower_bound (</a:t>
                      </a:r>
                      <a:r>
                        <a:rPr lang="ko" sz="800">
                          <a:solidFill>
                            <a:srgbClr val="FFD50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'b'</a:t>
                      </a: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</a:p>
                    <a:p>
                      <a:pPr indent="0" lvl="0" marL="63500" marR="6350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itup</a:t>
                      </a:r>
                      <a:r>
                        <a:rPr lang="ko" sz="800">
                          <a:solidFill>
                            <a:srgbClr val="FF3399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mymap.upper_bound (</a:t>
                      </a:r>
                      <a:r>
                        <a:rPr lang="ko" sz="800">
                          <a:solidFill>
                            <a:srgbClr val="FFD50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'd'</a:t>
                      </a: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 </a:t>
                      </a:r>
                    </a:p>
                    <a:p>
                      <a:pPr indent="0" lvl="0" marL="63500" marR="6350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</a:p>
                    <a:p>
                      <a:pPr indent="0" lvl="0" marL="63500" marR="6350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mymap.erase(itlow,itup);        </a:t>
                      </a:r>
                      <a:r>
                        <a:rPr lang="ko" sz="800">
                          <a:solidFill>
                            <a:srgbClr val="999999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erases [itlow,itup)</a:t>
                      </a:r>
                    </a:p>
                    <a:p>
                      <a:pPr indent="0" lvl="0" marL="63500" marR="6350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</a:p>
                    <a:p>
                      <a:pPr indent="0" lvl="0" marL="63500" marR="6350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ko" sz="800">
                          <a:solidFill>
                            <a:srgbClr val="999999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print content:</a:t>
                      </a:r>
                    </a:p>
                    <a:p>
                      <a:pPr indent="0" lvl="0" marL="63500" marR="6350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ko" sz="800">
                          <a:solidFill>
                            <a:srgbClr val="FF3399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ko" sz="800">
                          <a:solidFill>
                            <a:srgbClr val="4BE6FA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</a:t>
                      </a: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::map</a:t>
                      </a:r>
                      <a:r>
                        <a:rPr lang="ko" sz="800">
                          <a:solidFill>
                            <a:srgbClr val="FF3399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ko" sz="800">
                          <a:solidFill>
                            <a:srgbClr val="4BE6FA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</a:t>
                      </a: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ko" sz="800">
                          <a:solidFill>
                            <a:srgbClr val="4BE6FA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ko" sz="800">
                          <a:solidFill>
                            <a:srgbClr val="FF3399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::iterator it</a:t>
                      </a:r>
                      <a:r>
                        <a:rPr lang="ko" sz="800">
                          <a:solidFill>
                            <a:srgbClr val="FF3399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mymap.begin(); it</a:t>
                      </a:r>
                      <a:r>
                        <a:rPr lang="ko" sz="800">
                          <a:solidFill>
                            <a:srgbClr val="FF3399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!=</a:t>
                      </a: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mymap.end(); </a:t>
                      </a:r>
                      <a:r>
                        <a:rPr lang="ko" sz="800">
                          <a:solidFill>
                            <a:srgbClr val="FF3399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++</a:t>
                      </a: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it)</a:t>
                      </a:r>
                    </a:p>
                    <a:p>
                      <a:pPr indent="0" lvl="0" marL="63500" marR="6350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ko" sz="800">
                          <a:solidFill>
                            <a:srgbClr val="4BE6FA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</a:t>
                      </a: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::</a:t>
                      </a:r>
                      <a:r>
                        <a:rPr lang="ko" sz="800">
                          <a:solidFill>
                            <a:srgbClr val="4BE6FA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cout</a:t>
                      </a: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ko" sz="800">
                          <a:solidFill>
                            <a:srgbClr val="FF3399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&lt;&lt;</a:t>
                      </a: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it</a:t>
                      </a:r>
                      <a:r>
                        <a:rPr lang="ko" sz="800">
                          <a:solidFill>
                            <a:srgbClr val="FF3399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-&gt;</a:t>
                      </a: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first </a:t>
                      </a:r>
                      <a:r>
                        <a:rPr lang="ko" sz="800">
                          <a:solidFill>
                            <a:srgbClr val="FF3399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&lt;&lt;</a:t>
                      </a: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ko" sz="800">
                          <a:solidFill>
                            <a:srgbClr val="FFD50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=&gt; "</a:t>
                      </a: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ko" sz="800">
                          <a:solidFill>
                            <a:srgbClr val="FF3399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&lt;&lt;</a:t>
                      </a: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it</a:t>
                      </a:r>
                      <a:r>
                        <a:rPr lang="ko" sz="800">
                          <a:solidFill>
                            <a:srgbClr val="FF3399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-&gt;</a:t>
                      </a: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second </a:t>
                      </a:r>
                      <a:r>
                        <a:rPr lang="ko" sz="800">
                          <a:solidFill>
                            <a:srgbClr val="FF3399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&lt;&lt;</a:t>
                      </a: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ko" sz="800">
                          <a:solidFill>
                            <a:srgbClr val="FFD50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'\n'</a:t>
                      </a: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</a:p>
                    <a:p>
                      <a:pPr indent="0" lvl="0" marL="63500" marR="6350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</a:p>
                    <a:p>
                      <a:pPr indent="0" lvl="0" marL="63500" marR="6350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ko" sz="800">
                          <a:solidFill>
                            <a:srgbClr val="FF3399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ko" sz="800">
                          <a:solidFill>
                            <a:srgbClr val="C10AFF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</a:p>
                    <a:p>
                      <a:pPr indent="0" lvl="0" marL="63500" marR="6350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</a:p>
                  </a:txBody>
                  <a:tcPr marT="57150" marB="5715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3060700" lvl="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700" u="sng">
                          <a:solidFill>
                            <a:srgbClr val="FFFFFF"/>
                          </a:solidFill>
                          <a:highlight>
                            <a:srgbClr val="4F4F4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  <a:hlinkClick r:id="rId3"/>
                        </a:rPr>
                        <a:t>cs</a:t>
                      </a:r>
                    </a:p>
                  </a:txBody>
                  <a:tcPr marT="91425" marB="38100" marR="19050" marL="914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Treap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Tree + Heap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이</a:t>
            </a:r>
            <a:r>
              <a:rPr lang="ko"/>
              <a:t>진 검색 트리 : 모든 노드에 대해 왼쪽은 작은 원소, 오른쪽은 큰 원소.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Heap : 모든 노드의 우선순위는 각자의 자식 노드보다 크거나 같다.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