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5" r:id="rId4"/>
    <p:sldId id="266" r:id="rId5"/>
    <p:sldId id="264" r:id="rId6"/>
    <p:sldId id="269" r:id="rId7"/>
    <p:sldId id="267" r:id="rId8"/>
    <p:sldId id="270" r:id="rId9"/>
    <p:sldId id="272" r:id="rId10"/>
    <p:sldId id="280" r:id="rId11"/>
    <p:sldId id="281" r:id="rId12"/>
    <p:sldId id="277" r:id="rId13"/>
    <p:sldId id="278" r:id="rId14"/>
    <p:sldId id="279" r:id="rId15"/>
    <p:sldId id="261" r:id="rId16"/>
    <p:sldId id="262" r:id="rId17"/>
    <p:sldId id="282" r:id="rId18"/>
    <p:sldId id="28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7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85CF4-1CF9-40C7-A7D5-3670380B8B4A}" type="datetimeFigureOut">
              <a:rPr lang="ko-KR" altLang="en-US" smtClean="0"/>
              <a:t>2017-10-29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5D19-184C-465B-8356-15A58C1D9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383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85CF4-1CF9-40C7-A7D5-3670380B8B4A}" type="datetimeFigureOut">
              <a:rPr lang="ko-KR" altLang="en-US" smtClean="0"/>
              <a:t>2017-10-29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5D19-184C-465B-8356-15A58C1D9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087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85CF4-1CF9-40C7-A7D5-3670380B8B4A}" type="datetimeFigureOut">
              <a:rPr lang="ko-KR" altLang="en-US" smtClean="0"/>
              <a:t>2017-10-29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5D19-184C-465B-8356-15A58C1D9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599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85CF4-1CF9-40C7-A7D5-3670380B8B4A}" type="datetimeFigureOut">
              <a:rPr lang="ko-KR" altLang="en-US" smtClean="0"/>
              <a:t>2017-10-29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5D19-184C-465B-8356-15A58C1D9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823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85CF4-1CF9-40C7-A7D5-3670380B8B4A}" type="datetimeFigureOut">
              <a:rPr lang="ko-KR" altLang="en-US" smtClean="0"/>
              <a:t>2017-10-29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5D19-184C-465B-8356-15A58C1D9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831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85CF4-1CF9-40C7-A7D5-3670380B8B4A}" type="datetimeFigureOut">
              <a:rPr lang="ko-KR" altLang="en-US" smtClean="0"/>
              <a:t>2017-10-29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5D19-184C-465B-8356-15A58C1D9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130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85CF4-1CF9-40C7-A7D5-3670380B8B4A}" type="datetimeFigureOut">
              <a:rPr lang="ko-KR" altLang="en-US" smtClean="0"/>
              <a:t>2017-10-29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5D19-184C-465B-8356-15A58C1D9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264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85CF4-1CF9-40C7-A7D5-3670380B8B4A}" type="datetimeFigureOut">
              <a:rPr lang="ko-KR" altLang="en-US" smtClean="0"/>
              <a:t>2017-10-29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5D19-184C-465B-8356-15A58C1D9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606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85CF4-1CF9-40C7-A7D5-3670380B8B4A}" type="datetimeFigureOut">
              <a:rPr lang="ko-KR" altLang="en-US" smtClean="0"/>
              <a:t>2017-10-29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5D19-184C-465B-8356-15A58C1D9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194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85CF4-1CF9-40C7-A7D5-3670380B8B4A}" type="datetimeFigureOut">
              <a:rPr lang="ko-KR" altLang="en-US" smtClean="0"/>
              <a:t>2017-10-29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5D19-184C-465B-8356-15A58C1D9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195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85CF4-1CF9-40C7-A7D5-3670380B8B4A}" type="datetimeFigureOut">
              <a:rPr lang="ko-KR" altLang="en-US" smtClean="0"/>
              <a:t>2017-10-29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5D19-184C-465B-8356-15A58C1D9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46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85CF4-1CF9-40C7-A7D5-3670380B8B4A}" type="datetimeFigureOut">
              <a:rPr lang="ko-KR" altLang="en-US" smtClean="0"/>
              <a:t>2017-10-29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B5D19-184C-465B-8356-15A58C1D9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960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20</a:t>
            </a:r>
            <a:r>
              <a:rPr lang="ko-KR" altLang="en-US" dirty="0" smtClean="0"/>
              <a:t>장 문자열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9710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 M P (Knuth – </a:t>
            </a:r>
            <a:r>
              <a:rPr lang="en-US" altLang="ko-KR" dirty="0" err="1"/>
              <a:t>Moriss</a:t>
            </a:r>
            <a:r>
              <a:rPr lang="en-US" altLang="ko-KR" dirty="0"/>
              <a:t> – Prat)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5312" y="1690688"/>
            <a:ext cx="10515600" cy="5167312"/>
          </a:xfrm>
        </p:spPr>
        <p:txBody>
          <a:bodyPr/>
          <a:lstStyle/>
          <a:p>
            <a:r>
              <a:rPr lang="ko-KR" altLang="en-US" dirty="0" smtClean="0"/>
              <a:t>부분 일치 테이블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“</a:t>
            </a:r>
            <a:r>
              <a:rPr lang="en-US" altLang="ko-KR" dirty="0" err="1" smtClean="0"/>
              <a:t>ababaca</a:t>
            </a:r>
            <a:r>
              <a:rPr lang="en-US" altLang="ko-KR" dirty="0" smtClean="0"/>
              <a:t>”</a:t>
            </a:r>
          </a:p>
          <a:p>
            <a:endParaRPr lang="en-US" altLang="ko-KR" dirty="0"/>
          </a:p>
          <a:p>
            <a:r>
              <a:rPr lang="en-US" altLang="ko-KR" dirty="0"/>
              <a:t>“</a:t>
            </a:r>
            <a:r>
              <a:rPr lang="en-US" altLang="ko-KR" dirty="0" err="1"/>
              <a:t>abbababb</a:t>
            </a:r>
            <a:r>
              <a:rPr lang="en-US" altLang="ko-KR" dirty="0"/>
              <a:t>”</a:t>
            </a:r>
          </a:p>
          <a:p>
            <a:endParaRPr lang="en-US" altLang="ko-KR" dirty="0"/>
          </a:p>
          <a:p>
            <a:r>
              <a:rPr lang="en-US" altLang="ko-KR" dirty="0"/>
              <a:t>“</a:t>
            </a:r>
            <a:r>
              <a:rPr lang="en-US" altLang="ko-KR" dirty="0" err="1"/>
              <a:t>bcabbcaabca</a:t>
            </a:r>
            <a:r>
              <a:rPr lang="en-US" altLang="ko-KR" dirty="0"/>
              <a:t>”</a:t>
            </a:r>
            <a:endParaRPr lang="ko-KR" altLang="en-US" dirty="0"/>
          </a:p>
          <a:p>
            <a:endParaRPr lang="en-US" altLang="ko-KR" dirty="0" smtClean="0"/>
          </a:p>
          <a:p>
            <a:r>
              <a:rPr lang="en-US" altLang="ko-KR" dirty="0" smtClean="0"/>
              <a:t>Q. </a:t>
            </a:r>
            <a:r>
              <a:rPr lang="ko-KR" altLang="en-US" dirty="0" smtClean="0"/>
              <a:t>왜 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부터 시작인지 말해봅시다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613" y="1354137"/>
            <a:ext cx="7170488" cy="470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89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 M P (Knuth – </a:t>
            </a:r>
            <a:r>
              <a:rPr lang="en-US" altLang="ko-KR" dirty="0" err="1"/>
              <a:t>Moriss</a:t>
            </a:r>
            <a:r>
              <a:rPr lang="en-US" altLang="ko-KR" dirty="0"/>
              <a:t> – Prat)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5312" y="1690688"/>
            <a:ext cx="10515600" cy="5167312"/>
          </a:xfrm>
        </p:spPr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텍스트 편집기 열어서 </a:t>
            </a:r>
            <a:r>
              <a:rPr lang="en-US" altLang="ko-KR" dirty="0" smtClean="0"/>
              <a:t>KMP</a:t>
            </a:r>
            <a:r>
              <a:rPr lang="ko-KR" altLang="en-US" dirty="0" smtClean="0"/>
              <a:t>지금 반복해서 외워봅시다 오늘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책의 코드와 비교만 </a:t>
            </a:r>
            <a:r>
              <a:rPr lang="ko-KR" altLang="en-US" dirty="0" err="1" smtClean="0"/>
              <a:t>해봅시당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328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접두사</a:t>
            </a:r>
            <a:r>
              <a:rPr lang="en-US" altLang="ko-KR" dirty="0" smtClean="0"/>
              <a:t>/</a:t>
            </a:r>
            <a:r>
              <a:rPr lang="ko-KR" altLang="en-US" dirty="0" smtClean="0"/>
              <a:t>접미사</a:t>
            </a:r>
            <a:r>
              <a:rPr lang="en-US" altLang="ko-KR" dirty="0" smtClean="0"/>
              <a:t>(NAMING)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Q. 654p 2</a:t>
            </a:r>
            <a:r>
              <a:rPr lang="ko-KR" altLang="en-US" dirty="0" smtClean="0"/>
              <a:t>번 째 문단 </a:t>
            </a:r>
            <a:r>
              <a:rPr lang="en-US" altLang="ko-KR" dirty="0" smtClean="0"/>
              <a:t>O(|S|^2)</a:t>
            </a:r>
            <a:r>
              <a:rPr lang="ko-KR" altLang="en-US" dirty="0" smtClean="0"/>
              <a:t>인 이유에 대해 말해봅시다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Q. </a:t>
            </a:r>
            <a:r>
              <a:rPr lang="ko-KR" altLang="en-US" dirty="0" smtClean="0"/>
              <a:t>문제를 다시 한 번 읽어 봅시다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Q. </a:t>
            </a:r>
            <a:r>
              <a:rPr lang="en-US" altLang="ko-KR" dirty="0" err="1" smtClean="0"/>
              <a:t>baab</a:t>
            </a:r>
            <a:r>
              <a:rPr lang="en-US" altLang="ko-KR" dirty="0" smtClean="0"/>
              <a:t>…</a:t>
            </a:r>
            <a:r>
              <a:rPr lang="en-US" altLang="ko-KR" dirty="0" err="1" smtClean="0"/>
              <a:t>baab</a:t>
            </a:r>
            <a:r>
              <a:rPr lang="ko-KR" altLang="en-US" dirty="0" smtClean="0"/>
              <a:t>에 대한 예를 들어 </a:t>
            </a:r>
            <a:r>
              <a:rPr lang="en-US" altLang="ko-KR" dirty="0" smtClean="0"/>
              <a:t>pi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만들어봅시다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코드를 이해해봅시다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원본 문자열 </a:t>
            </a:r>
            <a:r>
              <a:rPr lang="en-US" altLang="ko-KR" dirty="0" smtClean="0"/>
              <a:t>size |S|</a:t>
            </a:r>
            <a:r>
              <a:rPr lang="ko-KR" altLang="en-US" dirty="0" smtClean="0"/>
              <a:t>는 어디에서 추가 되는지 맞혀봅시다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68154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팰린드롬</a:t>
            </a:r>
            <a:r>
              <a:rPr lang="ko-KR" altLang="en-US" dirty="0" smtClean="0"/>
              <a:t> 만들기</a:t>
            </a:r>
            <a:r>
              <a:rPr lang="en-US" altLang="ko-KR" dirty="0" smtClean="0"/>
              <a:t>(PALINDROMIZE)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원래 글자와 뒤집은 글자의 겹치는 부분이 최대가 되는 것을 구하는 것인데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따로 하지 않고 넘어가도록 </a:t>
            </a:r>
            <a:r>
              <a:rPr lang="ko-KR" altLang="en-US" dirty="0" err="1" smtClean="0"/>
              <a:t>할께요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2318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재하의 금고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시계 방향과 </a:t>
            </a:r>
            <a:r>
              <a:rPr lang="ko-KR" altLang="en-US" dirty="0" err="1" smtClean="0"/>
              <a:t>반시계</a:t>
            </a:r>
            <a:r>
              <a:rPr lang="ko-KR" altLang="en-US" dirty="0" smtClean="0"/>
              <a:t> 방향에 대한 내용만 추가하면 </a:t>
            </a:r>
            <a:r>
              <a:rPr lang="en-US" altLang="ko-KR" dirty="0" err="1" smtClean="0"/>
              <a:t>kmp</a:t>
            </a:r>
            <a:r>
              <a:rPr lang="ko-KR" altLang="en-US" dirty="0" smtClean="0"/>
              <a:t>로 어렵지 않게 해결할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2697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광고</a:t>
            </a:r>
            <a:r>
              <a:rPr lang="en-US" altLang="ko-KR" dirty="0" smtClean="0"/>
              <a:t>(</a:t>
            </a:r>
            <a:r>
              <a:rPr lang="ko-KR" altLang="en-US" dirty="0" smtClean="0"/>
              <a:t>백준 </a:t>
            </a:r>
            <a:r>
              <a:rPr lang="en-US" altLang="ko-KR" dirty="0" smtClean="0"/>
              <a:t>1305)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접두사이면서 접미사이다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143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찾기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백준 </a:t>
            </a:r>
            <a:r>
              <a:rPr lang="en-US" altLang="ko-KR" dirty="0" smtClean="0"/>
              <a:t>1786)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KMP?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1787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백준 </a:t>
            </a:r>
            <a:r>
              <a:rPr lang="en-US" altLang="ko-KR" dirty="0" smtClean="0"/>
              <a:t>4354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0185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백준 </a:t>
            </a:r>
            <a:r>
              <a:rPr lang="en-US" altLang="ko-KR" dirty="0" smtClean="0"/>
              <a:t>2401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323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책에서의 용어의 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948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문자열 </a:t>
            </a:r>
            <a:r>
              <a:rPr lang="en-US" altLang="ko-KR" dirty="0" smtClean="0"/>
              <a:t>S</a:t>
            </a:r>
            <a:r>
              <a:rPr lang="ko-KR" altLang="en-US" dirty="0" smtClean="0"/>
              <a:t>의 길이 </a:t>
            </a:r>
            <a:r>
              <a:rPr lang="en-US" altLang="ko-KR" dirty="0" smtClean="0"/>
              <a:t>: |S|</a:t>
            </a:r>
          </a:p>
          <a:p>
            <a:endParaRPr lang="en-US" altLang="ko-KR" dirty="0"/>
          </a:p>
          <a:p>
            <a:r>
              <a:rPr lang="ko-KR" altLang="en-US" dirty="0" smtClean="0"/>
              <a:t>문자열 </a:t>
            </a:r>
            <a:r>
              <a:rPr lang="en-US" altLang="ko-KR" dirty="0" smtClean="0"/>
              <a:t>S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번째 글자 </a:t>
            </a:r>
            <a:r>
              <a:rPr lang="en-US" altLang="ko-KR" dirty="0" smtClean="0"/>
              <a:t>S[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], </a:t>
            </a:r>
            <a:r>
              <a:rPr lang="ko-KR" altLang="en-US" dirty="0" smtClean="0"/>
              <a:t>단 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부터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문자열 </a:t>
            </a:r>
            <a:r>
              <a:rPr lang="en-US" altLang="ko-KR" dirty="0" smtClean="0"/>
              <a:t>S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번 글자부터 </a:t>
            </a:r>
            <a:r>
              <a:rPr lang="en-US" altLang="ko-KR" dirty="0" smtClean="0"/>
              <a:t>j</a:t>
            </a:r>
            <a:r>
              <a:rPr lang="ko-KR" altLang="en-US" dirty="0" smtClean="0"/>
              <a:t>번 글자 까지의 문자를 </a:t>
            </a:r>
            <a:r>
              <a:rPr lang="ko-KR" altLang="en-US" b="1" dirty="0" smtClean="0">
                <a:solidFill>
                  <a:srgbClr val="FF0000"/>
                </a:solidFill>
              </a:rPr>
              <a:t>부분 문자열</a:t>
            </a:r>
            <a:r>
              <a:rPr lang="en-US" altLang="ko-KR" b="1" dirty="0" smtClean="0">
                <a:solidFill>
                  <a:srgbClr val="FF0000"/>
                </a:solidFill>
              </a:rPr>
              <a:t>(substring) S[</a:t>
            </a:r>
            <a:r>
              <a:rPr lang="en-US" altLang="ko-KR" b="1" dirty="0" err="1" smtClean="0">
                <a:solidFill>
                  <a:srgbClr val="FF0000"/>
                </a:solidFill>
              </a:rPr>
              <a:t>i</a:t>
            </a:r>
            <a:r>
              <a:rPr lang="en-US" altLang="ko-KR" b="1" dirty="0" smtClean="0">
                <a:solidFill>
                  <a:srgbClr val="FF0000"/>
                </a:solidFill>
              </a:rPr>
              <a:t>…j]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문자열 </a:t>
            </a:r>
            <a:r>
              <a:rPr lang="en-US" altLang="ko-KR" dirty="0" smtClean="0"/>
              <a:t>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0</a:t>
            </a:r>
            <a:r>
              <a:rPr lang="ko-KR" altLang="en-US" dirty="0" smtClean="0"/>
              <a:t>번째 글자부터 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번 째 </a:t>
            </a:r>
            <a:r>
              <a:rPr lang="ko-KR" altLang="en-US" dirty="0" err="1" smtClean="0"/>
              <a:t>글자까지를</a:t>
            </a:r>
            <a:r>
              <a:rPr lang="ko-KR" altLang="en-US" dirty="0" smtClean="0"/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접두사 </a:t>
            </a:r>
            <a:r>
              <a:rPr lang="en-US" altLang="ko-KR" b="1" dirty="0" smtClean="0">
                <a:solidFill>
                  <a:srgbClr val="FF0000"/>
                </a:solidFill>
              </a:rPr>
              <a:t>(prefix) S[0…</a:t>
            </a:r>
            <a:r>
              <a:rPr lang="en-US" altLang="ko-KR" b="1" dirty="0" err="1" smtClean="0">
                <a:solidFill>
                  <a:srgbClr val="FF0000"/>
                </a:solidFill>
              </a:rPr>
              <a:t>i</a:t>
            </a:r>
            <a:r>
              <a:rPr lang="en-US" altLang="ko-KR" b="1" dirty="0" smtClean="0">
                <a:solidFill>
                  <a:srgbClr val="FF0000"/>
                </a:solidFill>
              </a:rPr>
              <a:t>]  = S[…</a:t>
            </a:r>
            <a:r>
              <a:rPr lang="en-US" altLang="ko-KR" b="1" dirty="0" err="1" smtClean="0">
                <a:solidFill>
                  <a:srgbClr val="FF0000"/>
                </a:solidFill>
              </a:rPr>
              <a:t>i</a:t>
            </a:r>
            <a:r>
              <a:rPr lang="en-US" altLang="ko-KR" b="1" dirty="0" smtClean="0">
                <a:solidFill>
                  <a:srgbClr val="FF0000"/>
                </a:solidFill>
              </a:rPr>
              <a:t>]</a:t>
            </a:r>
          </a:p>
          <a:p>
            <a:endParaRPr lang="en-US" altLang="ko-KR" dirty="0"/>
          </a:p>
          <a:p>
            <a:r>
              <a:rPr lang="ko-KR" altLang="en-US" dirty="0" smtClean="0"/>
              <a:t>문자열 </a:t>
            </a:r>
            <a:r>
              <a:rPr lang="en-US" altLang="ko-KR" dirty="0" smtClean="0"/>
              <a:t>S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번째 글자부터 끝 </a:t>
            </a:r>
            <a:r>
              <a:rPr lang="ko-KR" altLang="en-US" dirty="0" err="1" smtClean="0"/>
              <a:t>글자까지를</a:t>
            </a:r>
            <a:r>
              <a:rPr lang="ko-KR" altLang="en-US" dirty="0" smtClean="0"/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접미사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en-US" altLang="ko-KR" b="1" dirty="0" err="1" smtClean="0">
                <a:solidFill>
                  <a:srgbClr val="FF0000"/>
                </a:solidFill>
              </a:rPr>
              <a:t>subfix</a:t>
            </a:r>
            <a:r>
              <a:rPr lang="en-US" altLang="ko-KR" b="1" dirty="0" smtClean="0">
                <a:solidFill>
                  <a:srgbClr val="FF0000"/>
                </a:solidFill>
              </a:rPr>
              <a:t>) S[</a:t>
            </a:r>
            <a:r>
              <a:rPr lang="en-US" altLang="ko-KR" b="1" dirty="0" err="1" smtClean="0">
                <a:solidFill>
                  <a:srgbClr val="FF0000"/>
                </a:solidFill>
              </a:rPr>
              <a:t>i</a:t>
            </a:r>
            <a:r>
              <a:rPr lang="en-US" altLang="ko-KR" b="1" dirty="0" smtClean="0">
                <a:solidFill>
                  <a:srgbClr val="FF0000"/>
                </a:solidFill>
              </a:rPr>
              <a:t>…]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210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검색 문제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9520238" cy="4351338"/>
          </a:xfrm>
        </p:spPr>
        <p:txBody>
          <a:bodyPr/>
          <a:lstStyle/>
          <a:p>
            <a:r>
              <a:rPr lang="ko-KR" altLang="en-US" dirty="0"/>
              <a:t>아주 긴 </a:t>
            </a:r>
            <a:r>
              <a:rPr lang="ko-KR" altLang="en-US" dirty="0" err="1"/>
              <a:t>짚더미</a:t>
            </a:r>
            <a:r>
              <a:rPr lang="ko-KR" altLang="en-US" dirty="0"/>
              <a:t> 문자열</a:t>
            </a:r>
            <a:r>
              <a:rPr lang="en-US" altLang="ko-KR" dirty="0"/>
              <a:t>(</a:t>
            </a:r>
            <a:r>
              <a:rPr lang="en-US" altLang="ko-KR" dirty="0" smtClean="0"/>
              <a:t>haystack, H)</a:t>
            </a:r>
            <a:r>
              <a:rPr lang="ko-KR" altLang="en-US" dirty="0"/>
              <a:t>에서 짧은 </a:t>
            </a:r>
            <a:r>
              <a:rPr lang="ko-KR" altLang="en-US" dirty="0" err="1"/>
              <a:t>바늘문자열</a:t>
            </a:r>
            <a:r>
              <a:rPr lang="en-US" altLang="ko-KR" dirty="0"/>
              <a:t>(</a:t>
            </a:r>
            <a:r>
              <a:rPr lang="en-US" altLang="ko-KR" dirty="0" smtClean="0"/>
              <a:t>needle, N)</a:t>
            </a:r>
            <a:r>
              <a:rPr lang="ko-KR" altLang="en-US" dirty="0"/>
              <a:t>을 찾는 문제</a:t>
            </a:r>
            <a:r>
              <a:rPr lang="en-US" altLang="ko-KR" dirty="0"/>
              <a:t>. </a:t>
            </a:r>
            <a:r>
              <a:rPr lang="ko-KR" altLang="en-US" dirty="0"/>
              <a:t>그 위치도 함께 반환하는 문제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naive</a:t>
            </a:r>
            <a:r>
              <a:rPr lang="ko-KR" altLang="en-US" dirty="0" smtClean="0"/>
              <a:t>한 풀이는 </a:t>
            </a:r>
            <a:r>
              <a:rPr lang="en-US" altLang="ko-KR" dirty="0" smtClean="0"/>
              <a:t>H</a:t>
            </a:r>
            <a:r>
              <a:rPr lang="ko-KR" altLang="en-US" dirty="0" smtClean="0"/>
              <a:t>에서 한 칸씩 이동하며 </a:t>
            </a:r>
            <a:r>
              <a:rPr lang="en-US" altLang="ko-KR" dirty="0" smtClean="0"/>
              <a:t>N</a:t>
            </a:r>
            <a:r>
              <a:rPr lang="ko-KR" altLang="en-US" dirty="0" smtClean="0"/>
              <a:t>과 일치하는 가를 살펴본다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35583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검색 문제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5300662"/>
            <a:ext cx="9520238" cy="155733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Q. begin + </a:t>
            </a:r>
            <a:r>
              <a:rPr lang="en-US" altLang="ko-KR" dirty="0" err="1" smtClean="0"/>
              <a:t>N.size</a:t>
            </a:r>
            <a:r>
              <a:rPr lang="en-US" altLang="ko-KR" dirty="0" smtClean="0"/>
              <a:t>() &lt;= </a:t>
            </a:r>
            <a:r>
              <a:rPr lang="en-US" altLang="ko-KR" dirty="0" err="1" smtClean="0"/>
              <a:t>H.size</a:t>
            </a:r>
            <a:r>
              <a:rPr lang="en-US" altLang="ko-KR" dirty="0" smtClean="0"/>
              <a:t>()</a:t>
            </a:r>
            <a:r>
              <a:rPr lang="ko-KR" altLang="en-US" dirty="0"/>
              <a:t> </a:t>
            </a:r>
            <a:r>
              <a:rPr lang="ko-KR" altLang="en-US" dirty="0" smtClean="0"/>
              <a:t>라는 조건은 왜 그렇죠</a:t>
            </a:r>
            <a:r>
              <a:rPr lang="en-US" altLang="ko-KR" dirty="0" smtClean="0"/>
              <a:t>?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Q. </a:t>
            </a:r>
            <a:r>
              <a:rPr lang="ko-KR" altLang="en-US" dirty="0" smtClean="0"/>
              <a:t>시간복잡도는 어떻게 될까요</a:t>
            </a:r>
            <a:r>
              <a:rPr lang="en-US" altLang="ko-KR" dirty="0" smtClean="0"/>
              <a:t>?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620" y="1276350"/>
            <a:ext cx="7227504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81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 M P (Knuth – </a:t>
            </a:r>
            <a:r>
              <a:rPr lang="en-US" altLang="ko-KR" dirty="0" err="1" smtClean="0"/>
              <a:t>Moriss</a:t>
            </a:r>
            <a:r>
              <a:rPr lang="en-US" altLang="ko-KR" dirty="0" smtClean="0"/>
              <a:t> – Prat)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9500"/>
          </a:xfrm>
        </p:spPr>
        <p:txBody>
          <a:bodyPr/>
          <a:lstStyle/>
          <a:p>
            <a:endParaRPr lang="en-US" altLang="ko-KR" dirty="0"/>
          </a:p>
          <a:p>
            <a:r>
              <a:rPr lang="en-US" altLang="ko-KR" dirty="0" smtClean="0"/>
              <a:t>naive </a:t>
            </a:r>
            <a:r>
              <a:rPr lang="ko-KR" altLang="en-US" dirty="0" smtClean="0"/>
              <a:t>알고리즘에서 틀려버리면 </a:t>
            </a:r>
            <a:r>
              <a:rPr lang="en-US" altLang="ko-KR" dirty="0" smtClean="0"/>
              <a:t>begin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+1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시켜서 다시 </a:t>
            </a:r>
            <a:r>
              <a:rPr lang="en-US" altLang="ko-KR" dirty="0" smtClean="0"/>
              <a:t>N</a:t>
            </a:r>
            <a:r>
              <a:rPr lang="ko-KR" altLang="en-US" dirty="0" smtClean="0"/>
              <a:t>과  맞추어 보았다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KMP</a:t>
            </a:r>
            <a:r>
              <a:rPr lang="ko-KR" altLang="en-US" dirty="0" smtClean="0"/>
              <a:t>는 검색 도중 틀렸을 경우 </a:t>
            </a:r>
            <a:r>
              <a:rPr lang="en-US" altLang="ko-KR" dirty="0" smtClean="0"/>
              <a:t>begin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+1 </a:t>
            </a:r>
            <a:r>
              <a:rPr lang="ko-KR" altLang="en-US" dirty="0" smtClean="0"/>
              <a:t>하는 것 말고 그 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상 뛰어넘을 수 없을까 하는 고민에서 시작한 알고리즘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338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 M P (Knuth – </a:t>
            </a:r>
            <a:r>
              <a:rPr lang="en-US" altLang="ko-KR" dirty="0" err="1" smtClean="0"/>
              <a:t>Moriss</a:t>
            </a:r>
            <a:r>
              <a:rPr lang="en-US" altLang="ko-KR" dirty="0" smtClean="0"/>
              <a:t> – Prat)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9500"/>
          </a:xfrm>
        </p:spPr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897069"/>
              </p:ext>
            </p:extLst>
          </p:nvPr>
        </p:nvGraphicFramePr>
        <p:xfrm>
          <a:off x="1403350" y="2005964"/>
          <a:ext cx="81280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231">
                  <a:extLst>
                    <a:ext uri="{9D8B030D-6E8A-4147-A177-3AD203B41FA5}">
                      <a16:colId xmlns:a16="http://schemas.microsoft.com/office/drawing/2014/main" val="2456485878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012988667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999389385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301865268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22114564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6781574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713148556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875770486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908604278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496224586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572304653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82883201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539942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H[</a:t>
                      </a:r>
                      <a:r>
                        <a:rPr lang="en-US" altLang="ko-KR" dirty="0" err="1" smtClean="0"/>
                        <a:t>i</a:t>
                      </a:r>
                      <a:r>
                        <a:rPr lang="en-US" altLang="ko-KR" dirty="0" smtClean="0"/>
                        <a:t>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3418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28626" y="1934843"/>
            <a:ext cx="4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H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11957" y="2665835"/>
            <a:ext cx="4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</a:t>
            </a:r>
            <a:endParaRPr lang="ko-KR" altLang="en-US" b="1" dirty="0"/>
          </a:p>
        </p:txBody>
      </p:sp>
      <p:cxnSp>
        <p:nvCxnSpPr>
          <p:cNvPr id="12" name="직선 화살표 연결선 11"/>
          <p:cNvCxnSpPr>
            <a:endCxn id="13" idx="1"/>
          </p:cNvCxnSpPr>
          <p:nvPr/>
        </p:nvCxnSpPr>
        <p:spPr>
          <a:xfrm>
            <a:off x="2032000" y="2597653"/>
            <a:ext cx="3720386" cy="0"/>
          </a:xfrm>
          <a:prstGeom prst="straightConnector1">
            <a:avLst/>
          </a:prstGeom>
          <a:ln w="34925">
            <a:solidFill>
              <a:srgbClr val="FF0000">
                <a:alpha val="95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752386" y="2412987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같다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898804"/>
              </p:ext>
            </p:extLst>
          </p:nvPr>
        </p:nvGraphicFramePr>
        <p:xfrm>
          <a:off x="2032000" y="2818503"/>
          <a:ext cx="49926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086">
                  <a:extLst>
                    <a:ext uri="{9D8B030D-6E8A-4147-A177-3AD203B41FA5}">
                      <a16:colId xmlns:a16="http://schemas.microsoft.com/office/drawing/2014/main" val="1201168163"/>
                    </a:ext>
                  </a:extLst>
                </a:gridCol>
                <a:gridCol w="624086">
                  <a:extLst>
                    <a:ext uri="{9D8B030D-6E8A-4147-A177-3AD203B41FA5}">
                      <a16:colId xmlns:a16="http://schemas.microsoft.com/office/drawing/2014/main" val="3971927368"/>
                    </a:ext>
                  </a:extLst>
                </a:gridCol>
                <a:gridCol w="624086">
                  <a:extLst>
                    <a:ext uri="{9D8B030D-6E8A-4147-A177-3AD203B41FA5}">
                      <a16:colId xmlns:a16="http://schemas.microsoft.com/office/drawing/2014/main" val="1922350584"/>
                    </a:ext>
                  </a:extLst>
                </a:gridCol>
                <a:gridCol w="624086">
                  <a:extLst>
                    <a:ext uri="{9D8B030D-6E8A-4147-A177-3AD203B41FA5}">
                      <a16:colId xmlns:a16="http://schemas.microsoft.com/office/drawing/2014/main" val="3653361792"/>
                    </a:ext>
                  </a:extLst>
                </a:gridCol>
                <a:gridCol w="624086">
                  <a:extLst>
                    <a:ext uri="{9D8B030D-6E8A-4147-A177-3AD203B41FA5}">
                      <a16:colId xmlns:a16="http://schemas.microsoft.com/office/drawing/2014/main" val="2812595315"/>
                    </a:ext>
                  </a:extLst>
                </a:gridCol>
                <a:gridCol w="624086">
                  <a:extLst>
                    <a:ext uri="{9D8B030D-6E8A-4147-A177-3AD203B41FA5}">
                      <a16:colId xmlns:a16="http://schemas.microsoft.com/office/drawing/2014/main" val="2030853676"/>
                    </a:ext>
                  </a:extLst>
                </a:gridCol>
                <a:gridCol w="624086">
                  <a:extLst>
                    <a:ext uri="{9D8B030D-6E8A-4147-A177-3AD203B41FA5}">
                      <a16:colId xmlns:a16="http://schemas.microsoft.com/office/drawing/2014/main" val="1432940595"/>
                    </a:ext>
                  </a:extLst>
                </a:gridCol>
                <a:gridCol w="624086">
                  <a:extLst>
                    <a:ext uri="{9D8B030D-6E8A-4147-A177-3AD203B41FA5}">
                      <a16:colId xmlns:a16="http://schemas.microsoft.com/office/drawing/2014/main" val="3072650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132445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955119" y="4490568"/>
            <a:ext cx="10341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다시 시작하는 위치를 띄어 넘기 위해서는 어떤 조건이 있어야 하는 걸까</a:t>
            </a:r>
            <a:r>
              <a:rPr lang="en-US" altLang="ko-KR" sz="2400" dirty="0" smtClean="0"/>
              <a:t>?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3757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96296E-6 L 0.15118 -2.96296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5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 M P (Knuth – </a:t>
            </a:r>
            <a:r>
              <a:rPr lang="en-US" altLang="ko-KR" dirty="0" err="1"/>
              <a:t>Moriss</a:t>
            </a:r>
            <a:r>
              <a:rPr lang="en-US" altLang="ko-KR" dirty="0"/>
              <a:t> – Prat)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바늘 문자열의 </a:t>
            </a:r>
            <a:r>
              <a:rPr lang="ko-KR" altLang="en-US" dirty="0" smtClean="0">
                <a:solidFill>
                  <a:srgbClr val="FF0000"/>
                </a:solidFill>
              </a:rPr>
              <a:t>접두사와 접미사가 같은 부분</a:t>
            </a:r>
            <a:r>
              <a:rPr lang="ko-KR" altLang="en-US" dirty="0" smtClean="0"/>
              <a:t>을 미리 만들어 놓으면 이 것을 가지고 바로 점프할 수 있다</a:t>
            </a:r>
            <a:r>
              <a:rPr lang="en-US" altLang="ko-KR" dirty="0" smtClean="0"/>
              <a:t>.!</a:t>
            </a:r>
          </a:p>
          <a:p>
            <a:endParaRPr lang="en-US" altLang="ko-KR" dirty="0"/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pi[</a:t>
            </a:r>
            <a:r>
              <a:rPr lang="en-US" altLang="ko-KR" b="1" dirty="0" err="1" smtClean="0">
                <a:solidFill>
                  <a:srgbClr val="FF0000"/>
                </a:solidFill>
              </a:rPr>
              <a:t>i</a:t>
            </a:r>
            <a:r>
              <a:rPr lang="en-US" altLang="ko-KR" b="1" dirty="0" smtClean="0">
                <a:solidFill>
                  <a:srgbClr val="FF0000"/>
                </a:solidFill>
              </a:rPr>
              <a:t>] = N[….</a:t>
            </a:r>
            <a:r>
              <a:rPr lang="en-US" altLang="ko-KR" b="1" dirty="0" err="1" smtClean="0">
                <a:solidFill>
                  <a:srgbClr val="FF0000"/>
                </a:solidFill>
              </a:rPr>
              <a:t>i</a:t>
            </a:r>
            <a:r>
              <a:rPr lang="en-US" altLang="ko-KR" b="1" dirty="0" smtClean="0">
                <a:solidFill>
                  <a:srgbClr val="FF0000"/>
                </a:solidFill>
              </a:rPr>
              <a:t>]</a:t>
            </a:r>
            <a:r>
              <a:rPr lang="ko-KR" altLang="en-US" b="1" dirty="0" smtClean="0">
                <a:solidFill>
                  <a:srgbClr val="FF0000"/>
                </a:solidFill>
              </a:rPr>
              <a:t>의 접두사도 되고 접미사도 되는 문자열의 최대 길이 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단 자기자신은 제외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partial match table</a:t>
            </a:r>
            <a:r>
              <a:rPr lang="ko-KR" altLang="en-US" dirty="0" smtClean="0"/>
              <a:t>을 미리 만들어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전처리하여</a:t>
            </a:r>
            <a:r>
              <a:rPr lang="en-US" altLang="ko-KR" dirty="0" smtClean="0"/>
              <a:t>) </a:t>
            </a:r>
            <a:r>
              <a:rPr lang="ko-KR" altLang="en-US" dirty="0" smtClean="0"/>
              <a:t>널 뛰기를 해보자</a:t>
            </a:r>
            <a:r>
              <a:rPr lang="en-US" altLang="ko-KR" dirty="0" smtClean="0"/>
              <a:t>!</a:t>
            </a:r>
          </a:p>
          <a:p>
            <a:endParaRPr lang="en-US" altLang="ko-KR" dirty="0"/>
          </a:p>
          <a:p>
            <a:r>
              <a:rPr lang="ko-KR" altLang="en-US" dirty="0" smtClean="0"/>
              <a:t>여기서 부분 일치 테이블을 얻는 함수를 </a:t>
            </a:r>
            <a:r>
              <a:rPr lang="en-US" altLang="ko-KR" dirty="0" smtClean="0"/>
              <a:t>“</a:t>
            </a:r>
            <a:r>
              <a:rPr lang="ko-KR" altLang="en-US" dirty="0" err="1" smtClean="0"/>
              <a:t>실패함수</a:t>
            </a:r>
            <a:r>
              <a:rPr lang="en-US" altLang="ko-KR" dirty="0" smtClean="0"/>
              <a:t>(Failure Function)”</a:t>
            </a:r>
            <a:r>
              <a:rPr lang="ko-KR" altLang="en-US" dirty="0" smtClean="0"/>
              <a:t>라고도 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528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 M P (Knuth – </a:t>
            </a:r>
            <a:r>
              <a:rPr lang="en-US" altLang="ko-KR" dirty="0" err="1"/>
              <a:t>Moriss</a:t>
            </a:r>
            <a:r>
              <a:rPr lang="en-US" altLang="ko-KR" dirty="0"/>
              <a:t> – Prat)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 문자열의 </a:t>
            </a:r>
            <a:r>
              <a:rPr lang="en-US" altLang="ko-KR" dirty="0" smtClean="0"/>
              <a:t>partial match table</a:t>
            </a:r>
            <a:r>
              <a:rPr lang="ko-KR" altLang="en-US" dirty="0" smtClean="0"/>
              <a:t>을 만들어 봅시다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“</a:t>
            </a:r>
            <a:r>
              <a:rPr lang="en-US" altLang="ko-KR" dirty="0" err="1" smtClean="0"/>
              <a:t>abbababb</a:t>
            </a:r>
            <a:r>
              <a:rPr lang="en-US" altLang="ko-KR" dirty="0" smtClean="0"/>
              <a:t>”</a:t>
            </a:r>
          </a:p>
          <a:p>
            <a:endParaRPr lang="en-US" altLang="ko-KR" dirty="0"/>
          </a:p>
          <a:p>
            <a:r>
              <a:rPr lang="en-US" altLang="ko-KR" dirty="0" smtClean="0"/>
              <a:t>“</a:t>
            </a:r>
            <a:r>
              <a:rPr lang="en-US" altLang="ko-KR" dirty="0" err="1" smtClean="0"/>
              <a:t>bcabbcaabca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897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 M P (Knuth – </a:t>
            </a:r>
            <a:r>
              <a:rPr lang="en-US" altLang="ko-KR" dirty="0" err="1"/>
              <a:t>Moriss</a:t>
            </a:r>
            <a:r>
              <a:rPr lang="en-US" altLang="ko-KR" dirty="0"/>
              <a:t> – Prat)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354136"/>
            <a:ext cx="10515600" cy="5761039"/>
          </a:xfrm>
        </p:spPr>
        <p:txBody>
          <a:bodyPr/>
          <a:lstStyle/>
          <a:p>
            <a:r>
              <a:rPr lang="ko-KR" altLang="en-US" dirty="0" smtClean="0"/>
              <a:t>코드 </a:t>
            </a:r>
            <a:r>
              <a:rPr lang="en-US" altLang="ko-KR" dirty="0" smtClean="0"/>
              <a:t>20.7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H ="</a:t>
            </a:r>
            <a:r>
              <a:rPr lang="en-US" altLang="ko-KR" dirty="0" err="1" smtClean="0"/>
              <a:t>abc</a:t>
            </a:r>
            <a:r>
              <a:rPr lang="en-US" altLang="ko-KR" dirty="0" smtClean="0"/>
              <a:t> </a:t>
            </a:r>
            <a:r>
              <a:rPr lang="en-US" altLang="ko-KR" dirty="0" err="1"/>
              <a:t>abcdab</a:t>
            </a:r>
            <a:r>
              <a:rPr lang="en-US" altLang="ko-KR" dirty="0"/>
              <a:t> </a:t>
            </a:r>
            <a:r>
              <a:rPr lang="en-US" altLang="ko-KR" dirty="0" err="1" smtClean="0"/>
              <a:t>abcdabcdabde</a:t>
            </a:r>
            <a:r>
              <a:rPr lang="en-US" altLang="ko-KR" dirty="0" smtClean="0"/>
              <a:t>”</a:t>
            </a:r>
          </a:p>
          <a:p>
            <a:endParaRPr lang="en-US" altLang="ko-KR" dirty="0"/>
          </a:p>
          <a:p>
            <a:r>
              <a:rPr lang="en-US" altLang="ko-KR" dirty="0"/>
              <a:t>N</a:t>
            </a:r>
            <a:r>
              <a:rPr lang="en-US" altLang="ko-KR" dirty="0" smtClean="0"/>
              <a:t> = </a:t>
            </a:r>
            <a:r>
              <a:rPr lang="en-US" altLang="ko-KR" dirty="0"/>
              <a:t>"</a:t>
            </a:r>
            <a:r>
              <a:rPr lang="en-US" altLang="ko-KR" dirty="0" err="1" smtClean="0"/>
              <a:t>abcdabd</a:t>
            </a:r>
            <a:r>
              <a:rPr lang="en-US" altLang="ko-KR" dirty="0" smtClean="0"/>
              <a:t>“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Q. 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의 값이 어떻게 변하는지 봅시다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ko-KR" altLang="en-US" dirty="0"/>
          </a:p>
        </p:txBody>
      </p:sp>
      <p:pic>
        <p:nvPicPr>
          <p:cNvPr id="5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49" y="1254124"/>
            <a:ext cx="5033963" cy="563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4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524</Words>
  <Application>Microsoft Office PowerPoint</Application>
  <PresentationFormat>와이드스크린</PresentationFormat>
  <Paragraphs>96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20장 문자열</vt:lpstr>
      <vt:lpstr>책에서의 용어의 정의</vt:lpstr>
      <vt:lpstr>문자열 검색 문제 </vt:lpstr>
      <vt:lpstr>문자열 검색 문제 </vt:lpstr>
      <vt:lpstr>K M P (Knuth – Moriss – Prat)</vt:lpstr>
      <vt:lpstr>K M P (Knuth – Moriss – Prat)</vt:lpstr>
      <vt:lpstr>K M P (Knuth – Moriss – Prat)</vt:lpstr>
      <vt:lpstr>K M P (Knuth – Moriss – Prat)</vt:lpstr>
      <vt:lpstr>K M P (Knuth – Moriss – Prat)</vt:lpstr>
      <vt:lpstr>K M P (Knuth – Moriss – Prat)</vt:lpstr>
      <vt:lpstr>K M P (Knuth – Moriss – Prat)</vt:lpstr>
      <vt:lpstr>예제 : 접두사/접미사(NAMING)</vt:lpstr>
      <vt:lpstr>예제 : 팰린드롬 만들기(PALINDROMIZE)</vt:lpstr>
      <vt:lpstr>재하의 금고</vt:lpstr>
      <vt:lpstr>광고(백준 1305)</vt:lpstr>
      <vt:lpstr>찾기(백준 1786)</vt:lpstr>
      <vt:lpstr>백준 4354</vt:lpstr>
      <vt:lpstr>백준 2401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Sangjo</dc:creator>
  <cp:lastModifiedBy>Sangjo</cp:lastModifiedBy>
  <cp:revision>35</cp:revision>
  <dcterms:created xsi:type="dcterms:W3CDTF">2017-10-19T11:17:47Z</dcterms:created>
  <dcterms:modified xsi:type="dcterms:W3CDTF">2017-10-29T03:10:39Z</dcterms:modified>
</cp:coreProperties>
</file>