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70" r:id="rId6"/>
    <p:sldId id="266" r:id="rId7"/>
    <p:sldId id="268" r:id="rId8"/>
    <p:sldId id="269" r:id="rId9"/>
    <p:sldId id="260" r:id="rId10"/>
    <p:sldId id="261" r:id="rId11"/>
    <p:sldId id="264" r:id="rId12"/>
    <p:sldId id="26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12DC02-EB9E-4CAD-B87A-A84FF6289AAE}" type="datetimeFigureOut">
              <a:rPr lang="ko-KR" altLang="en-US" smtClean="0"/>
              <a:t>2017-09-23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1EA01B-386C-4E90-A1EA-CD724D211A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179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원소의 합을 원소로 만들었다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EA01B-386C-4E90-A1EA-CD724D211AC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910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때</a:t>
            </a:r>
            <a:r>
              <a:rPr lang="en-US" altLang="ko-KR" dirty="0"/>
              <a:t>, </a:t>
            </a:r>
            <a:r>
              <a:rPr lang="en-US" altLang="ko-KR" dirty="0" err="1"/>
              <a:t>psum</a:t>
            </a:r>
            <a:r>
              <a:rPr lang="en-US" altLang="ko-KR" dirty="0"/>
              <a:t>[-1]</a:t>
            </a:r>
            <a:r>
              <a:rPr lang="ko-KR" altLang="en-US" dirty="0"/>
              <a:t>은 </a:t>
            </a:r>
            <a:r>
              <a:rPr lang="en-US" altLang="ko-KR" dirty="0"/>
              <a:t>0</a:t>
            </a:r>
            <a:r>
              <a:rPr lang="ko-KR" altLang="en-US" dirty="0"/>
              <a:t>이라고 가정해야 한다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EA01B-386C-4E90-A1EA-CD724D211AC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364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때</a:t>
            </a:r>
            <a:r>
              <a:rPr lang="en-US" altLang="ko-KR" dirty="0"/>
              <a:t>, </a:t>
            </a:r>
            <a:r>
              <a:rPr lang="en-US" altLang="ko-KR" dirty="0" err="1"/>
              <a:t>psum</a:t>
            </a:r>
            <a:r>
              <a:rPr lang="en-US" altLang="ko-KR" dirty="0"/>
              <a:t>[-1]</a:t>
            </a:r>
            <a:r>
              <a:rPr lang="ko-KR" altLang="en-US" dirty="0"/>
              <a:t>은 </a:t>
            </a:r>
            <a:r>
              <a:rPr lang="en-US" altLang="ko-KR" dirty="0"/>
              <a:t>0</a:t>
            </a:r>
            <a:r>
              <a:rPr lang="ko-KR" altLang="en-US" dirty="0"/>
              <a:t>이라고 가정해야 한다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EA01B-386C-4E90-A1EA-CD724D211AC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332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때</a:t>
            </a:r>
            <a:r>
              <a:rPr lang="en-US" altLang="ko-KR" dirty="0"/>
              <a:t>, </a:t>
            </a:r>
            <a:r>
              <a:rPr lang="en-US" altLang="ko-KR" dirty="0" err="1"/>
              <a:t>psum</a:t>
            </a:r>
            <a:r>
              <a:rPr lang="en-US" altLang="ko-KR" dirty="0"/>
              <a:t>[-1]</a:t>
            </a:r>
            <a:r>
              <a:rPr lang="ko-KR" altLang="en-US" dirty="0"/>
              <a:t>은 </a:t>
            </a:r>
            <a:r>
              <a:rPr lang="en-US" altLang="ko-KR" dirty="0"/>
              <a:t>0</a:t>
            </a:r>
            <a:r>
              <a:rPr lang="ko-KR" altLang="en-US" dirty="0"/>
              <a:t>이라고 가정해야 한다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EA01B-386C-4E90-A1EA-CD724D211AC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22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D2CC4-9981-4EA2-9BAB-07921BD109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82D7CB-0B20-4F47-8984-5E74A6117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FABA89-F446-4F53-A97F-96D64F411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51B3-A988-4E8D-8D2F-5D6EF9994799}" type="datetimeFigureOut">
              <a:rPr lang="ko-KR" altLang="en-US" smtClean="0"/>
              <a:t>2017-09-23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BE75E9-35ED-4711-945F-8A748664C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286F40-CCA8-4FA3-B146-550361B79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6E0CE-FF91-4057-997C-DA11963BD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202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4FA980-BF07-4F8C-8582-48E1B40F9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03A71B-40C0-41B0-91A6-C3DC08836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242C85-0944-4F18-A690-03E257505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51B3-A988-4E8D-8D2F-5D6EF9994799}" type="datetimeFigureOut">
              <a:rPr lang="ko-KR" altLang="en-US" smtClean="0"/>
              <a:t>2017-09-23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7C9795-FCEC-4758-91E0-4AD6C78D3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D87CEA-A186-45DF-9F24-283B91C96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6E0CE-FF91-4057-997C-DA11963BD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351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2960C8-D18B-40AD-99BC-849BB361A5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07A2F5-29BA-4406-904C-F01F309B2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208993-AA41-4CAB-B5FA-9B714E454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51B3-A988-4E8D-8D2F-5D6EF9994799}" type="datetimeFigureOut">
              <a:rPr lang="ko-KR" altLang="en-US" smtClean="0"/>
              <a:t>2017-09-23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74AA64-49AF-45A5-8166-ECA29ED08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297FEE-4FD7-4EC5-9F02-22CCD50F4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6E0CE-FF91-4057-997C-DA11963BD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100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3C4AF2-78EE-4182-A22E-B40CB4850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4CBDF9-DCAC-4A1B-A3FF-F96472D1A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8EAA06-ACCD-4B1A-89BF-FC90D4EE8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51B3-A988-4E8D-8D2F-5D6EF9994799}" type="datetimeFigureOut">
              <a:rPr lang="ko-KR" altLang="en-US" smtClean="0"/>
              <a:t>2017-09-23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311B80-5B0F-4D6C-B64E-54A110F59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CB0E8E-A6D6-4F48-9467-41F231C95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6E0CE-FF91-4057-997C-DA11963BD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948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FAF72C-4723-4631-B944-AE141B0BA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1D11DC-2E19-4CB9-AF81-5065D0E75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19E902-668C-4071-92AA-378FE5095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51B3-A988-4E8D-8D2F-5D6EF9994799}" type="datetimeFigureOut">
              <a:rPr lang="ko-KR" altLang="en-US" smtClean="0"/>
              <a:t>2017-09-23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E6F6CC-741A-47B9-AFEE-C41D0DB73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A17940-74CB-405F-9225-E54A5FCDF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6E0CE-FF91-4057-997C-DA11963BD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005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163FE6-77CB-4487-9CC1-B65C05441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9283D6-2294-42FB-B6E8-26C9A4C213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C23411-6751-4C54-8A26-A32D311A2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65C59A-2675-43FA-A024-41A88A88D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51B3-A988-4E8D-8D2F-5D6EF9994799}" type="datetimeFigureOut">
              <a:rPr lang="ko-KR" altLang="en-US" smtClean="0"/>
              <a:t>2017-09-23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024B77-D6C6-4F07-B80B-B4E80F49B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DE721C-4A7E-4C70-BE3E-3ACE4E86D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6E0CE-FF91-4057-997C-DA11963BD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83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28890-7C71-4D33-B2BD-6E0BEF102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21C5ED-CBD8-45DC-BC5A-022B82C6F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2511AC-6B9D-4EBA-B703-B8CA44848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F5AA56-7543-403B-88B0-28F2F3219C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2C9CC6F-165A-44F8-BA6A-30687CB290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73F9B15-C16E-4299-8BF1-313B3F68D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51B3-A988-4E8D-8D2F-5D6EF9994799}" type="datetimeFigureOut">
              <a:rPr lang="ko-KR" altLang="en-US" smtClean="0"/>
              <a:t>2017-09-23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F1F66D2-76D5-4E1A-8938-B4ADDBB94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58DFFD2-6353-43E0-878A-D6C0AFB26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6E0CE-FF91-4057-997C-DA11963BD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810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076BCA-9C79-4997-BF19-510531E55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3510B6E-86DE-4D35-8C53-E51F7F0B9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51B3-A988-4E8D-8D2F-5D6EF9994799}" type="datetimeFigureOut">
              <a:rPr lang="ko-KR" altLang="en-US" smtClean="0"/>
              <a:t>2017-09-23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B4D0826-5716-439F-83E4-2F8B13702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0E8249-4C73-48FE-ACD4-C511FF1F1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6E0CE-FF91-4057-997C-DA11963BD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83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0A66E0D-BC3A-4C96-80EB-68BEE1C1B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51B3-A988-4E8D-8D2F-5D6EF9994799}" type="datetimeFigureOut">
              <a:rPr lang="ko-KR" altLang="en-US" smtClean="0"/>
              <a:t>2017-09-23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D42926-FC30-437B-AF93-EDB3759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BEEE60-E996-42D6-98EB-1624780BA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6E0CE-FF91-4057-997C-DA11963BD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094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6C66C-C30B-4E51-AA2C-D8B95B3AF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0C45CC-0FED-4052-AD16-B549B3766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865C82-92AD-4B6D-AFCC-CE6F1C29B3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50B9D6-A2CD-4CE0-B3BC-037263492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51B3-A988-4E8D-8D2F-5D6EF9994799}" type="datetimeFigureOut">
              <a:rPr lang="ko-KR" altLang="en-US" smtClean="0"/>
              <a:t>2017-09-23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78866A-5A2D-4991-B338-4A9E7DA08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16883-9A9C-47D4-86D4-250B2A0A2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6E0CE-FF91-4057-997C-DA11963BD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262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0471EF-D78A-4E39-AE29-D8073DED1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55C64B1-C92D-4A10-8C50-EDBCB7790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5398E0-1A8B-4B58-B107-A68EB4E86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1A790A-66A0-4499-9E06-9846A5150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51B3-A988-4E8D-8D2F-5D6EF9994799}" type="datetimeFigureOut">
              <a:rPr lang="ko-KR" altLang="en-US" smtClean="0"/>
              <a:t>2017-09-23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9A5F39-0345-40E0-BC0A-6ABC493BF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8CA972-9011-4553-84E8-D9A68AB91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6E0CE-FF91-4057-997C-DA11963BD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626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B3394A-EDF7-46A3-94B5-D0137908C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8D3DAB-9B27-41F7-9BCF-2D42791C9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8D8FB4-721C-4194-B254-5D883C23CB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A51B3-A988-4E8D-8D2F-5D6EF9994799}" type="datetimeFigureOut">
              <a:rPr lang="ko-KR" altLang="en-US" smtClean="0"/>
              <a:t>2017-09-23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77B552-57ED-4A80-B0CC-71F7A1E89D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D32458-FBF8-432F-B2AB-B5B1045C7F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6E0CE-FF91-4057-997C-DA11963BD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12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73C95-8745-425C-A012-2A351F488E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비트마스크</a:t>
            </a:r>
            <a:r>
              <a:rPr lang="en-US" altLang="ko-KR" dirty="0"/>
              <a:t>&amp;</a:t>
            </a:r>
            <a:r>
              <a:rPr lang="ko-KR" altLang="en-US" dirty="0"/>
              <a:t>부분합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93B6DE-EA2C-4375-B226-3EA8299A05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2017-09-24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4538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9F3E31-BDB4-4F48-AA5D-ED8219C85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부분합</a:t>
            </a:r>
            <a:r>
              <a:rPr lang="en-US" altLang="ko-KR" dirty="0"/>
              <a:t>(partial sum)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5B6888-9606-4AA8-AEFA-BD9BD78B011A}"/>
              </a:ext>
            </a:extLst>
          </p:cNvPr>
          <p:cNvSpPr txBox="1"/>
          <p:nvPr/>
        </p:nvSpPr>
        <p:spPr>
          <a:xfrm>
            <a:off x="1464815" y="1506022"/>
            <a:ext cx="633859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장점 </a:t>
            </a:r>
            <a:r>
              <a:rPr lang="en-US" altLang="ko-KR" sz="2400" dirty="0"/>
              <a:t>: </a:t>
            </a:r>
            <a:r>
              <a:rPr lang="ko-KR" altLang="en-US" sz="2400" dirty="0"/>
              <a:t>특정 구간의 합을 </a:t>
            </a:r>
            <a:r>
              <a:rPr lang="en-US" altLang="ko-KR" sz="2400" dirty="0">
                <a:solidFill>
                  <a:srgbClr val="FF0000"/>
                </a:solidFill>
              </a:rPr>
              <a:t>O(1)</a:t>
            </a:r>
            <a:r>
              <a:rPr lang="ko-KR" altLang="en-US" sz="2400" dirty="0"/>
              <a:t>에 구할 수 있음</a:t>
            </a:r>
            <a:endParaRPr lang="en-US" altLang="ko-KR" sz="2400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0070C0"/>
                </a:solidFill>
              </a:rPr>
              <a:t>구간합을 </a:t>
            </a:r>
            <a:r>
              <a:rPr lang="en-US" altLang="ko-KR" dirty="0">
                <a:solidFill>
                  <a:srgbClr val="0070C0"/>
                </a:solidFill>
              </a:rPr>
              <a:t>N</a:t>
            </a:r>
            <a:r>
              <a:rPr lang="ko-KR" altLang="en-US" dirty="0">
                <a:solidFill>
                  <a:srgbClr val="0070C0"/>
                </a:solidFill>
              </a:rPr>
              <a:t>번 구해야 하는 상황</a:t>
            </a:r>
            <a:endParaRPr lang="en-US" altLang="ko-KR" dirty="0">
              <a:solidFill>
                <a:srgbClr val="0070C0"/>
              </a:solidFill>
            </a:endParaRPr>
          </a:p>
          <a:p>
            <a:endParaRPr lang="en-US" altLang="ko-KR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508B05-51F5-450D-8A30-91A5077668D9}"/>
                  </a:ext>
                </a:extLst>
              </p:cNvPr>
              <p:cNvSpPr txBox="1"/>
              <p:nvPr/>
            </p:nvSpPr>
            <p:spPr>
              <a:xfrm>
                <a:off x="1464815" y="2831585"/>
                <a:ext cx="7662675" cy="2123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dirty="0"/>
                  <a:t>사용 가능한 상황 </a:t>
                </a:r>
                <a:r>
                  <a:rPr lang="en-US" altLang="ko-KR" sz="2400" dirty="0"/>
                  <a:t>2</a:t>
                </a:r>
                <a:r>
                  <a:rPr lang="ko-KR" altLang="en-US" sz="2400" dirty="0"/>
                  <a:t> </a:t>
                </a:r>
                <a:r>
                  <a:rPr lang="en-US" altLang="ko-KR" sz="2400" dirty="0"/>
                  <a:t>: </a:t>
                </a:r>
                <a:r>
                  <a:rPr lang="ko-KR" altLang="en-US" sz="2400" dirty="0"/>
                  <a:t>분산 구하기</a:t>
                </a:r>
                <a:endParaRPr lang="en-US" altLang="ko-KR" sz="2400" dirty="0"/>
              </a:p>
              <a:p>
                <a:endParaRPr lang="en-US" altLang="ko-KR" sz="2400" dirty="0">
                  <a:solidFill>
                    <a:srgbClr val="FF0000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nary>
                        <m:naryPr>
                          <m:chr m:val="∑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+1)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ko-KR" sz="2400" dirty="0"/>
              </a:p>
              <a:p>
                <a:endParaRPr lang="en-US" altLang="ko-KR" sz="16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508B05-51F5-450D-8A30-91A507766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815" y="2831585"/>
                <a:ext cx="7662675" cy="2123145"/>
              </a:xfrm>
              <a:prstGeom prst="rect">
                <a:avLst/>
              </a:prstGeom>
              <a:blipFill>
                <a:blip r:embed="rId3"/>
                <a:stretch>
                  <a:fillRect l="-1193" t="-22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7997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9F3E31-BDB4-4F48-AA5D-ED8219C85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부분합</a:t>
            </a:r>
            <a:r>
              <a:rPr lang="en-US" altLang="ko-KR" dirty="0"/>
              <a:t>(partial sum)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5B6888-9606-4AA8-AEFA-BD9BD78B011A}"/>
                  </a:ext>
                </a:extLst>
              </p:cNvPr>
              <p:cNvSpPr txBox="1"/>
              <p:nvPr/>
            </p:nvSpPr>
            <p:spPr>
              <a:xfrm>
                <a:off x="1464815" y="1506022"/>
                <a:ext cx="6805068" cy="42475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dirty="0"/>
                  <a:t>사용 가능한 상황 </a:t>
                </a:r>
                <a:r>
                  <a:rPr lang="en-US" altLang="ko-KR" sz="2400" dirty="0"/>
                  <a:t>3</a:t>
                </a:r>
                <a:r>
                  <a:rPr lang="ko-KR" altLang="en-US" sz="2400" dirty="0"/>
                  <a:t> </a:t>
                </a:r>
                <a:r>
                  <a:rPr lang="en-US" altLang="ko-KR" sz="2400" dirty="0"/>
                  <a:t>: </a:t>
                </a:r>
                <a:r>
                  <a:rPr lang="ko-KR" altLang="en-US" sz="2400" dirty="0"/>
                  <a:t>합이 </a:t>
                </a:r>
                <a:r>
                  <a:rPr lang="en-US" altLang="ko-KR" sz="2400" dirty="0"/>
                  <a:t>0</a:t>
                </a:r>
                <a:r>
                  <a:rPr lang="ko-KR" altLang="en-US" sz="2400" dirty="0"/>
                  <a:t>에 가장 가까운 구간</a:t>
                </a:r>
                <a:endParaRPr lang="en-US" altLang="ko-KR" sz="2400" dirty="0"/>
              </a:p>
              <a:p>
                <a:endParaRPr lang="en-US" altLang="ko-KR" sz="1600" dirty="0"/>
              </a:p>
              <a:p>
                <a:endParaRPr lang="en-US" altLang="ko-KR" sz="1600" dirty="0"/>
              </a:p>
              <a:p>
                <a:endParaRPr lang="en-US" altLang="ko-KR" sz="2400" dirty="0"/>
              </a:p>
              <a:p>
                <a:endParaRPr lang="en-US" altLang="ko-KR" sz="2400" dirty="0"/>
              </a:p>
              <a:p>
                <a:r>
                  <a:rPr lang="ko-KR" altLang="en-US" sz="2400" dirty="0"/>
                  <a:t>답은 </a:t>
                </a:r>
                <a:r>
                  <a:rPr lang="en-US" altLang="ko-KR" sz="2400" dirty="0"/>
                  <a:t>p.601</a:t>
                </a:r>
                <a:r>
                  <a:rPr lang="ko-KR" altLang="en-US" sz="2400" dirty="0"/>
                  <a:t>쪽에 있음</a:t>
                </a:r>
                <a:endParaRPr lang="en-US" altLang="ko-KR" sz="2400" dirty="0"/>
              </a:p>
              <a:p>
                <a:r>
                  <a:rPr lang="ko-KR" altLang="en-US" sz="2400" dirty="0" err="1">
                    <a:solidFill>
                      <a:srgbClr val="0070C0"/>
                    </a:solidFill>
                  </a:rPr>
                  <a:t>시간복잡도가</a:t>
                </a:r>
                <a:r>
                  <a:rPr lang="ko-KR" altLang="en-US" sz="2400" dirty="0">
                    <a:solidFill>
                      <a:srgbClr val="0070C0"/>
                    </a:solidFill>
                  </a:rPr>
                  <a:t> 얼마나 되는 지 비교해 봅시다</a:t>
                </a:r>
                <a:endParaRPr lang="en-US" altLang="ko-KR" sz="2400" dirty="0">
                  <a:solidFill>
                    <a:srgbClr val="0070C0"/>
                  </a:solidFill>
                </a:endParaRPr>
              </a:p>
              <a:p>
                <a:endParaRPr lang="en-US" altLang="ko-KR" sz="2400" dirty="0"/>
              </a:p>
              <a:p>
                <a:r>
                  <a:rPr lang="ko-KR" altLang="en-US" sz="2400" dirty="0"/>
                  <a:t>응용</a:t>
                </a:r>
                <a:r>
                  <a:rPr lang="en-US" altLang="ko-KR" sz="2400" dirty="0"/>
                  <a:t> : 2</a:t>
                </a:r>
                <a:r>
                  <a:rPr lang="ko-KR" altLang="en-US" sz="2400" dirty="0"/>
                  <a:t>차원으로의 확장</a:t>
                </a:r>
                <a:endParaRPr lang="en-US" altLang="ko-KR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𝑝𝑠𝑢𝑚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ko-KR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5B6888-9606-4AA8-AEFA-BD9BD78B0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815" y="1506022"/>
                <a:ext cx="6805068" cy="4247573"/>
              </a:xfrm>
              <a:prstGeom prst="rect">
                <a:avLst/>
              </a:prstGeom>
              <a:blipFill>
                <a:blip r:embed="rId3"/>
                <a:stretch>
                  <a:fillRect l="-1343" t="-1148" r="-4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31F0EA2-6DEF-4154-816C-939898CC82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836526"/>
              </p:ext>
            </p:extLst>
          </p:nvPr>
        </p:nvGraphicFramePr>
        <p:xfrm>
          <a:off x="1904181" y="2072392"/>
          <a:ext cx="8128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40435674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6477209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295816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1296502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140315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112326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847985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505227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658234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71353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940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A[</a:t>
                      </a:r>
                      <a:r>
                        <a:rPr lang="en-US" altLang="ko-KR" dirty="0" err="1"/>
                        <a:t>i</a:t>
                      </a:r>
                      <a:r>
                        <a:rPr lang="en-US" altLang="ko-KR" dirty="0"/>
                        <a:t>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136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0427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9F3E31-BDB4-4F48-AA5D-ED8219C85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부분합</a:t>
            </a:r>
            <a:r>
              <a:rPr lang="en-US" altLang="ko-KR" dirty="0"/>
              <a:t>(partial sum)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DC0561-B0A0-4F7D-A9FA-AA6E5DA2E647}"/>
              </a:ext>
            </a:extLst>
          </p:cNvPr>
          <p:cNvSpPr txBox="1"/>
          <p:nvPr/>
        </p:nvSpPr>
        <p:spPr>
          <a:xfrm>
            <a:off x="934064" y="1769756"/>
            <a:ext cx="7609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사용할 수 있는 상황 정리</a:t>
            </a:r>
            <a:endParaRPr lang="en-US" altLang="ko-KR" sz="2400" dirty="0"/>
          </a:p>
          <a:p>
            <a:r>
              <a:rPr lang="en-US" altLang="ko-KR" sz="2400" dirty="0"/>
              <a:t>1. </a:t>
            </a:r>
            <a:r>
              <a:rPr lang="ko-KR" altLang="en-US" sz="2400" dirty="0"/>
              <a:t>구간</a:t>
            </a:r>
            <a:r>
              <a:rPr lang="en-US" altLang="ko-KR" sz="2400" dirty="0"/>
              <a:t>(</a:t>
            </a:r>
            <a:r>
              <a:rPr lang="ko-KR" altLang="en-US" sz="2400" dirty="0" err="1"/>
              <a:t>떨어져있으면</a:t>
            </a:r>
            <a:r>
              <a:rPr lang="ko-KR" altLang="en-US" sz="2400" dirty="0"/>
              <a:t> 안됨</a:t>
            </a:r>
            <a:r>
              <a:rPr lang="en-US" altLang="ko-KR" sz="2400" dirty="0"/>
              <a:t>)</a:t>
            </a:r>
            <a:r>
              <a:rPr lang="ko-KR" altLang="en-US" sz="2400" dirty="0"/>
              <a:t>의 합</a:t>
            </a:r>
            <a:endParaRPr lang="en-US" altLang="ko-KR" sz="2400" dirty="0"/>
          </a:p>
          <a:p>
            <a:r>
              <a:rPr lang="en-US" altLang="ko-KR" sz="2400" dirty="0"/>
              <a:t>2. </a:t>
            </a:r>
            <a:r>
              <a:rPr lang="ko-KR" altLang="en-US" sz="2400" dirty="0"/>
              <a:t>여러 번 구하고 싶을 때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상황 자체가 제한적이다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사용할 수 있는 상황이나 문제를 구글에서 찾아봅시다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179548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9F3E31-BDB4-4F48-AA5D-ED8219C85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비트마스크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5B6888-9606-4AA8-AEFA-BD9BD78B011A}"/>
              </a:ext>
            </a:extLst>
          </p:cNvPr>
          <p:cNvSpPr txBox="1"/>
          <p:nvPr/>
        </p:nvSpPr>
        <p:spPr>
          <a:xfrm>
            <a:off x="1464815" y="1506022"/>
            <a:ext cx="63786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정수의 이진수 표현을 자료 구조로 쓰는 기법</a:t>
            </a:r>
            <a:endParaRPr lang="en-US" altLang="ko-KR" sz="2400" dirty="0"/>
          </a:p>
          <a:p>
            <a:endParaRPr lang="en-US" altLang="ko-KR" sz="1600" dirty="0"/>
          </a:p>
          <a:p>
            <a:r>
              <a:rPr lang="en-US" altLang="ko-KR" sz="1600" dirty="0"/>
              <a:t>Why?</a:t>
            </a:r>
            <a:r>
              <a:rPr lang="ko-KR" altLang="en-US" sz="1600" dirty="0"/>
              <a:t>컴퓨터는 이진수를 이용해 자료를 표현하기 때문에 </a:t>
            </a:r>
            <a:endParaRPr lang="en-US" altLang="ko-KR" sz="1600" dirty="0"/>
          </a:p>
          <a:p>
            <a:r>
              <a:rPr lang="ko-KR" altLang="en-US" sz="1600" dirty="0"/>
              <a:t>이진법 연산들을 아주 빨리 할 수 있음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A1643D-A767-4AD5-B7AD-4F6F1371A154}"/>
              </a:ext>
            </a:extLst>
          </p:cNvPr>
          <p:cNvSpPr txBox="1"/>
          <p:nvPr/>
        </p:nvSpPr>
        <p:spPr>
          <a:xfrm>
            <a:off x="2111146" y="2927721"/>
            <a:ext cx="573086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dirty="0"/>
              <a:t>더 빠른 수행 시간 </a:t>
            </a:r>
            <a:r>
              <a:rPr lang="en-US" altLang="ko-KR" dirty="0"/>
              <a:t>: O(1)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dirty="0"/>
              <a:t>더 간결한 코드 </a:t>
            </a:r>
            <a:r>
              <a:rPr lang="en-US" altLang="ko-KR" dirty="0"/>
              <a:t>: </a:t>
            </a:r>
            <a:r>
              <a:rPr lang="ko-KR" altLang="en-US" dirty="0"/>
              <a:t>집합 연산 수행에 용이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dirty="0"/>
              <a:t>더 작은 메모리 사용량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dirty="0"/>
              <a:t>연관 배열을 배열로 대체 </a:t>
            </a:r>
            <a:r>
              <a:rPr lang="en-US" altLang="ko-KR" dirty="0"/>
              <a:t>map&lt;vector&lt;bool&gt;, </a:t>
            </a:r>
            <a:r>
              <a:rPr lang="en-US" altLang="ko-KR" dirty="0" err="1"/>
              <a:t>int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1D35B3-F91C-428B-95C5-CBE6A440A4F6}"/>
              </a:ext>
            </a:extLst>
          </p:cNvPr>
          <p:cNvSpPr txBox="1"/>
          <p:nvPr/>
        </p:nvSpPr>
        <p:spPr>
          <a:xfrm>
            <a:off x="1464815" y="31168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장점</a:t>
            </a:r>
          </a:p>
        </p:txBody>
      </p:sp>
    </p:spTree>
    <p:extLst>
      <p:ext uri="{BB962C8B-B14F-4D97-AF65-F5344CB8AC3E}">
        <p14:creationId xmlns:p14="http://schemas.microsoft.com/office/powerpoint/2010/main" val="1005924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9F3E31-BDB4-4F48-AA5D-ED8219C85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비트연산자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A1643D-A767-4AD5-B7AD-4F6F1371A154}"/>
              </a:ext>
            </a:extLst>
          </p:cNvPr>
          <p:cNvSpPr txBox="1"/>
          <p:nvPr/>
        </p:nvSpPr>
        <p:spPr>
          <a:xfrm>
            <a:off x="1533640" y="1727195"/>
            <a:ext cx="108395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ko-KR" dirty="0"/>
              <a:t>A&amp;B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ko-KR" dirty="0"/>
              <a:t>A|B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ko-KR" dirty="0"/>
              <a:t>A*B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ko-KR" dirty="0"/>
              <a:t>A~B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ko-KR" dirty="0"/>
              <a:t>A&lt;&lt;B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ko-KR" dirty="0"/>
              <a:t>A&gt;&gt;B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03508E-FE47-47BA-8C6B-676FEF0B1694}"/>
              </a:ext>
            </a:extLst>
          </p:cNvPr>
          <p:cNvSpPr txBox="1"/>
          <p:nvPr/>
        </p:nvSpPr>
        <p:spPr>
          <a:xfrm>
            <a:off x="5978013" y="1958027"/>
            <a:ext cx="3784754" cy="1477328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Cf. </a:t>
            </a:r>
            <a:r>
              <a:rPr lang="ko-KR" altLang="en-US" dirty="0"/>
              <a:t>주의할 점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괄호 추가하기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Shift</a:t>
            </a:r>
            <a:r>
              <a:rPr lang="ko-KR" altLang="en-US" dirty="0"/>
              <a:t>연산 시 </a:t>
            </a:r>
            <a:r>
              <a:rPr lang="en-US" altLang="ko-KR" dirty="0"/>
              <a:t>overflow </a:t>
            </a:r>
            <a:r>
              <a:rPr lang="ko-KR" altLang="en-US" dirty="0"/>
              <a:t>발생 주의</a:t>
            </a:r>
            <a:endParaRPr lang="en-US" altLang="ko-KR" dirty="0"/>
          </a:p>
          <a:p>
            <a:r>
              <a:rPr lang="en-US" altLang="ko-KR" dirty="0"/>
              <a:t>(64</a:t>
            </a:r>
            <a:r>
              <a:rPr lang="ko-KR" altLang="en-US" dirty="0"/>
              <a:t>비트 정수 </a:t>
            </a:r>
            <a:r>
              <a:rPr lang="en-US" altLang="ko-KR" dirty="0" err="1"/>
              <a:t>ull</a:t>
            </a:r>
            <a:r>
              <a:rPr lang="en-US" altLang="ko-KR" dirty="0"/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부호 없는 정수형 사용하기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62886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9F3E31-BDB4-4F48-AA5D-ED8219C85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비트마스크를 이용한 집합의 구현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EDDEB78E-93F4-4F27-B775-33F5586D1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1303" y="1519606"/>
            <a:ext cx="4104018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>
                <a:solidFill>
                  <a:srgbClr val="066DE2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10101"/>
                </a:solidFill>
                <a:latin typeface="Consolas" panose="020B0609020204030204" pitchFamily="49" charset="0"/>
              </a:rPr>
              <a:t>fullPizza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rgbClr val="0099CC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&lt;&lt;</a:t>
            </a:r>
            <a:r>
              <a:rPr lang="en-US" altLang="ko-KR" dirty="0">
                <a:solidFill>
                  <a:srgbClr val="0099CC"/>
                </a:solidFill>
                <a:latin typeface="Consolas" panose="020B0609020204030204" pitchFamily="49" charset="0"/>
              </a:rPr>
              <a:t>20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-</a:t>
            </a:r>
            <a:r>
              <a:rPr lang="en-US" altLang="ko-KR" dirty="0">
                <a:solidFill>
                  <a:srgbClr val="0099CC"/>
                </a:solidFill>
                <a:latin typeface="Consolas" panose="020B0609020204030204" pitchFamily="49" charset="0"/>
              </a:rPr>
              <a:t>1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dirty="0"/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toppings </a:t>
            </a:r>
            <a:r>
              <a:rPr lang="en-US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|=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rgbClr val="0099CC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&lt;&lt;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p)</a:t>
            </a:r>
            <a:endParaRPr lang="ko-KR" altLang="en-US" dirty="0"/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solidFill>
                <a:srgbClr val="A71D5D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(toppings </a:t>
            </a:r>
            <a:r>
              <a:rPr lang="en-US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&amp;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rgbClr val="0099CC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&lt;&lt;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p))</a:t>
            </a:r>
            <a:endParaRPr lang="ko-KR" altLang="en-US" dirty="0"/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solidFill>
                <a:srgbClr val="010101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toppings </a:t>
            </a:r>
            <a:r>
              <a:rPr lang="en-US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&amp;=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 ~(</a:t>
            </a:r>
            <a:r>
              <a:rPr lang="en-US" altLang="ko-KR" dirty="0">
                <a:solidFill>
                  <a:srgbClr val="0099CC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&lt;&lt;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p)</a:t>
            </a:r>
            <a:endParaRPr lang="ko-KR" altLang="en-US" dirty="0"/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solidFill>
                <a:srgbClr val="010101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toppings ^</a:t>
            </a:r>
            <a:r>
              <a:rPr lang="en-US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rgbClr val="0099CC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&lt;&lt;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p)</a:t>
            </a:r>
            <a:endParaRPr lang="ko-KR" altLang="en-US" dirty="0"/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solidFill>
                <a:srgbClr val="066DE2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>
                <a:solidFill>
                  <a:srgbClr val="066DE2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 added </a:t>
            </a:r>
            <a:r>
              <a:rPr lang="en-US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010101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 err="1">
                <a:solidFill>
                  <a:srgbClr val="A71D5D"/>
                </a:solidFill>
                <a:latin typeface="Consolas" panose="020B0609020204030204" pitchFamily="49" charset="0"/>
              </a:rPr>
              <a:t>|</a:t>
            </a:r>
            <a:r>
              <a:rPr lang="en-US" altLang="ko-KR" dirty="0" err="1">
                <a:solidFill>
                  <a:srgbClr val="010101"/>
                </a:solidFill>
                <a:latin typeface="Consolas" panose="020B0609020204030204" pitchFamily="49" charset="0"/>
              </a:rPr>
              <a:t>b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)</a:t>
            </a:r>
            <a:endParaRPr lang="ko-KR" altLang="en-US" dirty="0"/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solidFill>
                <a:srgbClr val="066DE2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>
                <a:solidFill>
                  <a:srgbClr val="066DE2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 intersection </a:t>
            </a:r>
            <a:r>
              <a:rPr lang="en-US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010101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 err="1">
                <a:solidFill>
                  <a:srgbClr val="A71D5D"/>
                </a:solidFill>
                <a:latin typeface="Consolas" panose="020B0609020204030204" pitchFamily="49" charset="0"/>
              </a:rPr>
              <a:t>&amp;</a:t>
            </a:r>
            <a:r>
              <a:rPr lang="en-US" altLang="ko-KR" dirty="0" err="1">
                <a:solidFill>
                  <a:srgbClr val="010101"/>
                </a:solidFill>
                <a:latin typeface="Consolas" panose="020B0609020204030204" pitchFamily="49" charset="0"/>
              </a:rPr>
              <a:t>b</a:t>
            </a: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</a:rPr>
              <a:t>)</a:t>
            </a:r>
            <a:endParaRPr lang="ko-KR" altLang="en-US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066DE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removed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~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066DE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toggled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a^b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C449BF0A-B830-4C34-A75B-36FC7F72E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0394" y="1519606"/>
            <a:ext cx="4104018" cy="498598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latinLnBrk="0" hangingPunct="0">
              <a:spcBef>
                <a:spcPct val="0"/>
              </a:spcBef>
              <a:spcAft>
                <a:spcPct val="0"/>
              </a:spcAft>
              <a:buFont typeface="+mj-ea"/>
              <a:buAutoNum type="circleNumDbPlain"/>
            </a:pP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꽉 찬 집합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 eaLnBrk="0" fontAlgn="base" latinLnBrk="0" hangingPunct="0">
              <a:spcBef>
                <a:spcPct val="0"/>
              </a:spcBef>
              <a:spcAft>
                <a:spcPct val="0"/>
              </a:spcAft>
              <a:buFont typeface="+mj-ea"/>
              <a:buAutoNum type="circleNumDbPlain"/>
            </a:pPr>
            <a:endParaRPr kumimoji="0" lang="en-US" altLang="ko-KR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 eaLnBrk="0" fontAlgn="base" latinLnBrk="0" hangingPunct="0">
              <a:spcBef>
                <a:spcPct val="0"/>
              </a:spcBef>
              <a:spcAft>
                <a:spcPct val="0"/>
              </a:spcAft>
              <a:buFont typeface="+mj-ea"/>
              <a:buAutoNum type="circleNumDbPlain"/>
            </a:pP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원소 추가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 eaLnBrk="0" fontAlgn="base" latinLnBrk="0" hangingPunct="0">
              <a:spcBef>
                <a:spcPct val="0"/>
              </a:spcBef>
              <a:spcAft>
                <a:spcPct val="0"/>
              </a:spcAft>
              <a:buFont typeface="+mj-ea"/>
              <a:buAutoNum type="circleNumDbPlain"/>
            </a:pPr>
            <a:endParaRPr kumimoji="0" lang="en-US" altLang="ko-KR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 eaLnBrk="0" fontAlgn="base" latinLnBrk="0" hangingPunct="0">
              <a:spcBef>
                <a:spcPct val="0"/>
              </a:spcBef>
              <a:spcAft>
                <a:spcPct val="0"/>
              </a:spcAft>
              <a:buFont typeface="+mj-ea"/>
              <a:buAutoNum type="circleNumDbPlain"/>
            </a:pPr>
            <a:r>
              <a:rPr lang="ko-KR" altLang="en-US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원소의 포함 여부 확인</a:t>
            </a:r>
            <a:endParaRPr lang="en-US" altLang="ko-KR" dirty="0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 eaLnBrk="0" fontAlgn="base" latinLnBrk="0" hangingPunct="0">
              <a:spcBef>
                <a:spcPct val="0"/>
              </a:spcBef>
              <a:spcAft>
                <a:spcPct val="0"/>
              </a:spcAft>
              <a:buFont typeface="+mj-ea"/>
              <a:buAutoNum type="circleNumDbPlain"/>
            </a:pPr>
            <a:endParaRPr kumimoji="0" lang="en-US" altLang="ko-KR" b="0" i="0" u="none" strike="noStrike" cap="none" normalizeH="0" baseline="0" dirty="0">
              <a:ln>
                <a:noFill/>
              </a:ln>
              <a:effectLst/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 eaLnBrk="0" fontAlgn="base" latinLnBrk="0" hangingPunct="0">
              <a:spcBef>
                <a:spcPct val="0"/>
              </a:spcBef>
              <a:spcAft>
                <a:spcPct val="0"/>
              </a:spcAft>
              <a:buFont typeface="+mj-ea"/>
              <a:buAutoNum type="circleNumDbPlain"/>
            </a:pPr>
            <a:r>
              <a:rPr lang="ko-KR" altLang="en-US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원소의 삭제</a:t>
            </a:r>
            <a:endParaRPr lang="en-US" altLang="ko-KR" dirty="0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 eaLnBrk="0" fontAlgn="base" latinLnBrk="0" hangingPunct="0">
              <a:spcBef>
                <a:spcPct val="0"/>
              </a:spcBef>
              <a:spcAft>
                <a:spcPct val="0"/>
              </a:spcAft>
              <a:buFont typeface="+mj-ea"/>
              <a:buAutoNum type="circleNumDbPlain"/>
            </a:pPr>
            <a:endParaRPr kumimoji="0" lang="en-US" altLang="ko-KR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 eaLnBrk="0" fontAlgn="base" latinLnBrk="0" hangingPunct="0">
              <a:spcBef>
                <a:spcPct val="0"/>
              </a:spcBef>
              <a:spcAft>
                <a:spcPct val="0"/>
              </a:spcAft>
              <a:buFont typeface="+mj-ea"/>
              <a:buAutoNum type="circleNumDbPlain"/>
            </a:pP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원소의 </a:t>
            </a:r>
            <a:r>
              <a:rPr lang="ko-KR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토글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 eaLnBrk="0" fontAlgn="base" latinLnBrk="0" hangingPunct="0">
              <a:spcBef>
                <a:spcPct val="0"/>
              </a:spcBef>
              <a:spcAft>
                <a:spcPct val="0"/>
              </a:spcAft>
              <a:buFont typeface="+mj-ea"/>
              <a:buAutoNum type="circleNumDbPlain"/>
            </a:pPr>
            <a:endParaRPr kumimoji="0" lang="en-US" altLang="ko-KR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 eaLnBrk="0" fontAlgn="base" latinLnBrk="0" hangingPunct="0">
              <a:spcBef>
                <a:spcPct val="0"/>
              </a:spcBef>
              <a:spcAft>
                <a:spcPct val="0"/>
              </a:spcAft>
              <a:buFont typeface="+mj-ea"/>
              <a:buAutoNum type="circleNumDbPlain"/>
            </a:pPr>
            <a:r>
              <a:rPr kumimoji="0" lang="ko-KR" altLang="en-US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합집합</a:t>
            </a:r>
            <a:endParaRPr kumimoji="0" lang="en-US" altLang="ko-KR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 eaLnBrk="0" fontAlgn="base" latinLnBrk="0" hangingPunct="0">
              <a:spcBef>
                <a:spcPct val="0"/>
              </a:spcBef>
              <a:spcAft>
                <a:spcPct val="0"/>
              </a:spcAft>
              <a:buFont typeface="+mj-ea"/>
              <a:buAutoNum type="circleNumDbPlain"/>
            </a:pP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 eaLnBrk="0" fontAlgn="base" latinLnBrk="0" hangingPunct="0">
              <a:spcBef>
                <a:spcPct val="0"/>
              </a:spcBef>
              <a:spcAft>
                <a:spcPct val="0"/>
              </a:spcAft>
              <a:buFont typeface="+mj-ea"/>
              <a:buAutoNum type="circleNumDbPlain"/>
            </a:pPr>
            <a:r>
              <a:rPr kumimoji="0" lang="ko-KR" altLang="en-US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교집합</a:t>
            </a:r>
            <a:endParaRPr kumimoji="0" lang="en-US" altLang="ko-KR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 eaLnBrk="0" fontAlgn="base" latinLnBrk="0" hangingPunct="0">
              <a:spcBef>
                <a:spcPct val="0"/>
              </a:spcBef>
              <a:spcAft>
                <a:spcPct val="0"/>
              </a:spcAft>
              <a:buFont typeface="+mj-ea"/>
              <a:buAutoNum type="circleNumDbPlain"/>
            </a:pP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 eaLnBrk="0" fontAlgn="base" latinLnBrk="0" hangingPunct="0">
              <a:spcBef>
                <a:spcPct val="0"/>
              </a:spcBef>
              <a:spcAft>
                <a:spcPct val="0"/>
              </a:spcAft>
              <a:buFont typeface="+mj-ea"/>
              <a:buAutoNum type="circleNumDbPlain"/>
            </a:pPr>
            <a:r>
              <a:rPr kumimoji="0" lang="ko-KR" altLang="en-US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차집합</a:t>
            </a:r>
            <a:endParaRPr kumimoji="0" lang="en-US" altLang="ko-KR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 eaLnBrk="0" fontAlgn="base" latinLnBrk="0" hangingPunct="0">
              <a:spcBef>
                <a:spcPct val="0"/>
              </a:spcBef>
              <a:spcAft>
                <a:spcPct val="0"/>
              </a:spcAft>
              <a:buFont typeface="+mj-ea"/>
              <a:buAutoNum type="circleNumDbPlain"/>
            </a:pP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 eaLnBrk="0" fontAlgn="base" latinLnBrk="0" hangingPunct="0">
              <a:spcBef>
                <a:spcPct val="0"/>
              </a:spcBef>
              <a:spcAft>
                <a:spcPct val="0"/>
              </a:spcAft>
              <a:buFont typeface="+mj-ea"/>
              <a:buAutoNum type="circleNumDbPlain"/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와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중 하나에만 포함된 원소들의 집합</a:t>
            </a:r>
            <a:endParaRPr kumimoji="0" lang="en-US" altLang="ko-KR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700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9F3E31-BDB4-4F48-AA5D-ED8219C85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비트마스크를 이용한 집합의 구현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097005E-E826-462A-B5BA-390CD8A660EC}"/>
              </a:ext>
            </a:extLst>
          </p:cNvPr>
          <p:cNvSpPr/>
          <p:nvPr/>
        </p:nvSpPr>
        <p:spPr>
          <a:xfrm>
            <a:off x="5841870" y="1425342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>
                <a:solidFill>
                  <a:srgbClr val="066DE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ko-KR" altLang="ko-KR" dirty="0">
                <a:solidFill>
                  <a:srgbClr val="010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010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bitCount</a:t>
            </a:r>
            <a:r>
              <a:rPr lang="ko-KR" altLang="ko-KR" dirty="0">
                <a:solidFill>
                  <a:srgbClr val="010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ko-KR" altLang="ko-KR" dirty="0" err="1">
                <a:solidFill>
                  <a:srgbClr val="066DE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ko-KR" altLang="ko-KR" dirty="0">
                <a:solidFill>
                  <a:srgbClr val="010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010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ko-KR" altLang="ko-KR" dirty="0">
                <a:solidFill>
                  <a:srgbClr val="010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ko-KR" altLang="ko-KR" dirty="0" err="1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ko-KR" altLang="ko-KR" dirty="0">
                <a:solidFill>
                  <a:srgbClr val="010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ko-KR" altLang="ko-KR" dirty="0" err="1">
                <a:solidFill>
                  <a:srgbClr val="010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ko-KR" altLang="ko-KR" dirty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ko-KR" altLang="ko-KR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ko-KR" altLang="ko-KR" dirty="0">
                <a:solidFill>
                  <a:srgbClr val="010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ko-KR" altLang="ko-KR" dirty="0" err="1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ko-KR" altLang="ko-KR" dirty="0">
                <a:solidFill>
                  <a:srgbClr val="010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ko-KR" altLang="ko-KR" dirty="0">
                <a:solidFill>
                  <a:srgbClr val="010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ko-KR" altLang="ko-KR" dirty="0" err="1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ko-KR" altLang="ko-KR" dirty="0">
                <a:solidFill>
                  <a:srgbClr val="010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x%</a:t>
            </a:r>
            <a:r>
              <a:rPr lang="ko-KR" altLang="ko-KR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ko-KR" altLang="ko-KR" dirty="0">
                <a:solidFill>
                  <a:srgbClr val="010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dirty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ko-KR" altLang="ko-KR" dirty="0">
                <a:solidFill>
                  <a:srgbClr val="010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010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bitCount</a:t>
            </a:r>
            <a:r>
              <a:rPr lang="ko-KR" altLang="ko-KR" dirty="0">
                <a:solidFill>
                  <a:srgbClr val="010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ko-KR" altLang="ko-KR" dirty="0" err="1">
                <a:solidFill>
                  <a:srgbClr val="010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ko-KR" altLang="ko-KR" dirty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ko-KR" altLang="ko-KR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ko-KR" altLang="ko-KR" dirty="0">
                <a:solidFill>
                  <a:srgbClr val="010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10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ko-KR" altLang="ko-KR" dirty="0">
                <a:solidFill>
                  <a:srgbClr val="010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ko-KR" dirty="0">
              <a:solidFill>
                <a:srgbClr val="01010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ko-KR" dirty="0">
              <a:solidFill>
                <a:srgbClr val="01010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>
                <a:solidFill>
                  <a:srgbClr val="066DE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ko-KR" altLang="ko-KR" dirty="0">
                <a:solidFill>
                  <a:srgbClr val="010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010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firstTopping</a:t>
            </a:r>
            <a:r>
              <a:rPr lang="ko-KR" altLang="ko-KR" dirty="0">
                <a:solidFill>
                  <a:srgbClr val="010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dirty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ko-KR" altLang="ko-KR" dirty="0">
                <a:solidFill>
                  <a:srgbClr val="010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ko-KR" altLang="ko-KR" dirty="0" err="1">
                <a:solidFill>
                  <a:srgbClr val="010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toppings</a:t>
            </a:r>
            <a:r>
              <a:rPr lang="ko-KR" altLang="ko-KR" dirty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ko-KR" altLang="ko-KR" dirty="0">
                <a:solidFill>
                  <a:srgbClr val="010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</a:t>
            </a:r>
            <a:r>
              <a:rPr lang="ko-KR" altLang="ko-KR" dirty="0" err="1">
                <a:solidFill>
                  <a:srgbClr val="010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toppings</a:t>
            </a:r>
            <a:r>
              <a:rPr lang="ko-KR" altLang="ko-KR" dirty="0">
                <a:solidFill>
                  <a:srgbClr val="010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solidFill>
                <a:srgbClr val="01010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>
                <a:solidFill>
                  <a:srgbClr val="010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toppings</a:t>
            </a:r>
            <a:r>
              <a:rPr lang="ko-KR" altLang="ko-KR" dirty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&amp;=</a:t>
            </a:r>
            <a:r>
              <a:rPr lang="ko-KR" altLang="ko-KR" dirty="0">
                <a:solidFill>
                  <a:srgbClr val="010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(toppings</a:t>
            </a:r>
            <a:r>
              <a:rPr lang="ko-KR" altLang="ko-KR" dirty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ko-KR" altLang="ko-KR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ko-KR" altLang="ko-KR" dirty="0">
                <a:solidFill>
                  <a:srgbClr val="010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solidFill>
                <a:srgbClr val="A71D5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ko-KR" altLang="ko-KR" dirty="0">
                <a:solidFill>
                  <a:srgbClr val="010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ko-KR" altLang="ko-KR" dirty="0" err="1">
                <a:solidFill>
                  <a:srgbClr val="066DE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ko-KR" altLang="ko-KR" dirty="0">
                <a:solidFill>
                  <a:srgbClr val="010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010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subset</a:t>
            </a:r>
            <a:r>
              <a:rPr lang="ko-KR" altLang="ko-KR" dirty="0">
                <a:solidFill>
                  <a:srgbClr val="010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dirty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ko-KR" altLang="ko-KR" dirty="0">
                <a:solidFill>
                  <a:srgbClr val="010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010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pizze</a:t>
            </a:r>
            <a:r>
              <a:rPr lang="ko-KR" altLang="ko-KR" dirty="0">
                <a:solidFill>
                  <a:srgbClr val="010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ko-KR" altLang="ko-KR" dirty="0" err="1">
                <a:solidFill>
                  <a:srgbClr val="010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subset;subset</a:t>
            </a:r>
            <a:r>
              <a:rPr lang="ko-KR" altLang="ko-KR" dirty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ko-KR" altLang="ko-KR" dirty="0">
                <a:solidFill>
                  <a:srgbClr val="010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((subset</a:t>
            </a:r>
            <a:r>
              <a:rPr lang="ko-KR" altLang="ko-KR" dirty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ko-KR" altLang="ko-KR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ko-KR" altLang="ko-KR" dirty="0">
                <a:solidFill>
                  <a:srgbClr val="010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ko-KR" altLang="ko-KR" dirty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ko-KR" altLang="ko-KR" dirty="0" err="1">
                <a:solidFill>
                  <a:srgbClr val="010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pizza</a:t>
            </a:r>
            <a:r>
              <a:rPr lang="ko-KR" altLang="ko-KR" dirty="0">
                <a:solidFill>
                  <a:srgbClr val="010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)){}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678BF3-1121-4824-A2FE-3D42F8FFB1CF}"/>
              </a:ext>
            </a:extLst>
          </p:cNvPr>
          <p:cNvSpPr txBox="1"/>
          <p:nvPr/>
        </p:nvSpPr>
        <p:spPr>
          <a:xfrm>
            <a:off x="1592823" y="1493583"/>
            <a:ext cx="300274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ea"/>
              <a:buAutoNum type="circleNumDbPlain" startAt="11"/>
            </a:pPr>
            <a:r>
              <a:rPr lang="ko-KR" altLang="en-US" dirty="0"/>
              <a:t>집합의 크기 구하기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 err="1"/>
              <a:t>내장명령어</a:t>
            </a:r>
            <a:r>
              <a:rPr lang="ko-KR" altLang="en-US" dirty="0"/>
              <a:t> 있음</a:t>
            </a:r>
            <a:r>
              <a:rPr lang="en-US" altLang="ko-KR" dirty="0"/>
              <a:t>)</a:t>
            </a:r>
          </a:p>
          <a:p>
            <a:pPr marL="342900" indent="-342900">
              <a:buFont typeface="+mj-ea"/>
              <a:buAutoNum type="circleNumDbPlain" startAt="11"/>
            </a:pPr>
            <a:endParaRPr lang="en-US" altLang="ko-KR" dirty="0"/>
          </a:p>
          <a:p>
            <a:pPr marL="342900" indent="-342900">
              <a:buFont typeface="+mj-ea"/>
              <a:buAutoNum type="circleNumDbPlain" startAt="11"/>
            </a:pPr>
            <a:endParaRPr lang="en-US" altLang="ko-KR" dirty="0"/>
          </a:p>
          <a:p>
            <a:pPr marL="342900" indent="-342900">
              <a:buFont typeface="+mj-ea"/>
              <a:buAutoNum type="circleNumDbPlain" startAt="11"/>
            </a:pPr>
            <a:endParaRPr lang="en-US" altLang="ko-KR" dirty="0"/>
          </a:p>
          <a:p>
            <a:pPr marL="342900" indent="-342900">
              <a:buFont typeface="+mj-ea"/>
              <a:buAutoNum type="circleNumDbPlain" startAt="11"/>
            </a:pPr>
            <a:r>
              <a:rPr lang="ko-KR" altLang="en-US" dirty="0"/>
              <a:t>최소 원소 찾기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 err="1"/>
              <a:t>내장명령어</a:t>
            </a:r>
            <a:r>
              <a:rPr lang="ko-KR" altLang="en-US" dirty="0"/>
              <a:t> 있음</a:t>
            </a:r>
            <a:r>
              <a:rPr lang="en-US" altLang="ko-KR" dirty="0"/>
              <a:t>)</a:t>
            </a:r>
          </a:p>
          <a:p>
            <a:pPr marL="342900" indent="-342900">
              <a:buFont typeface="+mj-ea"/>
              <a:buAutoNum type="circleNumDbPlain" startAt="11"/>
            </a:pPr>
            <a:r>
              <a:rPr lang="ko-KR" altLang="en-US" dirty="0"/>
              <a:t>최소 원소 지우기</a:t>
            </a:r>
            <a:endParaRPr lang="en-US" altLang="ko-KR" dirty="0"/>
          </a:p>
          <a:p>
            <a:pPr marL="342900" indent="-342900">
              <a:buFont typeface="+mj-ea"/>
              <a:buAutoNum type="circleNumDbPlain" startAt="11"/>
            </a:pPr>
            <a:endParaRPr lang="en-US" altLang="ko-KR" dirty="0"/>
          </a:p>
          <a:p>
            <a:pPr marL="342900" indent="-342900">
              <a:buFont typeface="+mj-ea"/>
              <a:buAutoNum type="circleNumDbPlain" startAt="11"/>
            </a:pPr>
            <a:r>
              <a:rPr lang="ko-KR" altLang="en-US" dirty="0">
                <a:highlight>
                  <a:srgbClr val="FFFF00"/>
                </a:highlight>
              </a:rPr>
              <a:t>모든 부분집합 순회하기</a:t>
            </a:r>
          </a:p>
        </p:txBody>
      </p:sp>
    </p:spTree>
    <p:extLst>
      <p:ext uri="{BB962C8B-B14F-4D97-AF65-F5344CB8AC3E}">
        <p14:creationId xmlns:p14="http://schemas.microsoft.com/office/powerpoint/2010/main" val="1447760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9F3E31-BDB4-4F48-AA5D-ED8219C85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비트마스크 응용 예제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6DAADC-F462-47D9-A769-3E70000937F3}"/>
              </a:ext>
            </a:extLst>
          </p:cNvPr>
          <p:cNvSpPr txBox="1"/>
          <p:nvPr/>
        </p:nvSpPr>
        <p:spPr>
          <a:xfrm>
            <a:off x="1101214" y="1690688"/>
            <a:ext cx="5011308" cy="3877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>
                <a:highlight>
                  <a:srgbClr val="FFFF00"/>
                </a:highlight>
              </a:rPr>
              <a:t>지수 시간 동적 계획법</a:t>
            </a:r>
            <a:endParaRPr lang="en-US" altLang="ko-KR" sz="2400" dirty="0">
              <a:highlight>
                <a:srgbClr val="FFFF00"/>
              </a:highlight>
            </a:endParaRPr>
          </a:p>
          <a:p>
            <a:r>
              <a:rPr lang="ko-KR" altLang="en-US" dirty="0"/>
              <a:t>배열 입력을 갖는 함수를 </a:t>
            </a:r>
            <a:r>
              <a:rPr lang="ko-KR" altLang="en-US" dirty="0" err="1"/>
              <a:t>메모이제이션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sz="2400" dirty="0"/>
              <a:t>2. </a:t>
            </a:r>
            <a:r>
              <a:rPr lang="ko-KR" altLang="en-US" sz="2400" dirty="0" err="1"/>
              <a:t>에라토스테네스의</a:t>
            </a:r>
            <a:r>
              <a:rPr lang="ko-KR" altLang="en-US" sz="2400" dirty="0"/>
              <a:t> 체</a:t>
            </a:r>
            <a:endParaRPr lang="en-US" altLang="ko-KR" sz="2400" dirty="0"/>
          </a:p>
          <a:p>
            <a:r>
              <a:rPr lang="ko-KR" altLang="en-US" dirty="0"/>
              <a:t>범위 내의 각 정수가 지워졌는지 여부 저장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Ex 32</a:t>
            </a:r>
            <a:r>
              <a:rPr lang="ko-KR" altLang="en-US" dirty="0"/>
              <a:t>비트 정수가 표현할 수 있는 범위 내의 수</a:t>
            </a:r>
            <a:endParaRPr lang="en-US" altLang="ko-KR" dirty="0"/>
          </a:p>
          <a:p>
            <a:r>
              <a:rPr lang="en-US" altLang="ko-KR" dirty="0"/>
              <a:t>	-</a:t>
            </a:r>
            <a:r>
              <a:rPr lang="en-US" altLang="ko-KR" dirty="0" err="1"/>
              <a:t>boolean</a:t>
            </a:r>
            <a:r>
              <a:rPr lang="ko-KR" altLang="en-US" dirty="0"/>
              <a:t>값 배열을 이용하는 경우</a:t>
            </a:r>
            <a:endParaRPr lang="en-US" altLang="ko-KR" dirty="0"/>
          </a:p>
          <a:p>
            <a:r>
              <a:rPr lang="en-US" altLang="ko-KR" dirty="0"/>
              <a:t>	-</a:t>
            </a:r>
            <a:r>
              <a:rPr lang="ko-KR" altLang="en-US" dirty="0"/>
              <a:t>비트마스크를 이용하는 경우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>
                <a:solidFill>
                  <a:srgbClr val="0070C0"/>
                </a:solidFill>
              </a:rPr>
              <a:t>메모리 사용을 얼마나 절약하는지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en-US" altLang="ko-KR" dirty="0"/>
              <a:t>	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1276453-5190-4CEA-8F50-06B8172F36E5}"/>
              </a:ext>
            </a:extLst>
          </p:cNvPr>
          <p:cNvSpPr/>
          <p:nvPr/>
        </p:nvSpPr>
        <p:spPr>
          <a:xfrm>
            <a:off x="1101214" y="2060020"/>
            <a:ext cx="619431" cy="3693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C222C1-87A2-487A-8FB5-D8EC024D5524}"/>
              </a:ext>
            </a:extLst>
          </p:cNvPr>
          <p:cNvSpPr txBox="1"/>
          <p:nvPr/>
        </p:nvSpPr>
        <p:spPr>
          <a:xfrm>
            <a:off x="1720645" y="2429352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정수로 집합 표현</a:t>
            </a: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329B95B6-12B7-48D3-9301-7E397DD70CE1}"/>
              </a:ext>
            </a:extLst>
          </p:cNvPr>
          <p:cNvCxnSpPr>
            <a:stCxn id="6" idx="4"/>
            <a:endCxn id="7" idx="1"/>
          </p:cNvCxnSpPr>
          <p:nvPr/>
        </p:nvCxnSpPr>
        <p:spPr>
          <a:xfrm rot="16200000" flipH="1">
            <a:off x="1473454" y="2366827"/>
            <a:ext cx="184666" cy="309715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EE87F21-E08F-479F-B5E5-4E0267F77A4B}"/>
              </a:ext>
            </a:extLst>
          </p:cNvPr>
          <p:cNvSpPr txBox="1"/>
          <p:nvPr/>
        </p:nvSpPr>
        <p:spPr>
          <a:xfrm>
            <a:off x="1101214" y="5291674"/>
            <a:ext cx="778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16.1 </a:t>
            </a:r>
            <a:r>
              <a:rPr lang="ko-KR" altLang="en-US" dirty="0"/>
              <a:t>코드 에서 봐야할 점 </a:t>
            </a:r>
            <a:r>
              <a:rPr lang="en-US" altLang="ko-KR" dirty="0"/>
              <a:t>: </a:t>
            </a:r>
            <a:r>
              <a:rPr lang="ko-KR" altLang="en-US" dirty="0"/>
              <a:t>배열 크기</a:t>
            </a:r>
            <a:r>
              <a:rPr lang="en-US" altLang="ko-KR" dirty="0"/>
              <a:t>, </a:t>
            </a:r>
            <a:r>
              <a:rPr lang="ko-KR" altLang="en-US" dirty="0"/>
              <a:t>소수 확인과 삭제를 어떻게 하는 지</a:t>
            </a:r>
          </a:p>
        </p:txBody>
      </p:sp>
    </p:spTree>
    <p:extLst>
      <p:ext uri="{BB962C8B-B14F-4D97-AF65-F5344CB8AC3E}">
        <p14:creationId xmlns:p14="http://schemas.microsoft.com/office/powerpoint/2010/main" val="1744974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9F3E31-BDB4-4F48-AA5D-ED8219C85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비트마스크 응용 예제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6DAADC-F462-47D9-A769-3E70000937F3}"/>
              </a:ext>
            </a:extLst>
          </p:cNvPr>
          <p:cNvSpPr txBox="1"/>
          <p:nvPr/>
        </p:nvSpPr>
        <p:spPr>
          <a:xfrm>
            <a:off x="1101214" y="1690688"/>
            <a:ext cx="841768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3. 15</a:t>
            </a:r>
            <a:r>
              <a:rPr lang="ko-KR" altLang="en-US" sz="2400" dirty="0"/>
              <a:t>퍼즐 상태 표현하기</a:t>
            </a:r>
            <a:endParaRPr lang="en-US" altLang="ko-KR" sz="2400" dirty="0"/>
          </a:p>
          <a:p>
            <a:r>
              <a:rPr lang="en-US" altLang="ko-KR" dirty="0"/>
              <a:t>	-</a:t>
            </a:r>
            <a:r>
              <a:rPr lang="ko-KR" altLang="en-US" dirty="0"/>
              <a:t>크기가 </a:t>
            </a:r>
            <a:r>
              <a:rPr lang="en-US" altLang="ko-KR" dirty="0"/>
              <a:t>16</a:t>
            </a:r>
            <a:r>
              <a:rPr lang="ko-KR" altLang="en-US" dirty="0"/>
              <a:t>인 </a:t>
            </a:r>
            <a:r>
              <a:rPr lang="en-US" altLang="ko-KR" dirty="0"/>
              <a:t>char</a:t>
            </a:r>
            <a:r>
              <a:rPr lang="ko-KR" altLang="en-US" dirty="0"/>
              <a:t>배열</a:t>
            </a:r>
            <a:endParaRPr lang="en-US" altLang="ko-KR" dirty="0"/>
          </a:p>
          <a:p>
            <a:r>
              <a:rPr lang="en-US" altLang="ko-KR" dirty="0"/>
              <a:t>	-</a:t>
            </a:r>
            <a:r>
              <a:rPr lang="ko-KR" altLang="en-US" dirty="0"/>
              <a:t>비트마스크를 이용한다면</a:t>
            </a:r>
            <a:r>
              <a:rPr lang="en-US" altLang="ko-KR" dirty="0"/>
              <a:t>…?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각 숫자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4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비트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* 16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개 숫자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= 64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비트 필요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/>
              <a:t>	</a:t>
            </a:r>
            <a:r>
              <a:rPr lang="ko-KR" altLang="en-US" dirty="0">
                <a:solidFill>
                  <a:srgbClr val="0070C0"/>
                </a:solidFill>
              </a:rPr>
              <a:t>메모리 사용을 얼마나 절약하는지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/>
              <a:t>코드 </a:t>
            </a:r>
            <a:r>
              <a:rPr lang="en-US" altLang="ko-KR" dirty="0"/>
              <a:t>16.2</a:t>
            </a:r>
            <a:r>
              <a:rPr lang="ko-KR" altLang="en-US" dirty="0"/>
              <a:t>에서 봐야할 점 </a:t>
            </a:r>
            <a:r>
              <a:rPr lang="en-US" altLang="ko-KR" dirty="0"/>
              <a:t>: 2</a:t>
            </a:r>
            <a:r>
              <a:rPr lang="ko-KR" altLang="en-US" dirty="0"/>
              <a:t>만큼 </a:t>
            </a:r>
            <a:r>
              <a:rPr lang="en-US" altLang="ko-KR" dirty="0"/>
              <a:t>shift</a:t>
            </a:r>
            <a:r>
              <a:rPr lang="ko-KR" altLang="en-US" dirty="0"/>
              <a:t>해주는 이유</a:t>
            </a:r>
            <a:r>
              <a:rPr lang="en-US" altLang="ko-KR" dirty="0"/>
              <a:t>, &lt;&lt;</a:t>
            </a:r>
            <a:r>
              <a:rPr lang="ko-KR" altLang="en-US" dirty="0"/>
              <a:t>와 </a:t>
            </a:r>
            <a:r>
              <a:rPr lang="en-US" altLang="ko-KR" dirty="0"/>
              <a:t>&gt;&gt;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의미하는 바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			</a:t>
            </a:r>
            <a:r>
              <a:rPr lang="ko-KR" altLang="en-US" dirty="0"/>
              <a:t>추가와 삭제를 어떻게 하는 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sz="2400" dirty="0"/>
              <a:t>4. </a:t>
            </a:r>
            <a:r>
              <a:rPr lang="ko-KR" altLang="en-US" sz="2400" dirty="0"/>
              <a:t>우선순위 큐</a:t>
            </a:r>
            <a:endParaRPr lang="en-US" altLang="ko-KR" sz="2400" dirty="0"/>
          </a:p>
          <a:p>
            <a:r>
              <a:rPr lang="ko-KR" altLang="en-US" dirty="0"/>
              <a:t>우선 순위가 특정 범위로 제한되어 있을 경우</a:t>
            </a:r>
            <a:r>
              <a:rPr lang="en-US" altLang="ko-KR" dirty="0"/>
              <a:t>	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F1E981-698A-40BF-98F0-D119F08C8E0B}"/>
              </a:ext>
            </a:extLst>
          </p:cNvPr>
          <p:cNvSpPr txBox="1"/>
          <p:nvPr/>
        </p:nvSpPr>
        <p:spPr>
          <a:xfrm>
            <a:off x="1101214" y="5042036"/>
            <a:ext cx="52100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5. </a:t>
            </a:r>
            <a:r>
              <a:rPr lang="ko-KR" altLang="en-US" sz="2400" dirty="0"/>
              <a:t>극대 안정 집합</a:t>
            </a:r>
            <a:endParaRPr lang="en-US" altLang="ko-KR" sz="2400" dirty="0"/>
          </a:p>
          <a:p>
            <a:r>
              <a:rPr lang="ko-KR" altLang="en-US" dirty="0"/>
              <a:t>물질을 하나라도 추가하면 폭발이 일어나는 집합</a:t>
            </a:r>
            <a:endParaRPr lang="en-US" altLang="ko-KR" dirty="0"/>
          </a:p>
          <a:p>
            <a:r>
              <a:rPr lang="en-US" altLang="ko-KR" dirty="0"/>
              <a:t>	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506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9F3E31-BDB4-4F48-AA5D-ED8219C85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: </a:t>
            </a:r>
            <a:r>
              <a:rPr lang="ko-KR" altLang="en-US" dirty="0"/>
              <a:t>졸업학기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6DAADC-F462-47D9-A769-3E70000937F3}"/>
              </a:ext>
            </a:extLst>
          </p:cNvPr>
          <p:cNvSpPr txBox="1"/>
          <p:nvPr/>
        </p:nvSpPr>
        <p:spPr>
          <a:xfrm>
            <a:off x="1248698" y="3263849"/>
            <a:ext cx="5142755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2. </a:t>
            </a:r>
            <a:r>
              <a:rPr lang="ko-KR" altLang="en-US" sz="2400" dirty="0"/>
              <a:t>비트마스크 단원에 있는 이유</a:t>
            </a:r>
            <a:endParaRPr lang="en-US" altLang="ko-KR" sz="2400" dirty="0"/>
          </a:p>
          <a:p>
            <a:endParaRPr lang="en-US" altLang="ko-KR" sz="2400" dirty="0"/>
          </a:p>
          <a:p>
            <a:pPr marL="457200" indent="-457200">
              <a:buFont typeface="+mj-ea"/>
              <a:buAutoNum type="circleNumDbPlain"/>
            </a:pPr>
            <a:r>
              <a:rPr lang="ko-KR" altLang="en-US" dirty="0"/>
              <a:t>지금 까지 들은 과목 표현</a:t>
            </a: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r>
              <a:rPr lang="ko-KR" altLang="en-US" dirty="0"/>
              <a:t>선수과목 이수했는 지 확인</a:t>
            </a: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r>
              <a:rPr lang="ko-KR" altLang="en-US" dirty="0"/>
              <a:t>한 학기에 들을 수 있는 과목 조합 살펴보기</a:t>
            </a: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r>
              <a:rPr lang="en-US" altLang="ko-KR" dirty="0"/>
              <a:t>	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59F5F7-1E32-49F8-87E5-306EFE9CE567}"/>
              </a:ext>
            </a:extLst>
          </p:cNvPr>
          <p:cNvSpPr txBox="1"/>
          <p:nvPr/>
        </p:nvSpPr>
        <p:spPr>
          <a:xfrm>
            <a:off x="2320413" y="490629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559A48-0FA3-4A91-AC5D-89C9A5D8210B}"/>
              </a:ext>
            </a:extLst>
          </p:cNvPr>
          <p:cNvSpPr txBox="1"/>
          <p:nvPr/>
        </p:nvSpPr>
        <p:spPr>
          <a:xfrm>
            <a:off x="8024703" y="3984607"/>
            <a:ext cx="3570208" cy="83099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집합</a:t>
            </a:r>
            <a:r>
              <a:rPr lang="en-US" altLang="ko-KR" sz="2400" dirty="0"/>
              <a:t>!!</a:t>
            </a:r>
          </a:p>
          <a:p>
            <a:r>
              <a:rPr lang="ko-KR" altLang="en-US" sz="2400" dirty="0" err="1"/>
              <a:t>상태다이나믹프로그래밍</a:t>
            </a:r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30032-3BA9-40DA-B33F-0AE160D8DC0E}"/>
              </a:ext>
            </a:extLst>
          </p:cNvPr>
          <p:cNvSpPr txBox="1"/>
          <p:nvPr/>
        </p:nvSpPr>
        <p:spPr>
          <a:xfrm>
            <a:off x="1317523" y="1690688"/>
            <a:ext cx="663835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1. </a:t>
            </a:r>
            <a:r>
              <a:rPr lang="ko-KR" altLang="en-US" sz="2400" dirty="0"/>
              <a:t>동적 계획법 알고리즘 </a:t>
            </a:r>
            <a:r>
              <a:rPr lang="ko-KR" altLang="en-US" sz="2400" dirty="0" err="1"/>
              <a:t>설계법</a:t>
            </a:r>
            <a:endParaRPr lang="en-US" altLang="ko-KR" sz="2400" dirty="0"/>
          </a:p>
          <a:p>
            <a:r>
              <a:rPr lang="ko-KR" altLang="en-US" dirty="0"/>
              <a:t>완전탐색</a:t>
            </a:r>
            <a:r>
              <a:rPr lang="en-US" altLang="ko-KR" dirty="0"/>
              <a:t>(</a:t>
            </a:r>
            <a:r>
              <a:rPr lang="ko-KR" altLang="en-US" dirty="0"/>
              <a:t>여러 조각으로 나누고 </a:t>
            </a:r>
            <a:r>
              <a:rPr lang="en-US" altLang="ko-KR" dirty="0"/>
              <a:t>-&gt; </a:t>
            </a:r>
            <a:r>
              <a:rPr lang="ko-KR" altLang="en-US" dirty="0"/>
              <a:t>재귀호출</a:t>
            </a:r>
            <a:r>
              <a:rPr lang="en-US" altLang="ko-KR" dirty="0"/>
              <a:t>) -&gt; </a:t>
            </a:r>
            <a:r>
              <a:rPr lang="ko-KR" altLang="en-US" dirty="0" err="1"/>
              <a:t>메모이제이션</a:t>
            </a:r>
            <a:endParaRPr lang="en-US" altLang="ko-KR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08619C20-2CD7-4504-8A21-2ABC826F8A34}"/>
              </a:ext>
            </a:extLst>
          </p:cNvPr>
          <p:cNvSpPr/>
          <p:nvPr/>
        </p:nvSpPr>
        <p:spPr>
          <a:xfrm>
            <a:off x="1283110" y="3298893"/>
            <a:ext cx="6707181" cy="2202426"/>
          </a:xfrm>
          <a:prstGeom prst="rightArrow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837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9F3E31-BDB4-4F48-AA5D-ED8219C85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부분합</a:t>
            </a:r>
            <a:r>
              <a:rPr lang="en-US" altLang="ko-KR" dirty="0"/>
              <a:t>(partial sum)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5B6888-9606-4AA8-AEFA-BD9BD78B011A}"/>
                  </a:ext>
                </a:extLst>
              </p:cNvPr>
              <p:cNvSpPr txBox="1"/>
              <p:nvPr/>
            </p:nvSpPr>
            <p:spPr>
              <a:xfrm>
                <a:off x="1464815" y="1506022"/>
                <a:ext cx="9036448" cy="4016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dirty="0"/>
                  <a:t>정의 </a:t>
                </a:r>
                <a:r>
                  <a:rPr lang="en-US" altLang="ko-KR" sz="2400" dirty="0"/>
                  <a:t>: </a:t>
                </a:r>
                <a:r>
                  <a:rPr lang="ko-KR" altLang="en-US" sz="2400" dirty="0"/>
                  <a:t>배열의 각 위치에 대해 배열의 시작부터 현재 위치까지의 </a:t>
                </a:r>
                <a:endParaRPr lang="en-US" altLang="ko-KR" sz="2400" dirty="0"/>
              </a:p>
              <a:p>
                <a:r>
                  <a:rPr lang="ko-KR" altLang="en-US" sz="2400" dirty="0"/>
                  <a:t>원소의 </a:t>
                </a:r>
                <a:r>
                  <a:rPr lang="ko-KR" altLang="en-US" sz="2400" dirty="0">
                    <a:solidFill>
                      <a:srgbClr val="FF0000"/>
                    </a:solidFill>
                  </a:rPr>
                  <a:t>합을 구해 둔 배열</a:t>
                </a:r>
                <a:endParaRPr lang="en-US" altLang="ko-KR" sz="2400" dirty="0">
                  <a:solidFill>
                    <a:srgbClr val="FF0000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𝑝𝑠𝑢𝑚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m:rPr>
                          <m:nor/>
                        </m:rP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𝑠𝑐𝑜𝑟𝑒𝑠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altLang="ko-KR" sz="2400" dirty="0"/>
              </a:p>
              <a:p>
                <a:endParaRPr lang="en-US" altLang="ko-KR" sz="1600" dirty="0"/>
              </a:p>
              <a:p>
                <a:r>
                  <a:rPr lang="ko-KR" altLang="en-US" sz="2400" dirty="0"/>
                  <a:t>사용 가능한 상황 </a:t>
                </a:r>
                <a:r>
                  <a:rPr lang="en-US" altLang="ko-KR" sz="2400" dirty="0"/>
                  <a:t>1</a:t>
                </a:r>
                <a:r>
                  <a:rPr lang="ko-KR" altLang="en-US" sz="2400" dirty="0"/>
                  <a:t> </a:t>
                </a:r>
                <a:r>
                  <a:rPr lang="en-US" altLang="ko-KR" sz="2400" dirty="0"/>
                  <a:t>: </a:t>
                </a:r>
                <a:r>
                  <a:rPr lang="ko-KR" altLang="en-US" sz="2400" dirty="0"/>
                  <a:t>평균 구하기</a:t>
                </a:r>
                <a:endParaRPr lang="en-US" altLang="ko-KR" sz="2400" dirty="0"/>
              </a:p>
              <a:p>
                <a:r>
                  <a:rPr lang="ko-KR" altLang="en-US" dirty="0"/>
                  <a:t>어떤 배열에서 특정 구간의 평균을 구하려면 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특정 구간의 합</a:t>
                </a:r>
                <a:r>
                  <a:rPr lang="ko-KR" altLang="en-US" dirty="0"/>
                  <a:t>을 </a:t>
                </a:r>
                <a:r>
                  <a:rPr lang="ko-KR" altLang="en-US" dirty="0" err="1"/>
                  <a:t>구해야함</a:t>
                </a:r>
                <a:endParaRPr lang="en-US" altLang="ko-KR" dirty="0"/>
              </a:p>
              <a:p>
                <a:r>
                  <a:rPr lang="ko-KR" altLang="en-US" dirty="0"/>
                  <a:t>평균 점수를 계산하는 데 걸리는 시간 </a:t>
                </a:r>
                <a:r>
                  <a:rPr lang="en-US" altLang="ko-KR" dirty="0"/>
                  <a:t>O(N)</a:t>
                </a:r>
              </a:p>
              <a:p>
                <a:r>
                  <a:rPr lang="en-US" altLang="ko-KR" dirty="0"/>
                  <a:t>a</a:t>
                </a:r>
                <a:r>
                  <a:rPr lang="ko-KR" altLang="en-US" dirty="0"/>
                  <a:t>와 </a:t>
                </a:r>
                <a:r>
                  <a:rPr lang="en-US" altLang="ko-KR" dirty="0"/>
                  <a:t>b</a:t>
                </a:r>
                <a:r>
                  <a:rPr lang="ko-KR" altLang="en-US" dirty="0"/>
                  <a:t>를 바꿔가며 특정 구간의 평균 점수를 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여러 번</a:t>
                </a:r>
                <a:r>
                  <a:rPr lang="ko-KR" altLang="en-US" dirty="0"/>
                  <a:t> 계산해야 하는 상황</a:t>
                </a:r>
                <a:endParaRPr lang="en-US" altLang="ko-KR" dirty="0"/>
              </a:p>
              <a:p>
                <a:endParaRPr lang="en-US" altLang="ko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𝑝𝑠𝑢𝑚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𝑝𝑠𝑢𝑚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−1]</m:t>
                      </m:r>
                    </m:oMath>
                  </m:oMathPara>
                </a14:m>
                <a:endParaRPr lang="en-US" altLang="ko-KR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5B6888-9606-4AA8-AEFA-BD9BD78B0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815" y="1506022"/>
                <a:ext cx="9036448" cy="4016997"/>
              </a:xfrm>
              <a:prstGeom prst="rect">
                <a:avLst/>
              </a:prstGeom>
              <a:blipFill>
                <a:blip r:embed="rId3"/>
                <a:stretch>
                  <a:fillRect l="-1011" t="-1214" b="-13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5771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4136</TotalTime>
  <Words>613</Words>
  <Application>Microsoft Office PowerPoint</Application>
  <PresentationFormat>와이드스크린</PresentationFormat>
  <Paragraphs>187</Paragraphs>
  <Slides>12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맑은 고딕</vt:lpstr>
      <vt:lpstr>Arial</vt:lpstr>
      <vt:lpstr>Cambria Math</vt:lpstr>
      <vt:lpstr>Consolas</vt:lpstr>
      <vt:lpstr>Wingdings</vt:lpstr>
      <vt:lpstr>Office 테마</vt:lpstr>
      <vt:lpstr>비트마스크&amp;부분합</vt:lpstr>
      <vt:lpstr>비트마스크</vt:lpstr>
      <vt:lpstr>비트연산자</vt:lpstr>
      <vt:lpstr>비트마스크를 이용한 집합의 구현</vt:lpstr>
      <vt:lpstr>비트마스크를 이용한 집합의 구현</vt:lpstr>
      <vt:lpstr>비트마스크 응용 예제</vt:lpstr>
      <vt:lpstr>비트마스크 응용 예제</vt:lpstr>
      <vt:lpstr>문제 : 졸업학기</vt:lpstr>
      <vt:lpstr>부분합(partial sum)</vt:lpstr>
      <vt:lpstr>부분합(partial sum)</vt:lpstr>
      <vt:lpstr>부분합(partial sum)</vt:lpstr>
      <vt:lpstr>부분합(partial sum)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비트마스크</dc:title>
  <dc:creator>yewon park</dc:creator>
  <cp:lastModifiedBy>yewon park</cp:lastModifiedBy>
  <cp:revision>23</cp:revision>
  <dcterms:created xsi:type="dcterms:W3CDTF">2017-09-17T15:01:52Z</dcterms:created>
  <dcterms:modified xsi:type="dcterms:W3CDTF">2017-09-23T16:28:11Z</dcterms:modified>
</cp:coreProperties>
</file>