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5" r:id="rId4"/>
    <p:sldId id="257" r:id="rId5"/>
    <p:sldId id="267" r:id="rId6"/>
    <p:sldId id="258" r:id="rId7"/>
    <p:sldId id="262" r:id="rId8"/>
    <p:sldId id="260" r:id="rId9"/>
    <p:sldId id="261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E9A6-7E03-4645-B9F5-9E5E0951136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4407-01F8-4FED-BD04-DBEC4EA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https://kks227.blog.me/220802519976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4407-01F8-4FED-BD04-DBEC4EA10D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85A0B-5A4D-4B6C-A708-8A526313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63F29-F2A1-4E5E-8345-EC4A70CC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46066-0109-4700-920D-BEE09FAE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F6F12-F06C-4249-A0DE-6E4A1A5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33A40-B5E5-4687-AB3E-53DE74DB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6891-BB85-41B7-8DDE-96E0C6C9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E14A7-8CB3-4D13-B3A6-0D816F41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0617E-D83F-4EB0-8877-99213B49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55EC4-EE10-4A31-9470-9B878854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AEE49-5D21-4D3C-B00C-7925CE6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7792C-0759-44C4-9C39-A856F9581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16004-5FAB-4A9E-9F65-2FFD2F5B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E7367-6EA4-430D-B82D-6846248E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59BE0-DA95-432B-8215-61402DA3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1FB9E-A95F-4FF5-8512-0E253BF8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A9E7-E09A-406B-854B-7AD2BB36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FE5A2-DB58-44D7-80A8-1AE2298D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3DB3C-E408-4AFA-9985-96127030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297BA-201D-488D-BA56-84384C2D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EB1B9-334A-4AB9-821A-1E3E8330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10A56-59EA-460D-ADE4-6C78012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BBBF2-21E5-4A49-9EB6-5D32ADB3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490DC-796D-4CD2-9E5A-21B407A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3AFD-2EED-4D72-9A1E-E2E43F4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5F419-F463-40B7-B355-77F7E68F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C6B5-0657-49AB-A6C5-1F4042FD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F609C-410E-4161-8F48-758DD86E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E7A4F-7EEB-4944-A9B7-1D6106F8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E5D91-43E1-4412-86A2-B69B84E2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4CDF4-3F41-4920-9C22-52520C3D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0A93A-07D8-4971-9BCF-7CE3ECFD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1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42C0-5255-4F1F-B865-77D28C5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F4E9-7149-4257-B4DA-3B005F57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3027C-1466-4898-B685-F403ABB1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E7A64-022D-468B-828B-F9117DA3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5AFB6-1C35-4699-A627-D7BE6EB78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BC0A6-DED2-4A16-9353-3135738F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40F35-5BB1-4C2D-98CC-EACF339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01674-9BCD-4813-A95C-ED88E87F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8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63691-57C5-4808-B0D2-7F5007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19E62C-1226-4172-B5BA-5D71F1E0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EF084-3E7B-4B36-A13D-1C8927B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C1986-0DD9-43DA-826B-05603B7B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B705A-8D55-4CF4-95C2-3067423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35507-38A7-4A8F-B41D-2FCDFC1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9C394-4927-460D-AB8D-71FE04EC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4DC9-64FB-4DDD-9520-E02C3A82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6ACA-19D0-421E-9D89-D0B82A79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9F12-A4B8-4F7F-AFC9-E368D329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D5EA7-E774-45ED-9B68-DBC9110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64A3D-6AA5-4FDD-994B-CCE30CF9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53DD7-67B9-4D24-8FD7-38A6332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E5105-6344-453A-8C7D-9F5B37D7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695F3E-ECD6-4EF9-AC87-48B5CBE19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1BF5B-AF60-4A66-8F82-60D73B3C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2396-6D2F-48DE-8E21-9BEACB60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96E99-8434-42C0-884A-6786A2C6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BF873-8931-427A-B7E3-F81507F3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5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E6D8D-D2CF-45A1-A7CA-3C71B69C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2358F-8DA7-4360-A750-75711F23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261BF-B6D2-44AE-B8A3-15004DB82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ED25-C6FE-4C96-B13F-50AD18FF1C1A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D2718-0BE1-4B2D-9D42-3D34F752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BDF57-5E87-4780-9F31-8B07503C5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87C-5C89-4856-8954-8320BD0F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26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2207" TargetMode="External"/><Relationship Id="rId4" Type="http://schemas.openxmlformats.org/officeDocument/2006/relationships/hyperlink" Target="https://www.acmicpc.net/problem/40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8387-5ED2-49E2-B6EB-7AEB42DA0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DFS(3)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DFB66-6AA8-459F-8FFB-89E5A0059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2018-03-04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3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2-SAT</a:t>
            </a:r>
            <a:r>
              <a:rPr lang="ko-KR" altLang="en-US" dirty="0"/>
              <a:t>푸는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81F3-291C-4EB8-B025-145E954D5286}"/>
              </a:ext>
            </a:extLst>
          </p:cNvPr>
          <p:cNvSpPr txBox="1"/>
          <p:nvPr/>
        </p:nvSpPr>
        <p:spPr>
          <a:xfrm>
            <a:off x="829056" y="1715254"/>
            <a:ext cx="65021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들어오는 간선이 하나도 없는 정점을 </a:t>
            </a:r>
            <a:r>
              <a:rPr lang="ko-KR" altLang="en-US" b="1" dirty="0">
                <a:solidFill>
                  <a:srgbClr val="FF0000"/>
                </a:solidFill>
              </a:rPr>
              <a:t>거짓</a:t>
            </a:r>
            <a:r>
              <a:rPr lang="ko-KR" altLang="en-US" b="1" dirty="0"/>
              <a:t>으로 분류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 </a:t>
            </a:r>
            <a:r>
              <a:rPr lang="en-US" altLang="ko-KR" dirty="0"/>
              <a:t>) </a:t>
            </a:r>
            <a:r>
              <a:rPr lang="ko-KR" altLang="en-US" dirty="0"/>
              <a:t>참 정점 </a:t>
            </a:r>
            <a:r>
              <a:rPr lang="en-US" altLang="ko-KR" dirty="0"/>
              <a:t>X</a:t>
            </a:r>
            <a:r>
              <a:rPr lang="ko-KR" altLang="en-US" dirty="0"/>
              <a:t>에서 거짓 정점 </a:t>
            </a:r>
            <a:r>
              <a:rPr lang="en-US" altLang="ko-KR" dirty="0"/>
              <a:t>Y</a:t>
            </a:r>
            <a:r>
              <a:rPr lang="ko-KR" altLang="en-US" dirty="0"/>
              <a:t>로 가는 간선이 있다고 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X(</a:t>
            </a:r>
            <a:r>
              <a:rPr lang="ko-KR" altLang="en-US" dirty="0"/>
              <a:t>참</a:t>
            </a:r>
            <a:r>
              <a:rPr lang="en-US" altLang="ko-KR" dirty="0"/>
              <a:t>)=&gt;Y(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!Y(</a:t>
            </a:r>
            <a:r>
              <a:rPr lang="ko-KR" altLang="en-US" dirty="0"/>
              <a:t>참</a:t>
            </a:r>
            <a:r>
              <a:rPr lang="en-US" altLang="ko-KR" dirty="0"/>
              <a:t>)=&gt;!X(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순서로 지워졌을까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838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6206E-7CDC-44D8-8356-FE1EDC7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28.13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A2A7E-6347-44E1-9506-3DAE26F57017}"/>
              </a:ext>
            </a:extLst>
          </p:cNvPr>
          <p:cNvSpPr txBox="1"/>
          <p:nvPr/>
        </p:nvSpPr>
        <p:spPr>
          <a:xfrm>
            <a:off x="838200" y="1449644"/>
            <a:ext cx="67585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들어오는 간선이 없는 정점을 선택해 반복적으로 삭제하는 대신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압축된 그래프를 위상 정렬한 순서대로 처리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if(label[</a:t>
            </a:r>
            <a:r>
              <a:rPr lang="en-US" altLang="ko-KR" dirty="0" err="1"/>
              <a:t>i</a:t>
            </a:r>
            <a:r>
              <a:rPr lang="en-US" altLang="ko-KR" dirty="0"/>
              <a:t>] == label[i+1])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order.push_back</a:t>
            </a:r>
            <a:r>
              <a:rPr lang="en-US" altLang="ko-KR" dirty="0"/>
              <a:t>(</a:t>
            </a:r>
            <a:r>
              <a:rPr lang="en-US" altLang="ko-KR" dirty="0" err="1"/>
              <a:t>make_pair</a:t>
            </a:r>
            <a:r>
              <a:rPr lang="en-US" altLang="ko-KR" dirty="0"/>
              <a:t>(-label[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value[variable] = !</a:t>
            </a:r>
            <a:r>
              <a:rPr lang="en-US" altLang="ko-KR" dirty="0" err="1"/>
              <a:t>isTrue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시간 복잡도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026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6206E-7CDC-44D8-8356-FE1EDC7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77ADA-F722-4774-BAD5-278BC7F893AD}"/>
              </a:ext>
            </a:extLst>
          </p:cNvPr>
          <p:cNvSpPr txBox="1"/>
          <p:nvPr/>
        </p:nvSpPr>
        <p:spPr>
          <a:xfrm>
            <a:off x="913216" y="1548646"/>
            <a:ext cx="58949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단절점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https://www.acmicpc.net/problem/11266</a:t>
            </a:r>
            <a:endParaRPr lang="en-US" altLang="ko-KR" dirty="0"/>
          </a:p>
          <a:p>
            <a:r>
              <a:rPr lang="ko-KR" altLang="en-US" dirty="0" err="1"/>
              <a:t>단절선</a:t>
            </a:r>
            <a:r>
              <a:rPr lang="ko-KR" altLang="en-US" dirty="0"/>
              <a:t> </a:t>
            </a:r>
            <a:r>
              <a:rPr lang="en-US" altLang="ko-KR" dirty="0"/>
              <a:t>: https://www.acmicpc.net/problem/11400</a:t>
            </a:r>
          </a:p>
          <a:p>
            <a:endParaRPr lang="en-US" altLang="ko-KR" dirty="0"/>
          </a:p>
          <a:p>
            <a:r>
              <a:rPr lang="ko-KR" altLang="en-US" dirty="0" err="1"/>
              <a:t>강결합</a:t>
            </a:r>
            <a:r>
              <a:rPr lang="ko-KR" altLang="en-US" dirty="0"/>
              <a:t> 컴포넌트</a:t>
            </a:r>
            <a:endParaRPr lang="en-US" altLang="ko-KR" dirty="0"/>
          </a:p>
          <a:p>
            <a:r>
              <a:rPr lang="ko-KR" altLang="en-US" dirty="0"/>
              <a:t>강한연결요소 </a:t>
            </a:r>
            <a:r>
              <a:rPr lang="en-US" altLang="ko-KR" dirty="0"/>
              <a:t>: https://www.acmicpc.net/problem/2150</a:t>
            </a:r>
          </a:p>
          <a:p>
            <a:r>
              <a:rPr lang="en-US" altLang="ko-KR" dirty="0"/>
              <a:t>ATM : </a:t>
            </a:r>
            <a:r>
              <a:rPr lang="en-US" altLang="ko-KR" dirty="0">
                <a:hlinkClick r:id="rId4"/>
              </a:rPr>
              <a:t>https://www.acmicpc.net/problem/4013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2-SAT</a:t>
            </a:r>
          </a:p>
          <a:p>
            <a:r>
              <a:rPr lang="ko-KR" altLang="en-US" dirty="0"/>
              <a:t>가위바위보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https://www.acmicpc.net/problem/2207</a:t>
            </a:r>
            <a:endParaRPr lang="en-US" altLang="ko-KR" dirty="0"/>
          </a:p>
          <a:p>
            <a:r>
              <a:rPr lang="ko-KR" altLang="en-US" dirty="0"/>
              <a:t>아이돌 </a:t>
            </a:r>
            <a:r>
              <a:rPr lang="en-US" altLang="ko-KR" dirty="0"/>
              <a:t>: https://www.acmicpc.net/problem/3648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40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4196 </a:t>
            </a:r>
            <a:r>
              <a:rPr lang="ko-KR" altLang="en-US" dirty="0"/>
              <a:t>도미노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19100-FA0C-490E-B904-4EBBD7C4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247775"/>
            <a:ext cx="4781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4196 </a:t>
            </a:r>
            <a:r>
              <a:rPr lang="ko-KR" altLang="en-US" dirty="0"/>
              <a:t>도미노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4AE82B-C7A2-4CB5-9CD9-5D5B9051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20" y="1287399"/>
            <a:ext cx="5238560" cy="4887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6222A-98A9-4A09-AE6A-36A82CFA04D7}"/>
              </a:ext>
            </a:extLst>
          </p:cNvPr>
          <p:cNvSpPr txBox="1"/>
          <p:nvPr/>
        </p:nvSpPr>
        <p:spPr>
          <a:xfrm>
            <a:off x="669689" y="6069563"/>
            <a:ext cx="1125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SCC </a:t>
            </a:r>
            <a:r>
              <a:rPr lang="ko-KR" altLang="en-US" dirty="0"/>
              <a:t>안에 속하는 도미노를 단 하나만 넘어뜨려도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SCC </a:t>
            </a:r>
            <a:r>
              <a:rPr lang="ko-KR" altLang="en-US" dirty="0"/>
              <a:t>안의 다른 도미노들도 연달아 반드시 넘어진다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=&gt;SCC DAG</a:t>
            </a:r>
            <a:r>
              <a:rPr lang="ko-KR" altLang="en-US" dirty="0"/>
              <a:t>에서 </a:t>
            </a:r>
            <a:r>
              <a:rPr lang="en-US" altLang="ko-KR" dirty="0"/>
              <a:t>indegree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SCC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916570C-923B-4E05-8171-1891D071AD1A}"/>
              </a:ext>
            </a:extLst>
          </p:cNvPr>
          <p:cNvSpPr/>
          <p:nvPr/>
        </p:nvSpPr>
        <p:spPr>
          <a:xfrm>
            <a:off x="4702627" y="1306061"/>
            <a:ext cx="1035698" cy="10452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9A975-973C-4722-8DF4-F7232CF0B52E}"/>
              </a:ext>
            </a:extLst>
          </p:cNvPr>
          <p:cNvSpPr/>
          <p:nvPr/>
        </p:nvSpPr>
        <p:spPr>
          <a:xfrm>
            <a:off x="6135118" y="1303615"/>
            <a:ext cx="1035698" cy="10452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8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2-SAT</a:t>
            </a:r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AB5A7-E9DC-45C3-99C0-777D7E6749B3}"/>
              </a:ext>
            </a:extLst>
          </p:cNvPr>
          <p:cNvSpPr txBox="1"/>
          <p:nvPr/>
        </p:nvSpPr>
        <p:spPr>
          <a:xfrm>
            <a:off x="838200" y="1402672"/>
            <a:ext cx="7205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SAT</a:t>
            </a:r>
            <a:r>
              <a:rPr lang="ko-KR" altLang="en-US" dirty="0"/>
              <a:t> 문제 </a:t>
            </a:r>
            <a:r>
              <a:rPr lang="en-US" altLang="ko-KR" dirty="0"/>
              <a:t>: </a:t>
            </a:r>
            <a:r>
              <a:rPr lang="ko-KR" altLang="en-US" dirty="0"/>
              <a:t>불린 값 </a:t>
            </a:r>
            <a:r>
              <a:rPr lang="ko-KR" altLang="en-US" dirty="0" err="1"/>
              <a:t>만족성</a:t>
            </a:r>
            <a:r>
              <a:rPr lang="ko-KR" altLang="en-US" dirty="0"/>
              <a:t> 문제</a:t>
            </a:r>
            <a:r>
              <a:rPr lang="en-US" altLang="ko-KR" dirty="0"/>
              <a:t>(Boolean satisfiability problem)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Boolean</a:t>
            </a:r>
            <a:r>
              <a:rPr lang="ko-KR" altLang="en-US" dirty="0"/>
              <a:t>값 변수의 참 형태와 거짓 형태들로 구성된 식이 주어질 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식의 값을 참으로 하는 변수의 조합이 있는지 찾는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883A-2A60-484D-81CF-1EB38EF9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833687"/>
            <a:ext cx="4391025" cy="390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053030-2DF2-4DA1-B16D-796DB708F25E}"/>
              </a:ext>
            </a:extLst>
          </p:cNvPr>
          <p:cNvSpPr/>
          <p:nvPr/>
        </p:nvSpPr>
        <p:spPr>
          <a:xfrm>
            <a:off x="4279392" y="2858071"/>
            <a:ext cx="950976" cy="287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72952-89FF-4426-BBEE-06C22D03748E}"/>
              </a:ext>
            </a:extLst>
          </p:cNvPr>
          <p:cNvSpPr txBox="1"/>
          <p:nvPr/>
        </p:nvSpPr>
        <p:spPr>
          <a:xfrm>
            <a:off x="4255421" y="314553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절</a:t>
            </a:r>
            <a:r>
              <a:rPr lang="en-US" altLang="ko-KR" sz="1400" dirty="0">
                <a:solidFill>
                  <a:srgbClr val="FF0000"/>
                </a:solidFill>
              </a:rPr>
              <a:t>(clause)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81F3-291C-4EB8-B025-145E954D5286}"/>
              </a:ext>
            </a:extLst>
          </p:cNvPr>
          <p:cNvSpPr txBox="1"/>
          <p:nvPr/>
        </p:nvSpPr>
        <p:spPr>
          <a:xfrm>
            <a:off x="838199" y="3429000"/>
            <a:ext cx="1060713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논리곱 정규형</a:t>
            </a:r>
            <a:r>
              <a:rPr lang="en-US" altLang="ko-KR" dirty="0"/>
              <a:t>(conjunctive normal form) : </a:t>
            </a:r>
            <a:r>
              <a:rPr lang="ko-KR" altLang="en-US" dirty="0"/>
              <a:t>각 적들이 모두 </a:t>
            </a:r>
            <a:r>
              <a:rPr lang="en-US" altLang="ko-KR" dirty="0"/>
              <a:t>&amp;&amp;</a:t>
            </a:r>
            <a:r>
              <a:rPr lang="ko-KR" altLang="en-US" dirty="0"/>
              <a:t>연산자로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2-SAT 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논리식을 논리곱 정규형으로 표현했을 때 각 절에 최대 두 개의 변수만이 존재하는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SAT </a:t>
            </a:r>
            <a:r>
              <a:rPr lang="ko-KR" altLang="en-US" dirty="0"/>
              <a:t>문제와 달리 </a:t>
            </a:r>
            <a:r>
              <a:rPr lang="ko-KR" altLang="en-US" dirty="0">
                <a:solidFill>
                  <a:schemeClr val="accent1"/>
                </a:solidFill>
              </a:rPr>
              <a:t>그래프를 이용해 다항 시간에 해결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6345E-EBB2-454E-B77C-325AEBD9F050}"/>
              </a:ext>
            </a:extLst>
          </p:cNvPr>
          <p:cNvSpPr txBox="1"/>
          <p:nvPr/>
        </p:nvSpPr>
        <p:spPr>
          <a:xfrm>
            <a:off x="855956" y="4847111"/>
            <a:ext cx="5917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cf</a:t>
            </a:r>
            <a:r>
              <a:rPr lang="en-US" altLang="ko-KR" sz="1200" dirty="0"/>
              <a:t>) P : </a:t>
            </a:r>
            <a:r>
              <a:rPr lang="ko-KR" altLang="en-US" sz="1200" dirty="0"/>
              <a:t>다항 시간 알고리즘이 존재하는 문제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NP : </a:t>
            </a:r>
            <a:r>
              <a:rPr lang="ko-KR" altLang="en-US" sz="1200" dirty="0"/>
              <a:t>답이 주어졌을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이것이 정답인지를 다항 시간 내에 확인할 수 있는 문제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NP-</a:t>
            </a:r>
            <a:r>
              <a:rPr lang="ko-KR" altLang="en-US" sz="1200" dirty="0"/>
              <a:t>난해 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모든 </a:t>
            </a:r>
            <a:r>
              <a:rPr lang="en-US" altLang="ko-KR" sz="1200" dirty="0"/>
              <a:t>NP </a:t>
            </a:r>
            <a:r>
              <a:rPr lang="ko-KR" altLang="en-US" sz="1200" dirty="0"/>
              <a:t>문제를 다항식 시간 내에 어떤 문제로 환원할 수 있는 경우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NP-</a:t>
            </a:r>
            <a:r>
              <a:rPr lang="ko-KR" altLang="en-US" sz="1200" dirty="0"/>
              <a:t>완비</a:t>
            </a:r>
            <a:r>
              <a:rPr lang="en-US" altLang="ko-KR" sz="1200" dirty="0"/>
              <a:t> </a:t>
            </a:r>
            <a:r>
              <a:rPr lang="ko-KR" altLang="en-US" sz="1200" dirty="0"/>
              <a:t>문제 </a:t>
            </a:r>
            <a:r>
              <a:rPr lang="en-US" altLang="ko-KR" sz="1200" dirty="0"/>
              <a:t>: NP-</a:t>
            </a:r>
            <a:r>
              <a:rPr lang="ko-KR" altLang="en-US" sz="1200" dirty="0"/>
              <a:t>난해 문제이면서 </a:t>
            </a:r>
            <a:r>
              <a:rPr lang="en-US" altLang="ko-KR" sz="1200" dirty="0"/>
              <a:t>NP</a:t>
            </a:r>
            <a:r>
              <a:rPr lang="ko-KR" altLang="en-US" sz="1200" dirty="0"/>
              <a:t>인 문제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SAT </a:t>
            </a:r>
            <a:r>
              <a:rPr lang="ko-KR" altLang="en-US" sz="1200" dirty="0"/>
              <a:t>문제는 모든 </a:t>
            </a:r>
            <a:r>
              <a:rPr lang="en-US" altLang="ko-KR" sz="1200" dirty="0"/>
              <a:t>NP </a:t>
            </a:r>
            <a:r>
              <a:rPr lang="ko-KR" altLang="en-US" sz="1200" dirty="0"/>
              <a:t>문제 이상으로 어렵다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(=SAT</a:t>
            </a:r>
            <a:r>
              <a:rPr lang="ko-KR" altLang="en-US" sz="1200" dirty="0"/>
              <a:t>를 다항 시간에 풀 수 있으면 </a:t>
            </a:r>
            <a:r>
              <a:rPr lang="en-US" altLang="ko-KR" sz="1200" dirty="0"/>
              <a:t>NP </a:t>
            </a:r>
            <a:r>
              <a:rPr lang="ko-KR" altLang="en-US" sz="1200" dirty="0"/>
              <a:t>문제들을 전부 다항 시간에 풀 수 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907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2-SAT</a:t>
            </a:r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AB5A7-E9DC-45C3-99C0-777D7E6749B3}"/>
              </a:ext>
            </a:extLst>
          </p:cNvPr>
          <p:cNvSpPr txBox="1"/>
          <p:nvPr/>
        </p:nvSpPr>
        <p:spPr>
          <a:xfrm>
            <a:off x="838200" y="1402672"/>
            <a:ext cx="6699270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Ai : </a:t>
            </a:r>
            <a:r>
              <a:rPr lang="en-US" altLang="ko-KR" dirty="0" err="1"/>
              <a:t>i</a:t>
            </a:r>
            <a:r>
              <a:rPr lang="ko-KR" altLang="en-US" dirty="0"/>
              <a:t>번 회의를 할 것인지 여부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T</a:t>
            </a:r>
            <a:r>
              <a:rPr lang="ko-KR" altLang="en-US" dirty="0"/>
              <a:t>번 팀의 주간 회의와 월간 회의 중 하나는 개최되어야 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</a:t>
            </a:r>
            <a:r>
              <a:rPr lang="ko-KR" altLang="en-US" dirty="0"/>
              <a:t>가 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dirty="0"/>
              <a:t>A</a:t>
            </a:r>
            <a:r>
              <a:rPr lang="ko-KR" altLang="en-US" dirty="0"/>
              <a:t>번 회의와 </a:t>
            </a:r>
            <a:r>
              <a:rPr lang="en-US" altLang="ko-KR" dirty="0"/>
              <a:t>b</a:t>
            </a:r>
            <a:r>
              <a:rPr lang="ko-KR" altLang="en-US" dirty="0"/>
              <a:t>회의는 동시에 개최될 수 없다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가 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Q)</a:t>
            </a:r>
            <a:r>
              <a:rPr lang="ko-KR" altLang="en-US" dirty="0"/>
              <a:t>세번째 예제 입력의 데이터를 논리식으로 나타내면</a:t>
            </a:r>
            <a:r>
              <a:rPr lang="en-US" altLang="ko-K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5AD53-7C2D-4227-8814-E476353A6A25}"/>
                  </a:ext>
                </a:extLst>
              </p:cNvPr>
              <p:cNvSpPr txBox="1"/>
              <p:nvPr/>
            </p:nvSpPr>
            <p:spPr>
              <a:xfrm>
                <a:off x="873712" y="2335273"/>
                <a:ext cx="1111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5AD53-7C2D-4227-8814-E476353A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12" y="2335273"/>
                <a:ext cx="1111715" cy="276999"/>
              </a:xfrm>
              <a:prstGeom prst="rect">
                <a:avLst/>
              </a:prstGeom>
              <a:blipFill>
                <a:blip r:embed="rId2"/>
                <a:stretch>
                  <a:fillRect l="-3279" r="-5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CB7CEC-541B-4150-B310-179CC471C45C}"/>
                  </a:ext>
                </a:extLst>
              </p:cNvPr>
              <p:cNvSpPr txBox="1"/>
              <p:nvPr/>
            </p:nvSpPr>
            <p:spPr>
              <a:xfrm>
                <a:off x="873712" y="3152001"/>
                <a:ext cx="963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||!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CB7CEC-541B-4150-B310-179CC471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12" y="3152001"/>
                <a:ext cx="963854" cy="276999"/>
              </a:xfrm>
              <a:prstGeom prst="rect">
                <a:avLst/>
              </a:prstGeom>
              <a:blipFill>
                <a:blip r:embed="rId3"/>
                <a:stretch>
                  <a:fillRect l="-3797" r="-6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93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함의 그래프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883A-2A60-484D-81CF-1EB38EF9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1579439"/>
            <a:ext cx="4391025" cy="390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F81F3-291C-4EB8-B025-145E954D5286}"/>
              </a:ext>
            </a:extLst>
          </p:cNvPr>
          <p:cNvSpPr txBox="1"/>
          <p:nvPr/>
        </p:nvSpPr>
        <p:spPr>
          <a:xfrm>
            <a:off x="829056" y="2337046"/>
            <a:ext cx="431079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절은 두 개의 변수로 구성되어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</a:t>
            </a:r>
            <a:r>
              <a:rPr lang="ko-KR" altLang="en-US" dirty="0"/>
              <a:t>두 변수 중 하나는 참이여야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~x1</a:t>
            </a:r>
            <a:r>
              <a:rPr lang="ko-KR" altLang="en-US" dirty="0"/>
              <a:t>가 거짓이면 </a:t>
            </a:r>
            <a:r>
              <a:rPr lang="en-US" altLang="ko-KR" dirty="0"/>
              <a:t>x2</a:t>
            </a:r>
            <a:r>
              <a:rPr lang="ko-KR" altLang="en-US" dirty="0"/>
              <a:t>는 참 </a:t>
            </a:r>
            <a:r>
              <a:rPr lang="en-US" altLang="ko-KR" dirty="0"/>
              <a:t>: ~(~x1) =&gt; x2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x2</a:t>
            </a:r>
            <a:r>
              <a:rPr lang="ko-KR" altLang="en-US" dirty="0"/>
              <a:t>가 거짓이면 </a:t>
            </a:r>
            <a:r>
              <a:rPr lang="en-US" altLang="ko-KR" dirty="0"/>
              <a:t>~x1</a:t>
            </a:r>
            <a:r>
              <a:rPr lang="ko-KR" altLang="en-US" dirty="0"/>
              <a:t>은 참 </a:t>
            </a:r>
            <a:r>
              <a:rPr lang="en-US" altLang="ko-KR" dirty="0"/>
              <a:t>: ~x2 =&gt; ~x1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4D40F9-3D57-44CB-AC4F-741C3F079685}"/>
              </a:ext>
            </a:extLst>
          </p:cNvPr>
          <p:cNvCxnSpPr/>
          <p:nvPr/>
        </p:nvCxnSpPr>
        <p:spPr>
          <a:xfrm>
            <a:off x="4324350" y="1889649"/>
            <a:ext cx="876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E98CC4-FE6D-48DD-9F52-C5F3FF3D5891}"/>
              </a:ext>
            </a:extLst>
          </p:cNvPr>
          <p:cNvSpPr txBox="1"/>
          <p:nvPr/>
        </p:nvSpPr>
        <p:spPr>
          <a:xfrm>
            <a:off x="4580399" y="19065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8747E4-8194-439C-ABBB-4A97C88642F2}"/>
              </a:ext>
            </a:extLst>
          </p:cNvPr>
          <p:cNvCxnSpPr/>
          <p:nvPr/>
        </p:nvCxnSpPr>
        <p:spPr>
          <a:xfrm>
            <a:off x="5391150" y="1891127"/>
            <a:ext cx="876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1719BE-6EA5-44D7-9BD8-DF6C50B9D3A8}"/>
              </a:ext>
            </a:extLst>
          </p:cNvPr>
          <p:cNvSpPr txBox="1"/>
          <p:nvPr/>
        </p:nvSpPr>
        <p:spPr>
          <a:xfrm>
            <a:off x="5647199" y="19080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C6A0E8-B307-4AB3-BA96-9677408FE7BB}"/>
              </a:ext>
            </a:extLst>
          </p:cNvPr>
          <p:cNvCxnSpPr/>
          <p:nvPr/>
        </p:nvCxnSpPr>
        <p:spPr>
          <a:xfrm>
            <a:off x="6420126" y="1886596"/>
            <a:ext cx="876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7F76D8-A0FD-4757-BF85-01585ABA3C16}"/>
              </a:ext>
            </a:extLst>
          </p:cNvPr>
          <p:cNvSpPr txBox="1"/>
          <p:nvPr/>
        </p:nvSpPr>
        <p:spPr>
          <a:xfrm>
            <a:off x="6676175" y="19034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1D4CF1-D756-48D8-9413-93D60684A0B9}"/>
              </a:ext>
            </a:extLst>
          </p:cNvPr>
          <p:cNvCxnSpPr/>
          <p:nvPr/>
        </p:nvCxnSpPr>
        <p:spPr>
          <a:xfrm>
            <a:off x="7364353" y="1894889"/>
            <a:ext cx="876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AB460-296A-4DF6-8CFF-F25B0F7E9635}"/>
              </a:ext>
            </a:extLst>
          </p:cNvPr>
          <p:cNvSpPr txBox="1"/>
          <p:nvPr/>
        </p:nvSpPr>
        <p:spPr>
          <a:xfrm>
            <a:off x="7620402" y="19117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62A14F-4377-4134-B5D7-7E66F8910421}"/>
              </a:ext>
            </a:extLst>
          </p:cNvPr>
          <p:cNvSpPr/>
          <p:nvPr/>
        </p:nvSpPr>
        <p:spPr>
          <a:xfrm>
            <a:off x="6011401" y="3579923"/>
            <a:ext cx="886549" cy="565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D6B7A0-00F2-454A-8C3E-35A56A74F920}"/>
              </a:ext>
            </a:extLst>
          </p:cNvPr>
          <p:cNvSpPr/>
          <p:nvPr/>
        </p:nvSpPr>
        <p:spPr>
          <a:xfrm>
            <a:off x="8566765" y="3589857"/>
            <a:ext cx="871753" cy="565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84BEA6-8672-40ED-96A0-A61F7926A33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6897950" y="3862899"/>
            <a:ext cx="1668815" cy="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76684F8-744E-4902-A174-5CDA27D3D47D}"/>
              </a:ext>
            </a:extLst>
          </p:cNvPr>
          <p:cNvSpPr/>
          <p:nvPr/>
        </p:nvSpPr>
        <p:spPr>
          <a:xfrm>
            <a:off x="6011401" y="4193962"/>
            <a:ext cx="879151" cy="565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C9AF78-3C12-4A18-A3A1-87BDF30E6CDA}"/>
              </a:ext>
            </a:extLst>
          </p:cNvPr>
          <p:cNvSpPr/>
          <p:nvPr/>
        </p:nvSpPr>
        <p:spPr>
          <a:xfrm>
            <a:off x="8559368" y="4203896"/>
            <a:ext cx="879150" cy="565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4A7244-7F01-481C-97C2-99FEA7B11AE5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890552" y="4476938"/>
            <a:ext cx="1668816" cy="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BFF19B-C593-4CF4-BD54-A076280DA7E8}"/>
              </a:ext>
            </a:extLst>
          </p:cNvPr>
          <p:cNvSpPr txBox="1"/>
          <p:nvPr/>
        </p:nvSpPr>
        <p:spPr>
          <a:xfrm>
            <a:off x="800385" y="4864332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함의 그래프 </a:t>
            </a:r>
            <a:r>
              <a:rPr lang="en-US" altLang="ko-KR" dirty="0"/>
              <a:t>: </a:t>
            </a:r>
            <a:r>
              <a:rPr lang="ko-KR" altLang="en-US" dirty="0"/>
              <a:t>논리식에 포함된 변수들의 값에 대한 요구 조건을 표현한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6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6206E-7CDC-44D8-8356-FE1EDC7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28.12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443B7-40FD-46E3-93CC-58BDFA1C1311}"/>
              </a:ext>
            </a:extLst>
          </p:cNvPr>
          <p:cNvSpPr txBox="1"/>
          <p:nvPr/>
        </p:nvSpPr>
        <p:spPr>
          <a:xfrm>
            <a:off x="838200" y="4183972"/>
            <a:ext cx="440216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adj.resize</a:t>
            </a:r>
            <a:r>
              <a:rPr lang="en-US" altLang="ko-KR" dirty="0"/>
              <a:t>(</a:t>
            </a:r>
            <a:r>
              <a:rPr lang="en-US" altLang="ko-KR" dirty="0" err="1"/>
              <a:t>vars</a:t>
            </a:r>
            <a:r>
              <a:rPr lang="en-US" altLang="ko-KR" dirty="0"/>
              <a:t>*2)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i</a:t>
            </a:r>
            <a:r>
              <a:rPr lang="en-US" altLang="ko-KR" dirty="0"/>
              <a:t>*2</a:t>
            </a:r>
            <a:r>
              <a:rPr lang="ko-KR" altLang="en-US" dirty="0"/>
              <a:t>와 </a:t>
            </a:r>
            <a:r>
              <a:rPr lang="en-US" altLang="ko-KR" dirty="0" err="1"/>
              <a:t>i</a:t>
            </a:r>
            <a:r>
              <a:rPr lang="en-US" altLang="ko-KR" dirty="0"/>
              <a:t>*2+1</a:t>
            </a:r>
            <a:r>
              <a:rPr lang="ko-KR" altLang="en-US" dirty="0"/>
              <a:t>의 구분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두 회의가 겹치는 지를 확인하는 부분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DBA8D-CA9D-4D08-BA05-525314B6F5BF}"/>
                  </a:ext>
                </a:extLst>
              </p:cNvPr>
              <p:cNvSpPr txBox="1"/>
              <p:nvPr/>
            </p:nvSpPr>
            <p:spPr>
              <a:xfrm>
                <a:off x="1237697" y="5524946"/>
                <a:ext cx="1111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DBA8D-CA9D-4D08-BA05-525314B6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97" y="5524946"/>
                <a:ext cx="1111715" cy="276999"/>
              </a:xfrm>
              <a:prstGeom prst="rect">
                <a:avLst/>
              </a:prstGeom>
              <a:blipFill>
                <a:blip r:embed="rId2"/>
                <a:stretch>
                  <a:fillRect l="-3297" r="-109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69E1B-2A94-4BC9-9833-9456BD7BF4DE}"/>
                  </a:ext>
                </a:extLst>
              </p:cNvPr>
              <p:cNvSpPr txBox="1"/>
              <p:nvPr/>
            </p:nvSpPr>
            <p:spPr>
              <a:xfrm>
                <a:off x="1237697" y="5951055"/>
                <a:ext cx="963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||!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269E1B-2A94-4BC9-9833-9456BD7B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97" y="5951055"/>
                <a:ext cx="963854" cy="276999"/>
              </a:xfrm>
              <a:prstGeom prst="rect">
                <a:avLst/>
              </a:prstGeom>
              <a:blipFill>
                <a:blip r:embed="rId3"/>
                <a:stretch>
                  <a:fillRect l="-3797" r="-6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1978D06-3140-4C30-A97C-C2AD98B7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8" y="1474457"/>
            <a:ext cx="2713817" cy="2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2-SAT</a:t>
            </a:r>
            <a:r>
              <a:rPr lang="ko-KR" altLang="en-US" dirty="0"/>
              <a:t> 풀이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81F3-291C-4EB8-B025-145E954D5286}"/>
              </a:ext>
            </a:extLst>
          </p:cNvPr>
          <p:cNvSpPr txBox="1"/>
          <p:nvPr/>
        </p:nvSpPr>
        <p:spPr>
          <a:xfrm>
            <a:off x="829056" y="1715254"/>
            <a:ext cx="757130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두 가지 조건을 만족해야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각 정점 쌍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~Ai </a:t>
            </a:r>
            <a:r>
              <a:rPr lang="ko-KR" altLang="en-US" dirty="0"/>
              <a:t>중 하나는 참 정점</a:t>
            </a:r>
            <a:r>
              <a:rPr lang="en-US" altLang="ko-KR" dirty="0"/>
              <a:t>, </a:t>
            </a:r>
            <a:r>
              <a:rPr lang="ko-KR" altLang="en-US" dirty="0"/>
              <a:t>하나는 거짓 정점으로 분류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참 정점에서 거짓 정점으로 가는 경로는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한 변수를 표현하는 두 정점이 하나의 사이클에 포함되는 경우 제외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x1</a:t>
            </a:r>
            <a:r>
              <a:rPr lang="en-US" altLang="ko-KR" dirty="0"/>
              <a:t>=&gt;~x2=&gt;x3=&gt;</a:t>
            </a:r>
            <a:r>
              <a:rPr lang="en-US" altLang="ko-KR" dirty="0">
                <a:highlight>
                  <a:srgbClr val="FFFF00"/>
                </a:highlight>
              </a:rPr>
              <a:t>~x1</a:t>
            </a:r>
            <a:r>
              <a:rPr lang="en-US" altLang="ko-KR" dirty="0"/>
              <a:t>=&gt;x2=&gt;~x3=&gt;</a:t>
            </a:r>
            <a:r>
              <a:rPr lang="en-US" altLang="ko-KR" dirty="0">
                <a:highlight>
                  <a:srgbClr val="FFFF00"/>
                </a:highlight>
              </a:rPr>
              <a:t>x1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참 정점에서 거짓 정점으로 가는 간선이 생김</a:t>
            </a:r>
          </a:p>
        </p:txBody>
      </p:sp>
    </p:spTree>
    <p:extLst>
      <p:ext uri="{BB962C8B-B14F-4D97-AF65-F5344CB8AC3E}">
        <p14:creationId xmlns:p14="http://schemas.microsoft.com/office/powerpoint/2010/main" val="11054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1934-514F-4E2B-80E7-EB3DD6D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2-SAT</a:t>
            </a:r>
            <a:r>
              <a:rPr lang="ko-KR" altLang="en-US" dirty="0"/>
              <a:t> 풀이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81F3-291C-4EB8-B025-145E954D5286}"/>
              </a:ext>
            </a:extLst>
          </p:cNvPr>
          <p:cNvSpPr txBox="1"/>
          <p:nvPr/>
        </p:nvSpPr>
        <p:spPr>
          <a:xfrm>
            <a:off x="829056" y="1715254"/>
            <a:ext cx="89381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사이클에 속하는 정점들은 모두 참 정점이거나</a:t>
            </a:r>
            <a:r>
              <a:rPr lang="en-US" altLang="ko-KR" dirty="0"/>
              <a:t>, </a:t>
            </a:r>
            <a:r>
              <a:rPr lang="ko-KR" altLang="en-US" dirty="0"/>
              <a:t>모두 거짓 정점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 사이클을 분류하면</a:t>
            </a:r>
            <a:r>
              <a:rPr lang="en-US" altLang="ko-KR" dirty="0"/>
              <a:t>, </a:t>
            </a:r>
            <a:r>
              <a:rPr lang="ko-KR" altLang="en-US" dirty="0"/>
              <a:t>정점을 공유하는 다른 사이클들도 자동으로 분류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</a:t>
            </a:r>
            <a:r>
              <a:rPr lang="ko-KR" altLang="en-US" dirty="0">
                <a:highlight>
                  <a:srgbClr val="FFFF00"/>
                </a:highlight>
              </a:rPr>
              <a:t>하나의 </a:t>
            </a:r>
            <a:r>
              <a:rPr lang="en-US" altLang="ko-KR" dirty="0">
                <a:highlight>
                  <a:srgbClr val="FFFF00"/>
                </a:highlight>
              </a:rPr>
              <a:t>SCC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한</a:t>
            </a:r>
            <a:r>
              <a:rPr lang="en-US" altLang="ko-KR" dirty="0"/>
              <a:t> SCC</a:t>
            </a:r>
            <a:r>
              <a:rPr lang="ko-KR" altLang="en-US" dirty="0"/>
              <a:t>를 이루는 정점들의 반대 정점들을 모아 보면 이들도 하나의 </a:t>
            </a:r>
            <a:r>
              <a:rPr lang="en-US" altLang="ko-KR" dirty="0"/>
              <a:t>SCC</a:t>
            </a:r>
            <a:r>
              <a:rPr lang="ko-KR" altLang="en-US" dirty="0"/>
              <a:t>를 이룬다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압축된 함의 그래프는 </a:t>
            </a:r>
            <a:r>
              <a:rPr lang="en-US" altLang="ko-KR" dirty="0"/>
              <a:t>DAG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DDDEE-CFC0-4BF8-A90D-DF716FAA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7" y="3067050"/>
            <a:ext cx="2168768" cy="23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644</Words>
  <Application>Microsoft Office PowerPoint</Application>
  <PresentationFormat>와이드스크린</PresentationFormat>
  <Paragraphs>104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DFS(3)</vt:lpstr>
      <vt:lpstr>4196 도미노</vt:lpstr>
      <vt:lpstr>4196 도미노</vt:lpstr>
      <vt:lpstr>2-SAT문제</vt:lpstr>
      <vt:lpstr>2-SAT문제</vt:lpstr>
      <vt:lpstr>변수의 함의 그래프 생성</vt:lpstr>
      <vt:lpstr>코드 28.12</vt:lpstr>
      <vt:lpstr>2-SAT 풀이 원리</vt:lpstr>
      <vt:lpstr>2-SAT 풀이 원리</vt:lpstr>
      <vt:lpstr>2-SAT푸는 알고리즘</vt:lpstr>
      <vt:lpstr>코드 28.13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DFS(3)</dc:title>
  <dc:creator>yewon park</dc:creator>
  <cp:lastModifiedBy>yewon park</cp:lastModifiedBy>
  <cp:revision>19</cp:revision>
  <dcterms:created xsi:type="dcterms:W3CDTF">2018-02-27T06:24:03Z</dcterms:created>
  <dcterms:modified xsi:type="dcterms:W3CDTF">2018-03-04T02:28:28Z</dcterms:modified>
</cp:coreProperties>
</file>