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77" r:id="rId22"/>
    <p:sldId id="299" r:id="rId23"/>
    <p:sldId id="278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0" r:id="rId42"/>
    <p:sldId id="301" r:id="rId43"/>
    <p:sldId id="304" r:id="rId44"/>
    <p:sldId id="308" r:id="rId45"/>
    <p:sldId id="302" r:id="rId46"/>
    <p:sldId id="303" r:id="rId47"/>
    <p:sldId id="305" r:id="rId48"/>
    <p:sldId id="309" r:id="rId49"/>
    <p:sldId id="310" r:id="rId50"/>
    <p:sldId id="307" r:id="rId51"/>
    <p:sldId id="311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76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1708-F89F-4C54-B79B-6843B7935E37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FA28-A855-4BF2-B4D1-D5983868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0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탐색 </a:t>
            </a:r>
            <a:r>
              <a:rPr lang="en-US" altLang="ko-KR" dirty="0"/>
              <a:t>: </a:t>
            </a:r>
            <a:r>
              <a:rPr lang="ko-KR" altLang="en-US" dirty="0"/>
              <a:t>그래프의 모든 정점들을 특정한 순서에 따라 방문하는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탐색 과정에서 어떤 간선이 사용되었는지</a:t>
            </a:r>
            <a:r>
              <a:rPr lang="en-US" altLang="ko-KR" dirty="0"/>
              <a:t>, </a:t>
            </a:r>
            <a:r>
              <a:rPr lang="ko-KR" altLang="en-US" dirty="0"/>
              <a:t>어떤 순서로 정점들이 </a:t>
            </a:r>
            <a:r>
              <a:rPr lang="ko-KR" altLang="en-US" dirty="0" err="1"/>
              <a:t>방문되었는지를</a:t>
            </a:r>
            <a:r>
              <a:rPr lang="ko-KR" altLang="en-US" dirty="0"/>
              <a:t> 통해 그래프의 구조를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24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무향그래프에서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2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시간복잡도는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9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가능한 한 그래프 안으로 </a:t>
            </a:r>
            <a:r>
              <a:rPr lang="en-US" altLang="ko-KR" dirty="0"/>
              <a:t>‘</a:t>
            </a:r>
            <a:r>
              <a:rPr lang="ko-KR" altLang="en-US" dirty="0"/>
              <a:t>깊이</a:t>
            </a:r>
            <a:r>
              <a:rPr lang="en-US" altLang="ko-KR" dirty="0"/>
              <a:t>’</a:t>
            </a:r>
            <a:r>
              <a:rPr lang="ko-KR" altLang="en-US" dirty="0"/>
              <a:t> 들어가려고 시도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7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거쳐온 정점들을 모두 </a:t>
            </a:r>
            <a:r>
              <a:rPr lang="ko-KR" altLang="en-US" dirty="0" err="1"/>
              <a:t>저장해둬야</a:t>
            </a:r>
            <a:r>
              <a:rPr lang="ko-KR" altLang="en-US" dirty="0"/>
              <a:t>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재귀 호출한 함수가 종료하면 호출한 위치로 다시 돌아옴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9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정점들이 간선을 통해 연결되어 있다는 보장이 없음</a:t>
            </a:r>
            <a:endParaRPr lang="en-US" altLang="ko-KR" dirty="0"/>
          </a:p>
          <a:p>
            <a:r>
              <a:rPr lang="ko-KR" altLang="en-US" dirty="0"/>
              <a:t>그림 </a:t>
            </a:r>
            <a:r>
              <a:rPr lang="en-US" altLang="ko-KR" dirty="0"/>
              <a:t>28.2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1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How?Checked</a:t>
            </a:r>
            <a:r>
              <a:rPr lang="ko-KR" altLang="en-US" dirty="0"/>
              <a:t>를 </a:t>
            </a:r>
            <a:r>
              <a:rPr lang="en-US" altLang="ko-KR" dirty="0"/>
              <a:t>0, 1(A), 2(B)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0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순열사이클</a:t>
            </a:r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를 이용해서 이미 방문했던</a:t>
            </a:r>
            <a:r>
              <a:rPr lang="en-US" altLang="ko-KR" dirty="0"/>
              <a:t>, </a:t>
            </a:r>
            <a:r>
              <a:rPr lang="ko-KR" altLang="en-US" dirty="0"/>
              <a:t>수를 방문하면 </a:t>
            </a:r>
            <a:r>
              <a:rPr lang="en-US" altLang="ko-KR" dirty="0"/>
              <a:t>return</a:t>
            </a:r>
            <a:r>
              <a:rPr lang="ko-KR" altLang="en-US" dirty="0"/>
              <a:t>하는 방식으로 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0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거짓이였다면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dfs</a:t>
            </a:r>
            <a:r>
              <a:rPr lang="en-US" altLang="ko-KR" dirty="0"/>
              <a:t>(v)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재귀호출 </a:t>
            </a:r>
            <a:r>
              <a:rPr lang="en-US" altLang="ko-KR" dirty="0"/>
              <a:t>-&gt;</a:t>
            </a:r>
            <a:r>
              <a:rPr lang="en-US" altLang="ko-KR" dirty="0" err="1"/>
              <a:t>dfs</a:t>
            </a:r>
            <a:r>
              <a:rPr lang="en-US" altLang="ko-KR" dirty="0"/>
              <a:t>(v)</a:t>
            </a:r>
            <a:r>
              <a:rPr lang="ko-KR" altLang="en-US" dirty="0"/>
              <a:t>가 </a:t>
            </a:r>
            <a:r>
              <a:rPr lang="ko-KR" altLang="en-US" dirty="0" err="1"/>
              <a:t>먼저끝남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참이였다면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 err="1"/>
              <a:t>dfs</a:t>
            </a:r>
            <a:r>
              <a:rPr lang="en-US" altLang="ko-KR" dirty="0"/>
              <a:t>(v)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이미 한번 호출되었어야 하므로 </a:t>
            </a:r>
            <a:r>
              <a:rPr lang="en-US" altLang="ko-KR" dirty="0" err="1"/>
              <a:t>dfs</a:t>
            </a:r>
            <a:r>
              <a:rPr lang="en-US" altLang="ko-KR" dirty="0"/>
              <a:t>(v)</a:t>
            </a:r>
            <a:r>
              <a:rPr lang="ko-KR" altLang="en-US" dirty="0"/>
              <a:t>가 현재 </a:t>
            </a:r>
            <a:r>
              <a:rPr lang="ko-KR" altLang="en-US" dirty="0" err="1"/>
              <a:t>실행중이라는</a:t>
            </a:r>
            <a:r>
              <a:rPr lang="ko-KR" altLang="en-US" dirty="0"/>
              <a:t> 의미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v-&gt;u</a:t>
            </a:r>
            <a:r>
              <a:rPr lang="ko-KR" altLang="en-US" dirty="0"/>
              <a:t>간선이 </a:t>
            </a:r>
            <a:r>
              <a:rPr lang="ko-KR" altLang="en-US" dirty="0" err="1"/>
              <a:t>있어야하는데</a:t>
            </a:r>
            <a:r>
              <a:rPr lang="ko-KR" altLang="en-US" dirty="0"/>
              <a:t> 그럼 사이클 생김 </a:t>
            </a:r>
            <a:r>
              <a:rPr lang="en-US" altLang="ko-KR" dirty="0"/>
              <a:t>: </a:t>
            </a:r>
            <a:r>
              <a:rPr lang="ko-KR" altLang="en-US" dirty="0"/>
              <a:t>모순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2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인접리스트 사용해서 풀어도 됨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=j-1 </a:t>
            </a:r>
            <a:r>
              <a:rPr lang="ko-KR" altLang="en-US" dirty="0"/>
              <a:t>인접한 단어들끼리 </a:t>
            </a:r>
            <a:r>
              <a:rPr lang="ko-KR" altLang="en-US" dirty="0" err="1"/>
              <a:t>비교해야하기</a:t>
            </a:r>
            <a:r>
              <a:rPr lang="ko-KR" altLang="en-US" dirty="0"/>
              <a:t> 때문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6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FA28-A855-4BF2-B4D1-D5983868D1E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03CE7-1272-4AFF-A359-EC36C89A4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7B1D4B-385B-45CF-B905-D41682126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4C6FB-4FDF-4CFB-8C51-80A06A7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6F45E-8D14-4B7B-B412-AFE4925D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D4321-B4CE-45ED-9ED2-5C99BFDE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80572-EF8E-43E2-8954-E29629C3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C9299-155A-4D04-B4DC-E45000D8F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ADF69-E741-403C-9F91-E4287E5E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0790A-4B59-41AA-ADF2-1FA73BFC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9E8E7-DA33-44F0-8654-EAEFE7B5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9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469BEC-36A0-426A-A366-A291544F7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C4E416-B16C-48AE-BED8-BDB558471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3D9C-934C-474A-BB57-B1B641F1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47A81-5F0F-4FBE-BCD3-88AD2A09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92BEF-86BB-474D-BDE2-60740578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931D-EC79-4C63-A9A2-82490900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72346-E188-487B-A3F9-F1DBF505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4058A-9C0F-4355-BD40-666FC876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1936C-A0C8-461B-9092-77309B96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A184A-D2D4-4F10-8AE4-568479F2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1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8DCC-A407-4212-A197-275A3C28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2C2C-21F1-4067-A1BD-3001DDD1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19621-7E9D-4A4B-A3FF-72C8F109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6695F-BB6C-4A3D-B47A-B5912234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B98F6-5D51-477A-A8BE-86D143BF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3900F-2AB0-4409-9DAA-3E3FC6FC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B519E-8653-43D6-96F9-6D6ADB981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07DE2-C20E-4C71-A859-4D05814A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255B0-17A1-41DA-A0C1-643E00B3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D4EA7-F1BF-4C2E-B2DC-10109593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F8894-1CB6-42E9-A453-1115D54D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DCE-1093-4BBD-A055-E21E87C7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0521-FBDA-47E8-BCF3-3E3F32A9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29880-D605-4BB1-B07F-0AE54820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17C6B2-1413-42AB-855D-46463AD57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17426F-0B60-4385-ACC9-0D11AE390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713D84-6C0D-4950-B35F-B9880124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F45AFB-9EE4-4C8D-87AF-03E150F8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93B2FD-8C72-4B9B-AB49-5011ABC6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F9AF1-8A7D-4452-878A-8819C4D7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CF7B9-8A60-4611-8439-E54D036D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F9A797-105B-44C7-B352-5BFED0E9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AF7925-3152-4ED9-BFFD-0BBC4A5A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3A236-9D8C-4663-8F50-DA7599CC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F61C15-89B6-455D-8CA8-867E92BD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9186E-88AC-42CE-B4C2-3E49CA1E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0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B27E-AE95-47DB-B637-A1CCC4B2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90340-A309-457F-B6CC-CD51D323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15AD-6823-4D68-921C-9C8BE1A07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FF7EB-5BEA-45FE-84D4-91306315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AF38D-5CE9-485C-A80F-00CFE4BD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70260-8836-47A9-B170-73998634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5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72C1-7CDF-4602-803C-7B7CA325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ED47F6-F31A-4A05-8A94-52057FCCD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02CD2-F796-422D-BE79-7D2FAAAE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CC323-AD65-42F5-922A-CE7860BD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F0F59-F070-4B62-A71E-73CC027A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71906-9F34-419D-AC45-EAA5FA3D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9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C7363F-02B2-4D40-B7C9-E37F918A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119F9-8E25-43C5-ACDD-3EB4A3DF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8DEE-309B-402E-9730-AEF5199D2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0DE8-9E25-4B23-978E-02E8E4CBE37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F993F-30ED-429E-BCC4-D37BD0A82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B546F-A00B-4613-9C8A-00DB14E2E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1D401-A5CA-4842-BE64-1FC5801F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6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72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67" TargetMode="External"/><Relationship Id="rId7" Type="http://schemas.openxmlformats.org/officeDocument/2006/relationships/hyperlink" Target="https://www.acmicpc.net/problem/94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2331" TargetMode="External"/><Relationship Id="rId5" Type="http://schemas.openxmlformats.org/officeDocument/2006/relationships/hyperlink" Target="https://www.acmicpc.net/problem/10451" TargetMode="External"/><Relationship Id="rId4" Type="http://schemas.openxmlformats.org/officeDocument/2006/relationships/hyperlink" Target="https://www.acmicpc.net/problem/496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66" TargetMode="External"/><Relationship Id="rId2" Type="http://schemas.openxmlformats.org/officeDocument/2006/relationships/hyperlink" Target="https://www.acmicpc.net/problem/225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516" TargetMode="External"/><Relationship Id="rId4" Type="http://schemas.openxmlformats.org/officeDocument/2006/relationships/hyperlink" Target="https://www.acmicpc.net/problem/2056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9189E-7AE4-4B96-9A71-B358D2117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020"/>
            <a:ext cx="9144000" cy="2387600"/>
          </a:xfrm>
        </p:spPr>
        <p:txBody>
          <a:bodyPr/>
          <a:lstStyle/>
          <a:p>
            <a:r>
              <a:rPr lang="ko-KR" altLang="en-US" dirty="0"/>
              <a:t>그래프의 깊이 우선 탐색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6A678-0F41-43F4-822E-C1C46CED6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229"/>
            <a:ext cx="9144000" cy="1655762"/>
          </a:xfrm>
        </p:spPr>
        <p:txBody>
          <a:bodyPr/>
          <a:lstStyle/>
          <a:p>
            <a:r>
              <a:rPr lang="en-US" altLang="ko-KR" dirty="0"/>
              <a:t>2018-2-11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4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 4 5 6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 2 3 4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에서 더 갈 수 있는 것이 없기 때문에</a:t>
            </a:r>
            <a:r>
              <a:rPr lang="en-US" altLang="ko-KR" dirty="0"/>
              <a:t>, 4</a:t>
            </a:r>
            <a:r>
              <a:rPr lang="ko-KR" altLang="en-US" dirty="0"/>
              <a:t>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/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277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3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 4 5 6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 2 3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에서 더 갈 수 있는 것이 없기 때문에</a:t>
            </a:r>
            <a:r>
              <a:rPr lang="en-US" altLang="ko-KR" dirty="0"/>
              <a:t>, 3</a:t>
            </a:r>
            <a:r>
              <a:rPr lang="ko-KR" altLang="en-US" dirty="0"/>
              <a:t>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/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5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 4 5 6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 2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에서 더 갈 수 있는 것이 없기 때문에</a:t>
            </a:r>
            <a:r>
              <a:rPr lang="en-US" altLang="ko-KR" dirty="0"/>
              <a:t>, 2</a:t>
            </a:r>
            <a:r>
              <a:rPr lang="ko-KR" altLang="en-US" dirty="0"/>
              <a:t>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/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13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 4 5 6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에서 더 갈 수 있는 것이 없기 때문에</a:t>
            </a:r>
            <a:r>
              <a:rPr lang="en-US" altLang="ko-KR" dirty="0"/>
              <a:t>, 1</a:t>
            </a:r>
            <a:r>
              <a:rPr lang="ko-KR" altLang="en-US" dirty="0"/>
              <a:t>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/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16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 4 5 6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탐색 종료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/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44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따라갈 간선이 없을 경우 </a:t>
            </a:r>
            <a:r>
              <a:rPr lang="ko-KR" altLang="en-US" dirty="0">
                <a:highlight>
                  <a:srgbClr val="FFFF00"/>
                </a:highlight>
              </a:rPr>
              <a:t>이전으로 돌아간다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재귀 호출</a:t>
            </a:r>
            <a:r>
              <a:rPr lang="ko-KR" altLang="en-US" dirty="0"/>
              <a:t>을 이용해서 구현할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F772D8-8C8C-4310-A0F8-F46E9A524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71317"/>
            <a:ext cx="5551206" cy="22069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35D577-2AF6-482A-90F5-EBC4B0F24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253" y="2859126"/>
            <a:ext cx="4689539" cy="2574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329CA6-B310-4E6B-AF5E-31DBE6CA4FDD}"/>
              </a:ext>
            </a:extLst>
          </p:cNvPr>
          <p:cNvSpPr txBox="1"/>
          <p:nvPr/>
        </p:nvSpPr>
        <p:spPr>
          <a:xfrm>
            <a:off x="838199" y="513899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인접 행렬을 이용한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8F71F-BCA2-4B51-B742-A71B1024E166}"/>
              </a:ext>
            </a:extLst>
          </p:cNvPr>
          <p:cNvSpPr txBox="1"/>
          <p:nvPr/>
        </p:nvSpPr>
        <p:spPr>
          <a:xfrm>
            <a:off x="6600253" y="5544055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인접 리스트를 이용한 구현</a:t>
            </a:r>
          </a:p>
        </p:txBody>
      </p:sp>
    </p:spTree>
    <p:extLst>
      <p:ext uri="{BB962C8B-B14F-4D97-AF65-F5344CB8AC3E}">
        <p14:creationId xmlns:p14="http://schemas.microsoft.com/office/powerpoint/2010/main" val="59918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p.827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err="1"/>
              <a:t>dfsAll</a:t>
            </a:r>
            <a:r>
              <a:rPr lang="ko-KR" altLang="en-US" dirty="0"/>
              <a:t>의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인접 리스트 </a:t>
            </a:r>
            <a:r>
              <a:rPr lang="en-US" altLang="ko-KR" dirty="0"/>
              <a:t>: O(|V|+|E|)</a:t>
            </a:r>
          </a:p>
          <a:p>
            <a:r>
              <a:rPr lang="ko-KR" altLang="en-US" dirty="0"/>
              <a:t>인접 행렬 </a:t>
            </a:r>
            <a:r>
              <a:rPr lang="en-US" altLang="ko-KR" dirty="0"/>
              <a:t>: O(|V|^2)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2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정점이 서로 연결되어 있는가 확인하기</a:t>
            </a:r>
            <a:endParaRPr lang="en-US" altLang="ko-KR" dirty="0"/>
          </a:p>
          <a:p>
            <a:pPr lvl="1"/>
            <a:r>
              <a:rPr lang="en-US" altLang="ko-KR" dirty="0"/>
              <a:t>How?</a:t>
            </a:r>
          </a:p>
          <a:p>
            <a:r>
              <a:rPr lang="ko-KR" altLang="en-US" dirty="0"/>
              <a:t>연결 요소</a:t>
            </a:r>
            <a:r>
              <a:rPr lang="en-US" altLang="ko-KR" dirty="0"/>
              <a:t>(Connected Component)</a:t>
            </a:r>
            <a:r>
              <a:rPr lang="ko-KR" altLang="en-US" dirty="0"/>
              <a:t>의 개수 구하기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연결 요소 </a:t>
            </a:r>
            <a:r>
              <a:rPr lang="en-US" altLang="ko-KR" dirty="0"/>
              <a:t>: </a:t>
            </a:r>
            <a:r>
              <a:rPr lang="ko-KR" altLang="en-US" dirty="0"/>
              <a:t>나누어진 각각의 그래프</a:t>
            </a:r>
            <a:endParaRPr lang="en-US" altLang="ko-KR" dirty="0"/>
          </a:p>
          <a:p>
            <a:pPr lvl="1"/>
            <a:r>
              <a:rPr lang="en-US" altLang="ko-KR" dirty="0"/>
              <a:t>How?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D6BE10-23DA-474E-889E-9D18AD9EDD0F}"/>
              </a:ext>
            </a:extLst>
          </p:cNvPr>
          <p:cNvGrpSpPr/>
          <p:nvPr/>
        </p:nvGrpSpPr>
        <p:grpSpPr>
          <a:xfrm>
            <a:off x="3932912" y="4395585"/>
            <a:ext cx="4233333" cy="1630680"/>
            <a:chOff x="2167467" y="3429000"/>
            <a:chExt cx="6612804" cy="274796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A039D47-341D-4857-97F6-3B9E5547C689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CB4CC55-98C7-4790-AD01-B9526176AA88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EDC0F27-C411-450C-88FA-D4D11E441E31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7F5EF15-7DB9-46B6-9DFC-7F8638F0B41D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B226352-F75B-4C4E-9271-A9BF6C8ACA17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C403D36-79C0-4BE1-88CB-446AC0D9EE25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69A4653-FF0A-420F-96AB-09F4607BB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71B60A-2D71-4C8D-BEBB-EDADF870FCFC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1FE4081-97CE-4EF6-A50B-3C42A4EE4988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2832328" y="5041100"/>
              <a:ext cx="1178840" cy="71940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FFD1423-BA9C-44B1-B898-88DB3908A71F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DBF6351-103C-46C8-9C3C-5AAAAEED393E}"/>
                </a:ext>
              </a:extLst>
            </p:cNvPr>
            <p:cNvCxnSpPr>
              <a:stCxn id="8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20638A-7CFA-4BD3-904F-42672E9B204C}"/>
              </a:ext>
            </a:extLst>
          </p:cNvPr>
          <p:cNvSpPr/>
          <p:nvPr/>
        </p:nvSpPr>
        <p:spPr>
          <a:xfrm>
            <a:off x="1130055" y="3187061"/>
            <a:ext cx="5443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2"/>
              </a:rPr>
              <a:t>https://www.acmicpc.net/problem/11724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endParaRPr lang="en-US" altLang="ko-KR" sz="2400" dirty="0">
              <a:solidFill>
                <a:srgbClr val="0070C0"/>
              </a:solidFill>
            </a:endParaRPr>
          </a:p>
          <a:p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8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이분 그래프 여부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이분 그래프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200" dirty="0"/>
              <a:t>A</a:t>
            </a:r>
            <a:r>
              <a:rPr lang="ko-KR" altLang="en-US" sz="2200" dirty="0"/>
              <a:t>에 포함되어 있는 정점끼리 연결된 간선이 없음</a:t>
            </a:r>
            <a:endParaRPr lang="en-US" altLang="ko-KR" sz="2200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200" dirty="0"/>
              <a:t>B</a:t>
            </a:r>
            <a:r>
              <a:rPr lang="ko-KR" altLang="en-US" sz="2200" dirty="0"/>
              <a:t>에 포함되어 있는 정점끼리 연결된 간선이 없음</a:t>
            </a:r>
            <a:endParaRPr lang="en-US" altLang="ko-KR" sz="22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200" dirty="0"/>
              <a:t>모든 간선의 한 끝 점은 </a:t>
            </a:r>
            <a:r>
              <a:rPr lang="en-US" altLang="ko-KR" sz="2200" dirty="0"/>
              <a:t>A</a:t>
            </a:r>
            <a:r>
              <a:rPr lang="ko-KR" altLang="en-US" sz="2200" dirty="0"/>
              <a:t>에</a:t>
            </a:r>
            <a:r>
              <a:rPr lang="en-US" altLang="ko-KR" sz="2200" dirty="0"/>
              <a:t>, </a:t>
            </a:r>
            <a:r>
              <a:rPr lang="ko-KR" altLang="en-US" sz="2200" dirty="0"/>
              <a:t>다른 끝 점은 </a:t>
            </a:r>
            <a:r>
              <a:rPr lang="en-US" altLang="ko-KR" sz="2200" dirty="0"/>
              <a:t>B</a:t>
            </a:r>
            <a:r>
              <a:rPr lang="ko-KR" altLang="en-US" sz="2200" dirty="0"/>
              <a:t>에</a:t>
            </a: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20638A-7CFA-4BD3-904F-42672E9B204C}"/>
              </a:ext>
            </a:extLst>
          </p:cNvPr>
          <p:cNvSpPr/>
          <p:nvPr/>
        </p:nvSpPr>
        <p:spPr>
          <a:xfrm>
            <a:off x="1130055" y="2204564"/>
            <a:ext cx="52881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3"/>
              </a:rPr>
              <a:t>https://www.acmicpc.net/problem/1707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endParaRPr lang="en-US" altLang="ko-KR" sz="2400" dirty="0">
              <a:solidFill>
                <a:srgbClr val="0070C0"/>
              </a:solidFill>
            </a:endParaRPr>
          </a:p>
          <a:p>
            <a:endParaRPr lang="ko-KR" altLang="en-US" sz="2400" dirty="0">
              <a:solidFill>
                <a:srgbClr val="0070C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F1EFA0A-14C3-49E0-814B-194DC015D769}"/>
              </a:ext>
            </a:extLst>
          </p:cNvPr>
          <p:cNvGrpSpPr/>
          <p:nvPr/>
        </p:nvGrpSpPr>
        <p:grpSpPr>
          <a:xfrm>
            <a:off x="3685336" y="4188222"/>
            <a:ext cx="3228940" cy="1877678"/>
            <a:chOff x="1734616" y="3251177"/>
            <a:chExt cx="3228940" cy="187767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A039D47-341D-4857-97F6-3B9E5547C689}"/>
                </a:ext>
              </a:extLst>
            </p:cNvPr>
            <p:cNvSpPr/>
            <p:nvPr/>
          </p:nvSpPr>
          <p:spPr>
            <a:xfrm>
              <a:off x="1734617" y="3251178"/>
              <a:ext cx="498651" cy="43208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CB4CC55-98C7-4790-AD01-B9526176AA88}"/>
                </a:ext>
              </a:extLst>
            </p:cNvPr>
            <p:cNvSpPr/>
            <p:nvPr/>
          </p:nvSpPr>
          <p:spPr>
            <a:xfrm>
              <a:off x="1737966" y="4696770"/>
              <a:ext cx="498651" cy="43208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EDC0F27-C411-450C-88FA-D4D11E441E31}"/>
                </a:ext>
              </a:extLst>
            </p:cNvPr>
            <p:cNvSpPr/>
            <p:nvPr/>
          </p:nvSpPr>
          <p:spPr>
            <a:xfrm>
              <a:off x="1734616" y="3991209"/>
              <a:ext cx="498651" cy="43208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7F5EF15-7DB9-46B6-9DFC-7F8638F0B41D}"/>
                </a:ext>
              </a:extLst>
            </p:cNvPr>
            <p:cNvSpPr/>
            <p:nvPr/>
          </p:nvSpPr>
          <p:spPr>
            <a:xfrm>
              <a:off x="4464905" y="3251177"/>
              <a:ext cx="498651" cy="43208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B226352-F75B-4C4E-9271-A9BF6C8ACA17}"/>
                </a:ext>
              </a:extLst>
            </p:cNvPr>
            <p:cNvSpPr/>
            <p:nvPr/>
          </p:nvSpPr>
          <p:spPr>
            <a:xfrm>
              <a:off x="4464904" y="3991209"/>
              <a:ext cx="498651" cy="43208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C403D36-79C0-4BE1-88CB-446AC0D9EE25}"/>
                </a:ext>
              </a:extLst>
            </p:cNvPr>
            <p:cNvSpPr/>
            <p:nvPr/>
          </p:nvSpPr>
          <p:spPr>
            <a:xfrm>
              <a:off x="4464904" y="4696769"/>
              <a:ext cx="498651" cy="43208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AFD77B2-EA38-4AB6-AE97-FFEF81698B56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2233268" y="3467220"/>
              <a:ext cx="2231637" cy="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D3FE624-2591-4321-A9C8-44FEEF1719F7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233267" y="4207252"/>
              <a:ext cx="2231637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9E203FC-CA62-4FE3-A418-907FAC8E54C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2236617" y="4912812"/>
              <a:ext cx="2228287" cy="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1BCE8A0-2D80-4EE8-82CF-C4110FBEBAC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2233267" y="3467220"/>
              <a:ext cx="2231638" cy="740032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46D7879-A6A3-4DAE-9651-3C1A4FB5940A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2233268" y="3467221"/>
              <a:ext cx="2231636" cy="144559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64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순열이 주어졌을 때 순열 사이클의 개수 확인하기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플러드</a:t>
            </a:r>
            <a:r>
              <a:rPr lang="ko-KR" altLang="en-US" dirty="0"/>
              <a:t> 필 </a:t>
            </a:r>
            <a:r>
              <a:rPr lang="en-US" altLang="ko-KR" dirty="0"/>
              <a:t>: </a:t>
            </a:r>
            <a:r>
              <a:rPr lang="ko-KR" altLang="en-US" dirty="0"/>
              <a:t>어떤 위치와 연결된 모든 위치를 찾는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20638A-7CFA-4BD3-904F-42672E9B204C}"/>
              </a:ext>
            </a:extLst>
          </p:cNvPr>
          <p:cNvSpPr/>
          <p:nvPr/>
        </p:nvSpPr>
        <p:spPr>
          <a:xfrm>
            <a:off x="1130055" y="2265524"/>
            <a:ext cx="52881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3"/>
              </a:rPr>
              <a:t>https://www.acmicpc.net/problem/2667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4"/>
              </a:rPr>
              <a:t>https://www.acmicpc.net/problem/4963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6C2BD7-8EED-45D1-AE1A-EF76290B9757}"/>
              </a:ext>
            </a:extLst>
          </p:cNvPr>
          <p:cNvSpPr/>
          <p:nvPr/>
        </p:nvSpPr>
        <p:spPr>
          <a:xfrm>
            <a:off x="1126623" y="3814162"/>
            <a:ext cx="54436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5"/>
              </a:rPr>
              <a:t>https://www.acmicpc.net/problem/10451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6"/>
              </a:rPr>
              <a:t>https://www.acmicpc.net/problem/2331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7"/>
              </a:rPr>
              <a:t>https://www.acmicpc.net/problem/9466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8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</a:t>
            </a:r>
            <a:r>
              <a:rPr lang="en-US" altLang="ko-KR" dirty="0"/>
              <a:t>(depth-first search, DFS)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스택을 이용해서 갈 수 있는 만큼 최대한 많이 가고</a:t>
            </a:r>
            <a:endParaRPr lang="en-US" altLang="ko-KR" dirty="0"/>
          </a:p>
          <a:p>
            <a:r>
              <a:rPr lang="ko-KR" altLang="en-US" dirty="0"/>
              <a:t>갈 수 없으면 이전 정점으로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0DDCA0B-6924-4E1F-8F54-2346784CCA21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D41FFB0-5585-413E-B99E-A0F7D6FF7860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3079B7C-D73D-488A-8845-55561592752C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042D02-9E44-4117-AC12-F37013A855E3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1BE853-4280-4ABA-9CFF-466FF7EDBD2A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04C67-260D-43AD-B3C2-4E2C2967DFAD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53CEA94-0566-4714-8CDA-EF9B318AB795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D9884CE-CDE6-4943-A4F0-7D5F6310A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B88BFC6-AC80-4E24-8D8E-F5DA31584147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1DA1BBE-0777-4633-A110-83AB60F99E7E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15417AA-0F4C-4AE4-8863-C00FF3019454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2832328" y="5041100"/>
              <a:ext cx="1178840" cy="71940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6E559B8-B42D-4C53-ABB2-CC6712B49F70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8F3B111-64EC-4D59-9B9E-5921005E5DA1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2A1CA05-9EBB-4271-88DA-BE1C325E3C38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26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탐색의 활용 </a:t>
            </a:r>
            <a:r>
              <a:rPr lang="en-US" altLang="ko-KR" dirty="0"/>
              <a:t>: </a:t>
            </a:r>
            <a:r>
              <a:rPr lang="ko-KR" altLang="en-US" dirty="0" err="1"/>
              <a:t>위상정렬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DAG(Directed </a:t>
            </a:r>
            <a:r>
              <a:rPr lang="en-US" altLang="ko-KR" dirty="0" err="1"/>
              <a:t>Acycllic</a:t>
            </a:r>
            <a:r>
              <a:rPr lang="en-US" altLang="ko-KR" dirty="0"/>
              <a:t> Graph) : </a:t>
            </a:r>
            <a:r>
              <a:rPr lang="ko-KR" altLang="en-US" dirty="0"/>
              <a:t>사이클이 없는 방향 있는 그래프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BE617-96E1-4180-BEF5-CF129A38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60" y="3021012"/>
            <a:ext cx="4756680" cy="22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0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  <a:r>
              <a:rPr lang="en-US" altLang="ko-KR" dirty="0"/>
              <a:t>(Topological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일을 하는 순서를 찾는 알고리즘</a:t>
            </a:r>
            <a:endParaRPr lang="en-US" altLang="ko-KR" dirty="0"/>
          </a:p>
          <a:p>
            <a:r>
              <a:rPr lang="en-US" altLang="ko-KR" dirty="0"/>
              <a:t>1-&gt;2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하기 전에 </a:t>
            </a:r>
            <a:r>
              <a:rPr lang="en-US" altLang="ko-KR" dirty="0"/>
              <a:t>1</a:t>
            </a:r>
            <a:r>
              <a:rPr lang="ko-KR" altLang="en-US" dirty="0"/>
              <a:t>을 먼저 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816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1325563"/>
          </a:xfrm>
        </p:spPr>
        <p:txBody>
          <a:bodyPr/>
          <a:lstStyle/>
          <a:p>
            <a:r>
              <a:rPr lang="ko-KR" altLang="en-US" dirty="0"/>
              <a:t>위상 정렬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1 : DFS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528"/>
            <a:ext cx="10515600" cy="169227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Dfs</a:t>
            </a:r>
            <a:r>
              <a:rPr lang="ko-KR" altLang="en-US" dirty="0"/>
              <a:t>를 이용한 방법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err="1"/>
              <a:t>dfsAll</a:t>
            </a:r>
            <a:r>
              <a:rPr lang="ko-KR" altLang="en-US" dirty="0"/>
              <a:t>을 수행하며 </a:t>
            </a:r>
            <a:r>
              <a:rPr lang="en-US" altLang="ko-KR" dirty="0" err="1"/>
              <a:t>dfs</a:t>
            </a:r>
            <a:r>
              <a:rPr lang="ko-KR" altLang="en-US" dirty="0"/>
              <a:t>가 종료할 때마다 현재 정점의 번호를 기록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기록된 순서를 뒤집음</a:t>
            </a:r>
            <a:r>
              <a:rPr lang="en-US" altLang="ko-KR" dirty="0"/>
              <a:t>(stack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80562D7-388B-421B-A98E-D491EC7590F8}"/>
              </a:ext>
            </a:extLst>
          </p:cNvPr>
          <p:cNvSpPr txBox="1">
            <a:spLocks/>
          </p:cNvSpPr>
          <p:nvPr/>
        </p:nvSpPr>
        <p:spPr>
          <a:xfrm>
            <a:off x="834485" y="3427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정당성 증명 </a:t>
            </a:r>
            <a:r>
              <a:rPr lang="en-US" altLang="ko-KR" dirty="0"/>
              <a:t>: </a:t>
            </a:r>
            <a:r>
              <a:rPr lang="ko-KR" altLang="en-US" dirty="0" err="1"/>
              <a:t>귀류법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en-US" altLang="ko-KR" dirty="0" err="1"/>
              <a:t>dfs</a:t>
            </a:r>
            <a:r>
              <a:rPr lang="en-US" altLang="ko-KR" dirty="0"/>
              <a:t>(u)</a:t>
            </a:r>
            <a:r>
              <a:rPr lang="ko-KR" altLang="en-US" dirty="0"/>
              <a:t>가 종료한 후에 </a:t>
            </a:r>
            <a:r>
              <a:rPr lang="en-US" altLang="ko-KR" dirty="0" err="1"/>
              <a:t>dfs</a:t>
            </a:r>
            <a:r>
              <a:rPr lang="en-US" altLang="ko-KR" dirty="0"/>
              <a:t>(v)</a:t>
            </a:r>
            <a:r>
              <a:rPr lang="ko-KR" altLang="en-US" dirty="0"/>
              <a:t>가 종료</a:t>
            </a:r>
            <a:r>
              <a:rPr lang="en-US" altLang="ko-KR" dirty="0"/>
              <a:t>(</a:t>
            </a:r>
            <a:r>
              <a:rPr lang="ko-KR" altLang="en-US" dirty="0"/>
              <a:t>종료 역순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dfs</a:t>
            </a:r>
            <a:r>
              <a:rPr lang="en-US" altLang="ko-KR" dirty="0"/>
              <a:t>(u)</a:t>
            </a:r>
            <a:r>
              <a:rPr lang="ko-KR" altLang="en-US" dirty="0"/>
              <a:t>에서 </a:t>
            </a:r>
            <a:r>
              <a:rPr lang="en-US" altLang="ko-KR" dirty="0"/>
              <a:t>visited[v]</a:t>
            </a:r>
            <a:r>
              <a:rPr lang="ko-KR" altLang="en-US" dirty="0"/>
              <a:t>는 </a:t>
            </a:r>
            <a:r>
              <a:rPr lang="ko-KR" altLang="en-US" dirty="0" err="1"/>
              <a:t>참이였을까</a:t>
            </a:r>
            <a:r>
              <a:rPr lang="en-US" altLang="ko-KR" dirty="0"/>
              <a:t>?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A64FFCC-1DE6-446A-A088-7EC74C5230EE}"/>
              </a:ext>
            </a:extLst>
          </p:cNvPr>
          <p:cNvSpPr/>
          <p:nvPr/>
        </p:nvSpPr>
        <p:spPr>
          <a:xfrm>
            <a:off x="2990385" y="4830244"/>
            <a:ext cx="713678" cy="747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04C0DF-167B-456C-84F9-049B23BA5AA6}"/>
              </a:ext>
            </a:extLst>
          </p:cNvPr>
          <p:cNvSpPr/>
          <p:nvPr/>
        </p:nvSpPr>
        <p:spPr>
          <a:xfrm>
            <a:off x="4901890" y="4830244"/>
            <a:ext cx="713678" cy="747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9CF174-6842-4BB5-AF09-4D43A2675D63}"/>
              </a:ext>
            </a:extLst>
          </p:cNvPr>
          <p:cNvSpPr/>
          <p:nvPr/>
        </p:nvSpPr>
        <p:spPr>
          <a:xfrm>
            <a:off x="6813395" y="4828218"/>
            <a:ext cx="713678" cy="747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7C1735-644B-4D18-B034-5CBCB8151590}"/>
              </a:ext>
            </a:extLst>
          </p:cNvPr>
          <p:cNvSpPr/>
          <p:nvPr/>
        </p:nvSpPr>
        <p:spPr>
          <a:xfrm>
            <a:off x="8724901" y="4828218"/>
            <a:ext cx="713678" cy="747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C27B1-E15A-40A1-86AD-F8F68B8AB38A}"/>
              </a:ext>
            </a:extLst>
          </p:cNvPr>
          <p:cNvSpPr txBox="1"/>
          <p:nvPr/>
        </p:nvSpPr>
        <p:spPr>
          <a:xfrm>
            <a:off x="3918897" y="496714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 . 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7008E-6163-4E93-8375-4F004DF87FD3}"/>
              </a:ext>
            </a:extLst>
          </p:cNvPr>
          <p:cNvSpPr txBox="1"/>
          <p:nvPr/>
        </p:nvSpPr>
        <p:spPr>
          <a:xfrm>
            <a:off x="5803161" y="496714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 . 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AD4D2-E4CC-434F-97D9-8DF9B6448633}"/>
              </a:ext>
            </a:extLst>
          </p:cNvPr>
          <p:cNvSpPr txBox="1"/>
          <p:nvPr/>
        </p:nvSpPr>
        <p:spPr>
          <a:xfrm>
            <a:off x="7769147" y="496714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 . .</a:t>
            </a:r>
            <a:endParaRPr lang="ko-KR" altLang="en-US" dirty="0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3F8D9762-84EC-44E7-9C72-EEC6E6499EDD}"/>
              </a:ext>
            </a:extLst>
          </p:cNvPr>
          <p:cNvCxnSpPr>
            <a:stCxn id="8" idx="4"/>
            <a:endCxn id="5" idx="4"/>
          </p:cNvCxnSpPr>
          <p:nvPr/>
        </p:nvCxnSpPr>
        <p:spPr>
          <a:xfrm rot="5400000">
            <a:off x="6213469" y="2709105"/>
            <a:ext cx="2026" cy="5734516"/>
          </a:xfrm>
          <a:prstGeom prst="curvedConnector3">
            <a:avLst>
              <a:gd name="adj1" fmla="val 113833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0D6B73-AC84-4C3C-8C9E-3653F3EEE287}"/>
              </a:ext>
            </a:extLst>
          </p:cNvPr>
          <p:cNvSpPr/>
          <p:nvPr/>
        </p:nvSpPr>
        <p:spPr>
          <a:xfrm>
            <a:off x="834485" y="5953150"/>
            <a:ext cx="3986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http://jason9319.tistory.com/93</a:t>
            </a:r>
          </a:p>
        </p:txBody>
      </p:sp>
    </p:spTree>
    <p:extLst>
      <p:ext uri="{BB962C8B-B14F-4D97-AF65-F5344CB8AC3E}">
        <p14:creationId xmlns:p14="http://schemas.microsoft.com/office/powerpoint/2010/main" val="361026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2 : indegree</a:t>
            </a:r>
            <a:r>
              <a:rPr lang="ko-KR" altLang="en-US" dirty="0"/>
              <a:t>의 수를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큐에 들어있는 것은 들어오는 간선의 개수가 </a:t>
            </a:r>
            <a:r>
              <a:rPr lang="en-US" altLang="ko-KR" dirty="0"/>
              <a:t>0</a:t>
            </a:r>
            <a:r>
              <a:rPr lang="ko-KR" altLang="en-US" dirty="0"/>
              <a:t>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1 2 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CD8DE-B1B6-400B-A249-A6BFCCA7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82" y="3429000"/>
            <a:ext cx="5998408" cy="2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2 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6C6BEA-D127-48C3-BDF3-415AD665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3009370"/>
            <a:ext cx="5476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80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2 3 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EB0674-9FB4-41C1-B164-27D2768E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114674"/>
            <a:ext cx="5467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05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3 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C699BC-F24A-4453-B91D-6CCCD7C4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3068633"/>
            <a:ext cx="5648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2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3 9 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CE0449-F614-4C74-A8DE-C2B1AFF9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3020483"/>
            <a:ext cx="5553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60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9 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C72B1-EAA3-4A01-B8FD-058FF9A8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963333"/>
            <a:ext cx="5610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9 4 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82D8A2-C49A-4881-8666-7E2E7AC4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3131077"/>
            <a:ext cx="42386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26499"/>
              </p:ext>
            </p:extLst>
          </p:nvPr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78840" cy="71940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4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4 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34AC3-AF95-4CF9-A4D3-574F5C3E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2908299"/>
            <a:ext cx="4162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4 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2CDB9E-5599-4926-8191-615ED70F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3048000"/>
            <a:ext cx="35528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36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 4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5C96D-0063-4EBD-AAF6-82EA9D62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2912533"/>
            <a:ext cx="3467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38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 4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15C40-4693-4C86-A8E4-DE93420A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3005667"/>
            <a:ext cx="3552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92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 4 5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949C9D-5788-4B3B-AFBC-383AB7C3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2967565"/>
            <a:ext cx="3409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0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 4 5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C5EFD-0564-4115-B62D-A790BE2D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2977619"/>
            <a:ext cx="2114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95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 4 5 7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D597B-6ADB-4F45-A86D-C3E3427F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2950101"/>
            <a:ext cx="2114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78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 4 5 7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D53EF-6D93-4612-8F12-2F4BA3B8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7" y="3120494"/>
            <a:ext cx="2143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 4 5 7 6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AAB3C5-FD4A-468E-AFB2-06F3B908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3071812"/>
            <a:ext cx="20288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05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 4 5 7 6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4460D7-4DA1-4C36-83AF-3A52DB36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7" y="3370791"/>
            <a:ext cx="9239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3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3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 2 3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24661"/>
              </p:ext>
            </p:extLst>
          </p:nvPr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527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 </a:t>
            </a:r>
            <a:r>
              <a:rPr lang="en-US" altLang="ko-KR" dirty="0"/>
              <a:t>: 1 2 3 9 4 5 7 6 8</a:t>
            </a:r>
          </a:p>
          <a:p>
            <a:r>
              <a:rPr lang="ko-KR" altLang="en-US" dirty="0"/>
              <a:t>큐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6791A4-36BA-4C99-8A0F-E015C977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3358091"/>
            <a:ext cx="8382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19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1A9672-E2A4-4F44-91C8-9BBE3DB1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4" y="1690688"/>
            <a:ext cx="4205611" cy="42303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00F68E-9FE8-4A3C-9746-B02F2F53C2C2}"/>
              </a:ext>
            </a:extLst>
          </p:cNvPr>
          <p:cNvSpPr/>
          <p:nvPr/>
        </p:nvSpPr>
        <p:spPr>
          <a:xfrm>
            <a:off x="1828800" y="4523232"/>
            <a:ext cx="1914144" cy="9144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20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7F417C-D4BA-4385-8004-7FC3D8893F17}"/>
              </a:ext>
            </a:extLst>
          </p:cNvPr>
          <p:cNvSpPr/>
          <p:nvPr/>
        </p:nvSpPr>
        <p:spPr>
          <a:xfrm>
            <a:off x="963111" y="1459855"/>
            <a:ext cx="680776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줄 세우기 </a:t>
            </a:r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2"/>
              </a:rPr>
              <a:t>https://www.acmicpc.net/problem/2252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문제집 </a:t>
            </a:r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3"/>
              </a:rPr>
              <a:t>https://www.acmicpc.net/problem/1766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작업 </a:t>
            </a:r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4"/>
              </a:rPr>
              <a:t>https://www.acmicpc.net/problem/2056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게임 개발 </a:t>
            </a:r>
            <a:r>
              <a:rPr lang="en-US" altLang="ko-KR" sz="2400" dirty="0">
                <a:solidFill>
                  <a:srgbClr val="0070C0"/>
                </a:solidFill>
                <a:latin typeface="Calibri" panose="020F0502020204030204" pitchFamily="34" charset="0"/>
                <a:hlinkClick r:id="rId5"/>
              </a:rPr>
              <a:t>https://www.acmicpc.net/problem/1516</a:t>
            </a:r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endParaRPr lang="en-US" altLang="ko-KR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52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고대어 사전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모델링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28.2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인접행렬 이용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err="1"/>
              <a:t>i</a:t>
            </a:r>
            <a:r>
              <a:rPr lang="en-US" altLang="ko-KR" dirty="0"/>
              <a:t>=j-1</a:t>
            </a:r>
          </a:p>
          <a:p>
            <a:r>
              <a:rPr lang="ko-KR" altLang="en-US" dirty="0"/>
              <a:t>인접한 단어들만 검사하기</a:t>
            </a:r>
            <a:endParaRPr lang="en-US" altLang="ko-KR" dirty="0"/>
          </a:p>
          <a:p>
            <a:r>
              <a:rPr lang="ko-KR" altLang="en-US" dirty="0"/>
              <a:t>위상 정렬의 구현</a:t>
            </a:r>
            <a:endParaRPr lang="en-US" altLang="ko-KR" dirty="0"/>
          </a:p>
          <a:p>
            <a:pPr lvl="1"/>
            <a:r>
              <a:rPr lang="ko-KR" altLang="en-US" dirty="0"/>
              <a:t>사이클 여부 확인 어떻게</a:t>
            </a:r>
            <a:r>
              <a:rPr lang="en-US" altLang="ko-KR" dirty="0"/>
              <a:t>?</a:t>
            </a:r>
            <a:r>
              <a:rPr lang="ko-KR" altLang="en-US" dirty="0" err="1"/>
              <a:t>위상정렬</a:t>
            </a:r>
            <a:r>
              <a:rPr lang="ko-KR" altLang="en-US" dirty="0"/>
              <a:t> 결과에서 오른쪽에서 왼쪽으로 가는 간선의 여부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8765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고대어 사전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3058"/>
          </a:xfrm>
        </p:spPr>
        <p:txBody>
          <a:bodyPr/>
          <a:lstStyle/>
          <a:p>
            <a:r>
              <a:rPr lang="ko-KR" altLang="en-US" dirty="0"/>
              <a:t>위상 정렬의 구현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28.3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인접행렬을 이용한 </a:t>
            </a:r>
            <a:r>
              <a:rPr lang="en-US" altLang="ko-KR" dirty="0" err="1"/>
              <a:t>dfs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err="1"/>
              <a:t>order.push_back</a:t>
            </a:r>
            <a:r>
              <a:rPr lang="en-US" altLang="ko-KR" dirty="0"/>
              <a:t>(here)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err="1"/>
              <a:t>topologicalSort</a:t>
            </a:r>
            <a:r>
              <a:rPr lang="ko-KR" altLang="en-US" dirty="0"/>
              <a:t>에서 이중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FF204E2-63FC-4A8B-921F-48D1C2D24C51}"/>
              </a:ext>
            </a:extLst>
          </p:cNvPr>
          <p:cNvSpPr txBox="1">
            <a:spLocks/>
          </p:cNvSpPr>
          <p:nvPr/>
        </p:nvSpPr>
        <p:spPr>
          <a:xfrm>
            <a:off x="838200" y="4160489"/>
            <a:ext cx="10515600" cy="213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시간 복잡도</a:t>
            </a:r>
            <a:endParaRPr lang="en-US" altLang="ko-KR" dirty="0"/>
          </a:p>
          <a:p>
            <a:pPr lvl="1"/>
            <a:r>
              <a:rPr lang="ko-KR" altLang="en-US" dirty="0"/>
              <a:t>그래프의 크기</a:t>
            </a:r>
            <a:endParaRPr lang="en-US" altLang="ko-KR" dirty="0"/>
          </a:p>
          <a:p>
            <a:pPr lvl="1"/>
            <a:r>
              <a:rPr lang="ko-KR" altLang="en-US" dirty="0"/>
              <a:t>그래프를 생성하는 시간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1962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서킷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그래프의 </a:t>
            </a:r>
            <a:r>
              <a:rPr lang="ko-KR" altLang="en-US" dirty="0">
                <a:highlight>
                  <a:srgbClr val="FFFF00"/>
                </a:highlight>
              </a:rPr>
              <a:t>모든 간선을 정확히 한 번씩 </a:t>
            </a:r>
            <a:r>
              <a:rPr lang="ko-KR" altLang="en-US" dirty="0"/>
              <a:t>지나서 시작점으로 돌아오는 경로</a:t>
            </a:r>
            <a:endParaRPr lang="en-US" altLang="ko-KR" dirty="0"/>
          </a:p>
          <a:p>
            <a:r>
              <a:rPr lang="ko-KR" altLang="en-US" dirty="0" err="1"/>
              <a:t>오일러</a:t>
            </a:r>
            <a:r>
              <a:rPr lang="ko-KR" altLang="en-US" dirty="0"/>
              <a:t> 서킷이 존재하는 경우 </a:t>
            </a:r>
            <a:r>
              <a:rPr lang="en-US" altLang="ko-KR" dirty="0"/>
              <a:t>: </a:t>
            </a:r>
            <a:r>
              <a:rPr lang="ko-KR" altLang="en-US" dirty="0"/>
              <a:t>그래프의 모든 정점들이 짝수</a:t>
            </a:r>
          </a:p>
        </p:txBody>
      </p:sp>
      <p:sp>
        <p:nvSpPr>
          <p:cNvPr id="4" name="생각 풍선: 구름 모양 3">
            <a:extLst>
              <a:ext uri="{FF2B5EF4-FFF2-40B4-BE49-F238E27FC236}">
                <a16:creationId xmlns:a16="http://schemas.microsoft.com/office/drawing/2014/main" id="{7FFF2EEF-B1BA-4875-83F4-62B2F8BA9D45}"/>
              </a:ext>
            </a:extLst>
          </p:cNvPr>
          <p:cNvSpPr/>
          <p:nvPr/>
        </p:nvSpPr>
        <p:spPr>
          <a:xfrm>
            <a:off x="2642839" y="3858322"/>
            <a:ext cx="1717288" cy="936702"/>
          </a:xfrm>
          <a:prstGeom prst="cloudCallout">
            <a:avLst>
              <a:gd name="adj1" fmla="val -5249"/>
              <a:gd name="adj2" fmla="val 184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A80A267-D55B-4AE0-9FAC-F94DC5C92C1B}"/>
              </a:ext>
            </a:extLst>
          </p:cNvPr>
          <p:cNvSpPr/>
          <p:nvPr/>
        </p:nvSpPr>
        <p:spPr>
          <a:xfrm>
            <a:off x="2897460" y="4081346"/>
            <a:ext cx="425604" cy="4125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55C041-D80E-44F4-AC78-CA3E400FED5A}"/>
              </a:ext>
            </a:extLst>
          </p:cNvPr>
          <p:cNvSpPr/>
          <p:nvPr/>
        </p:nvSpPr>
        <p:spPr>
          <a:xfrm>
            <a:off x="4455377" y="4113679"/>
            <a:ext cx="468351" cy="4471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F04260-E5D6-46BB-96C7-EA96976624C4}"/>
              </a:ext>
            </a:extLst>
          </p:cNvPr>
          <p:cNvCxnSpPr>
            <a:stCxn id="4" idx="2"/>
            <a:endCxn id="8" idx="2"/>
          </p:cNvCxnSpPr>
          <p:nvPr/>
        </p:nvCxnSpPr>
        <p:spPr>
          <a:xfrm>
            <a:off x="4358696" y="4326673"/>
            <a:ext cx="96681" cy="10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22F9D151-CCD2-4F2E-BDFE-F4BE75765871}"/>
              </a:ext>
            </a:extLst>
          </p:cNvPr>
          <p:cNvSpPr/>
          <p:nvPr/>
        </p:nvSpPr>
        <p:spPr>
          <a:xfrm>
            <a:off x="6903534" y="3902928"/>
            <a:ext cx="1717288" cy="936702"/>
          </a:xfrm>
          <a:prstGeom prst="cloudCallout">
            <a:avLst>
              <a:gd name="adj1" fmla="val -5249"/>
              <a:gd name="adj2" fmla="val 184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A01E6BA-B0A0-48E9-BDEA-ADAB4DB5EE31}"/>
              </a:ext>
            </a:extLst>
          </p:cNvPr>
          <p:cNvSpPr/>
          <p:nvPr/>
        </p:nvSpPr>
        <p:spPr>
          <a:xfrm>
            <a:off x="7158155" y="4125952"/>
            <a:ext cx="425604" cy="4125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1DC46AF-B7C5-4899-A80B-5899BE5D50C9}"/>
              </a:ext>
            </a:extLst>
          </p:cNvPr>
          <p:cNvCxnSpPr>
            <a:stCxn id="13" idx="7"/>
            <a:endCxn id="13" idx="5"/>
          </p:cNvCxnSpPr>
          <p:nvPr/>
        </p:nvCxnSpPr>
        <p:spPr>
          <a:xfrm rot="16200000" flipH="1">
            <a:off x="7375556" y="4332249"/>
            <a:ext cx="291749" cy="12700"/>
          </a:xfrm>
          <a:prstGeom prst="curvedConnector5">
            <a:avLst>
              <a:gd name="adj1" fmla="val -78355"/>
              <a:gd name="adj2" fmla="val 4660441"/>
              <a:gd name="adj3" fmla="val 178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E273C7-9ADC-47DF-8749-DDA139FE7021}"/>
              </a:ext>
            </a:extLst>
          </p:cNvPr>
          <p:cNvSpPr txBox="1"/>
          <p:nvPr/>
        </p:nvSpPr>
        <p:spPr>
          <a:xfrm>
            <a:off x="6233532" y="5234503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u==v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ko-KR" altLang="en-US" dirty="0"/>
              <a:t>는 짝수 개의 간선과 </a:t>
            </a:r>
            <a:r>
              <a:rPr lang="ko-KR" altLang="en-US" dirty="0" err="1"/>
              <a:t>인접해있음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E5D1E-E9CC-4B0A-B879-8E64BA63D274}"/>
              </a:ext>
            </a:extLst>
          </p:cNvPr>
          <p:cNvSpPr txBox="1"/>
          <p:nvPr/>
        </p:nvSpPr>
        <p:spPr>
          <a:xfrm>
            <a:off x="2007219" y="5235588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u!=v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ko-KR" altLang="en-US" dirty="0"/>
              <a:t>는 홀수 개의 간선과 </a:t>
            </a:r>
            <a:r>
              <a:rPr lang="ko-KR" altLang="en-US" dirty="0" err="1"/>
              <a:t>인접해있음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53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서킷을 찾아내는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5546" cy="488740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findRandomCircuit</a:t>
            </a:r>
            <a:r>
              <a:rPr lang="en-US" altLang="ko-KR" dirty="0"/>
              <a:t>(u) : </a:t>
            </a:r>
            <a:r>
              <a:rPr lang="ko-KR" altLang="en-US" dirty="0"/>
              <a:t>임의의 정점 </a:t>
            </a:r>
            <a:r>
              <a:rPr lang="en-US" altLang="ko-KR" dirty="0"/>
              <a:t>u</a:t>
            </a:r>
            <a:r>
              <a:rPr lang="ko-KR" altLang="en-US" dirty="0"/>
              <a:t>에서 시작해 아직 따라가지 않은 간선 중 하나를 따라가며 임의의 경로를 만드는 함수</a:t>
            </a:r>
            <a:endParaRPr lang="en-US" altLang="ko-KR" dirty="0"/>
          </a:p>
          <a:p>
            <a:pPr lvl="1"/>
            <a:r>
              <a:rPr lang="ko-KR" altLang="en-US" dirty="0"/>
              <a:t>지나치지 않은 간선이 남아있는 경우 </a:t>
            </a:r>
            <a:r>
              <a:rPr lang="en-US" altLang="ko-KR" dirty="0"/>
              <a:t>-&gt; v</a:t>
            </a:r>
            <a:r>
              <a:rPr lang="ko-KR" altLang="en-US" dirty="0"/>
              <a:t>에서 </a:t>
            </a:r>
            <a:r>
              <a:rPr lang="en-US" altLang="ko-KR" dirty="0" err="1"/>
              <a:t>findRandomCircuit</a:t>
            </a:r>
            <a:r>
              <a:rPr lang="en-US" altLang="ko-KR" dirty="0"/>
              <a:t>(v) </a:t>
            </a:r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두 서킷을 합침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p.839 </a:t>
            </a:r>
            <a:r>
              <a:rPr lang="ko-KR" altLang="en-US" dirty="0"/>
              <a:t>예시로 보면서 원리 확인해보기</a:t>
            </a:r>
            <a:endParaRPr lang="en-US" altLang="ko-KR" dirty="0"/>
          </a:p>
          <a:p>
            <a:pPr lvl="1"/>
            <a:r>
              <a:rPr lang="en-US" altLang="ko-KR" dirty="0" err="1"/>
              <a:t>circuit.push_back</a:t>
            </a:r>
            <a:r>
              <a:rPr lang="en-US" altLang="ko-KR" dirty="0"/>
              <a:t>(here);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D4A52-306C-463E-9145-CA340213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90" y="3499494"/>
            <a:ext cx="4629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8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단어 제한 끝말잇기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그래프 모델링</a:t>
            </a:r>
            <a:endParaRPr lang="en-US" altLang="ko-KR" dirty="0"/>
          </a:p>
          <a:p>
            <a:pPr lvl="1"/>
            <a:r>
              <a:rPr lang="ko-KR" altLang="en-US" dirty="0" err="1"/>
              <a:t>해밀토니안</a:t>
            </a:r>
            <a:r>
              <a:rPr lang="ko-KR" altLang="en-US" dirty="0"/>
              <a:t> 경로와 </a:t>
            </a:r>
            <a:r>
              <a:rPr lang="ko-KR" altLang="en-US" dirty="0" err="1"/>
              <a:t>오일러</a:t>
            </a:r>
            <a:r>
              <a:rPr lang="ko-KR" altLang="en-US" dirty="0"/>
              <a:t> 경로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28.5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vector&lt;vector&lt;</a:t>
            </a:r>
            <a:r>
              <a:rPr lang="en-US" altLang="ko-KR" dirty="0" err="1"/>
              <a:t>int</a:t>
            </a:r>
            <a:r>
              <a:rPr lang="en-US" altLang="ko-KR" dirty="0"/>
              <a:t>&gt; &gt; </a:t>
            </a:r>
            <a:r>
              <a:rPr lang="en-US" altLang="ko-KR" dirty="0" err="1"/>
              <a:t>adj</a:t>
            </a:r>
            <a:r>
              <a:rPr lang="en-US" altLang="ko-KR" dirty="0"/>
              <a:t>;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vector&lt;string&gt; graph[26][26]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vector&lt;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en-US" altLang="ko-KR" dirty="0" err="1"/>
              <a:t>indgree</a:t>
            </a:r>
            <a:r>
              <a:rPr lang="en-US" altLang="ko-KR" dirty="0"/>
              <a:t>, outdegree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C4AF9-046A-4152-9E9C-AD9940CFEDB5}"/>
              </a:ext>
            </a:extLst>
          </p:cNvPr>
          <p:cNvSpPr/>
          <p:nvPr/>
        </p:nvSpPr>
        <p:spPr>
          <a:xfrm>
            <a:off x="2414726" y="2840854"/>
            <a:ext cx="1065321" cy="5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8D0146-C597-47C8-A1F4-122E79C85934}"/>
              </a:ext>
            </a:extLst>
          </p:cNvPr>
          <p:cNvSpPr/>
          <p:nvPr/>
        </p:nvSpPr>
        <p:spPr>
          <a:xfrm>
            <a:off x="4057094" y="2840854"/>
            <a:ext cx="1065321" cy="5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58BC6D-FAB2-4A94-9952-4F23E2E7EC88}"/>
              </a:ext>
            </a:extLst>
          </p:cNvPr>
          <p:cNvSpPr/>
          <p:nvPr/>
        </p:nvSpPr>
        <p:spPr>
          <a:xfrm>
            <a:off x="2414726" y="3764131"/>
            <a:ext cx="1065321" cy="5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EED22D-87C0-4C43-B497-2E1123A44E0E}"/>
              </a:ext>
            </a:extLst>
          </p:cNvPr>
          <p:cNvSpPr/>
          <p:nvPr/>
        </p:nvSpPr>
        <p:spPr>
          <a:xfrm>
            <a:off x="4057093" y="3764131"/>
            <a:ext cx="1065321" cy="5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dragon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512C15-3D06-4998-8D19-B570F5BBCEE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947387" y="3429000"/>
            <a:ext cx="0" cy="335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5EF3443-FF8F-44DF-928A-0ACE60BE0290}"/>
              </a:ext>
            </a:extLst>
          </p:cNvPr>
          <p:cNvCxnSpPr/>
          <p:nvPr/>
        </p:nvCxnSpPr>
        <p:spPr>
          <a:xfrm flipH="1">
            <a:off x="3480047" y="3027286"/>
            <a:ext cx="5770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C9485C-0A5D-419F-A50B-79DDF6C276C9}"/>
              </a:ext>
            </a:extLst>
          </p:cNvPr>
          <p:cNvCxnSpPr/>
          <p:nvPr/>
        </p:nvCxnSpPr>
        <p:spPr>
          <a:xfrm>
            <a:off x="3480047" y="3204837"/>
            <a:ext cx="577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5DE2E0-E8DA-4DD1-9DE2-254359B36250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589754" y="3429000"/>
            <a:ext cx="1" cy="335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D6FF42-4D37-4C9A-9944-E0281D3BC02E}"/>
              </a:ext>
            </a:extLst>
          </p:cNvPr>
          <p:cNvCxnSpPr/>
          <p:nvPr/>
        </p:nvCxnSpPr>
        <p:spPr>
          <a:xfrm flipH="1">
            <a:off x="3480047" y="3970540"/>
            <a:ext cx="577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AE1F1A-A606-4A4B-A344-BA12ACF48D46}"/>
              </a:ext>
            </a:extLst>
          </p:cNvPr>
          <p:cNvCxnSpPr>
            <a:cxnSpLocks/>
          </p:cNvCxnSpPr>
          <p:nvPr/>
        </p:nvCxnSpPr>
        <p:spPr>
          <a:xfrm>
            <a:off x="3480047" y="4138106"/>
            <a:ext cx="5770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73AC232-65FD-4213-80D9-FB42F0A9441F}"/>
              </a:ext>
            </a:extLst>
          </p:cNvPr>
          <p:cNvSpPr/>
          <p:nvPr/>
        </p:nvSpPr>
        <p:spPr>
          <a:xfrm>
            <a:off x="6951216" y="3284738"/>
            <a:ext cx="577041" cy="588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45E407-87B6-43B8-95F1-76E95851BAEE}"/>
              </a:ext>
            </a:extLst>
          </p:cNvPr>
          <p:cNvSpPr/>
          <p:nvPr/>
        </p:nvSpPr>
        <p:spPr>
          <a:xfrm>
            <a:off x="8780017" y="2701255"/>
            <a:ext cx="577041" cy="588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D3D932-0726-416B-9060-B717CC7EAADC}"/>
              </a:ext>
            </a:extLst>
          </p:cNvPr>
          <p:cNvSpPr/>
          <p:nvPr/>
        </p:nvSpPr>
        <p:spPr>
          <a:xfrm>
            <a:off x="8780017" y="3764131"/>
            <a:ext cx="577041" cy="588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8A955A-8D1A-47F6-BB9B-26BB24A9E3F2}"/>
              </a:ext>
            </a:extLst>
          </p:cNvPr>
          <p:cNvCxnSpPr>
            <a:stCxn id="20" idx="7"/>
            <a:endCxn id="21" idx="2"/>
          </p:cNvCxnSpPr>
          <p:nvPr/>
        </p:nvCxnSpPr>
        <p:spPr>
          <a:xfrm flipV="1">
            <a:off x="7443751" y="2995328"/>
            <a:ext cx="1336266" cy="37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8F07399-1603-45B3-A5B5-D1A56F531F9A}"/>
              </a:ext>
            </a:extLst>
          </p:cNvPr>
          <p:cNvCxnSpPr>
            <a:cxnSpLocks/>
          </p:cNvCxnSpPr>
          <p:nvPr/>
        </p:nvCxnSpPr>
        <p:spPr>
          <a:xfrm flipH="1">
            <a:off x="7483867" y="3150001"/>
            <a:ext cx="1336266" cy="37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0DD032-09D8-456E-B013-3B4EDDB0D645}"/>
              </a:ext>
            </a:extLst>
          </p:cNvPr>
          <p:cNvCxnSpPr>
            <a:cxnSpLocks/>
          </p:cNvCxnSpPr>
          <p:nvPr/>
        </p:nvCxnSpPr>
        <p:spPr>
          <a:xfrm>
            <a:off x="7528257" y="3640957"/>
            <a:ext cx="1336266" cy="271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5C45AB9-D958-400F-BDA7-184825240E6F}"/>
              </a:ext>
            </a:extLst>
          </p:cNvPr>
          <p:cNvCxnSpPr>
            <a:stCxn id="22" idx="2"/>
            <a:endCxn id="20" idx="5"/>
          </p:cNvCxnSpPr>
          <p:nvPr/>
        </p:nvCxnSpPr>
        <p:spPr>
          <a:xfrm flipH="1" flipV="1">
            <a:off x="7443751" y="3786752"/>
            <a:ext cx="1336266" cy="271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D5C24DB-7FA3-4C5C-9E6E-CD69E05677F6}"/>
              </a:ext>
            </a:extLst>
          </p:cNvPr>
          <p:cNvSpPr txBox="1"/>
          <p:nvPr/>
        </p:nvSpPr>
        <p:spPr>
          <a:xfrm>
            <a:off x="7768581" y="287723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dog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238B2-A478-48F4-AB5F-445FCAED5B87}"/>
              </a:ext>
            </a:extLst>
          </p:cNvPr>
          <p:cNvSpPr txBox="1"/>
          <p:nvPr/>
        </p:nvSpPr>
        <p:spPr>
          <a:xfrm>
            <a:off x="8011162" y="327848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dog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C6D4EC-F403-4E9A-9641-16B9D1F6FD8E}"/>
              </a:ext>
            </a:extLst>
          </p:cNvPr>
          <p:cNvSpPr txBox="1"/>
          <p:nvPr/>
        </p:nvSpPr>
        <p:spPr>
          <a:xfrm>
            <a:off x="7922180" y="34926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dragon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8E7EA3-3B2A-4DDA-9CAC-2E1E16E4C003}"/>
              </a:ext>
            </a:extLst>
          </p:cNvPr>
          <p:cNvSpPr txBox="1"/>
          <p:nvPr/>
        </p:nvSpPr>
        <p:spPr>
          <a:xfrm>
            <a:off x="7783518" y="3888894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need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677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단어 제한 끝말잇기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방향 그래프에서의 </a:t>
            </a:r>
            <a:r>
              <a:rPr lang="ko-KR" altLang="en-US" dirty="0" err="1"/>
              <a:t>오일러</a:t>
            </a:r>
            <a:r>
              <a:rPr lang="ko-KR" altLang="en-US" dirty="0"/>
              <a:t> 서킷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각 정점에 들어오는 간선의 수와 나가는 간선의 수가 같음</a:t>
            </a:r>
            <a:endParaRPr lang="en-US" altLang="ko-KR" dirty="0"/>
          </a:p>
          <a:p>
            <a:pPr lvl="1"/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트레일</a:t>
            </a:r>
            <a:r>
              <a:rPr lang="ko-KR" altLang="en-US" dirty="0"/>
              <a:t> </a:t>
            </a:r>
            <a:r>
              <a:rPr lang="en-US" altLang="ko-KR" dirty="0"/>
              <a:t>: a</a:t>
            </a:r>
            <a:r>
              <a:rPr lang="ko-KR" altLang="en-US" dirty="0"/>
              <a:t>에서는 나가는 간선이 들어오는 간선보다 하나 많고 </a:t>
            </a:r>
            <a:r>
              <a:rPr lang="en-US" altLang="ko-KR" dirty="0"/>
              <a:t>b</a:t>
            </a:r>
            <a:r>
              <a:rPr lang="ko-KR" altLang="en-US" dirty="0"/>
              <a:t>는 들어오는 간선이 나가는 간선보다 하나 많음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28.6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err="1"/>
              <a:t>무향</a:t>
            </a:r>
            <a:r>
              <a:rPr lang="ko-KR" altLang="en-US" dirty="0"/>
              <a:t> 그래프 </a:t>
            </a:r>
            <a:r>
              <a:rPr lang="en-US" altLang="ko-KR" dirty="0" err="1"/>
              <a:t>gerEulerCircuit</a:t>
            </a:r>
            <a:r>
              <a:rPr lang="ko-KR" altLang="en-US" dirty="0"/>
              <a:t>과의 차이점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If(outdegree[</a:t>
            </a:r>
            <a:r>
              <a:rPr lang="en-US" altLang="ko-KR" dirty="0" err="1"/>
              <a:t>i</a:t>
            </a:r>
            <a:r>
              <a:rPr lang="en-US" altLang="ko-KR" dirty="0"/>
              <a:t>] == indegree[</a:t>
            </a:r>
            <a:r>
              <a:rPr lang="en-US" altLang="ko-KR" dirty="0" err="1"/>
              <a:t>i</a:t>
            </a:r>
            <a:r>
              <a:rPr lang="en-US" altLang="ko-KR" dirty="0"/>
              <a:t>]+1)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644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단어 제한 끝말잇기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 err="1"/>
              <a:t>오일러</a:t>
            </a:r>
            <a:r>
              <a:rPr lang="ko-KR" altLang="en-US" dirty="0"/>
              <a:t> 서킷</a:t>
            </a:r>
            <a:r>
              <a:rPr lang="en-US" altLang="ko-KR" dirty="0"/>
              <a:t>/</a:t>
            </a:r>
            <a:r>
              <a:rPr lang="ko-KR" altLang="en-US" dirty="0" err="1"/>
              <a:t>트레일의</a:t>
            </a:r>
            <a:r>
              <a:rPr lang="ko-KR" altLang="en-US" dirty="0"/>
              <a:t> 존재 여부 확인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28.7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Return (plus1 == 1 &amp;&amp; minus1 == 1) || (plus == 0 &amp;&amp; minus1 == 0)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/>
              <a:t>If(</a:t>
            </a:r>
            <a:r>
              <a:rPr lang="en-US" altLang="ko-KR" dirty="0" err="1"/>
              <a:t>circuit.size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!=</a:t>
            </a:r>
            <a:r>
              <a:rPr lang="ko-KR" altLang="en-US" dirty="0"/>
              <a:t> </a:t>
            </a:r>
            <a:r>
              <a:rPr lang="en-US" altLang="ko-KR" dirty="0" err="1"/>
              <a:t>words.size</a:t>
            </a:r>
            <a:r>
              <a:rPr lang="en-US" altLang="ko-KR" dirty="0"/>
              <a:t>() + 1)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206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3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 2 3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21899"/>
              </p:ext>
            </p:extLst>
          </p:nvPr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9495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11559 </a:t>
            </a:r>
            <a:r>
              <a:rPr lang="ko-KR" altLang="en-US" dirty="0" err="1"/>
              <a:t>뿌요뿌요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45FD-3EF7-495F-8603-9F40DF820317}"/>
              </a:ext>
            </a:extLst>
          </p:cNvPr>
          <p:cNvSpPr txBox="1"/>
          <p:nvPr/>
        </p:nvSpPr>
        <p:spPr>
          <a:xfrm>
            <a:off x="892102" y="1550023"/>
            <a:ext cx="62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각자 풀이에 대해 이야기해보아요</a:t>
            </a:r>
            <a:r>
              <a:rPr lang="en-US" altLang="ko-KR" sz="2800" dirty="0"/>
              <a:t>^0^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714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29D8-0BA8-47DA-9CE5-974624C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 </a:t>
            </a:r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45FD-3EF7-495F-8603-9F40DF820317}"/>
              </a:ext>
            </a:extLst>
          </p:cNvPr>
          <p:cNvSpPr txBox="1"/>
          <p:nvPr/>
        </p:nvSpPr>
        <p:spPr>
          <a:xfrm>
            <a:off x="892102" y="1550023"/>
            <a:ext cx="2568332" cy="259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트리 간선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순방향 간선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역방향 간선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교차 간선</a:t>
            </a:r>
          </a:p>
        </p:txBody>
      </p:sp>
    </p:spTree>
    <p:extLst>
      <p:ext uri="{BB962C8B-B14F-4D97-AF65-F5344CB8AC3E}">
        <p14:creationId xmlns:p14="http://schemas.microsoft.com/office/powerpoint/2010/main" val="25331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4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 4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 2 3 4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06541"/>
              </p:ext>
            </p:extLst>
          </p:nvPr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256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5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 4 5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 2 3 4 5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58965"/>
              </p:ext>
            </p:extLst>
          </p:nvPr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41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4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 4 5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 2 3 4 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에서 더 갈 수 있는 것이 없기 때문에</a:t>
            </a:r>
            <a:r>
              <a:rPr lang="en-US" altLang="ko-KR" dirty="0"/>
              <a:t>, 4</a:t>
            </a:r>
            <a:r>
              <a:rPr lang="ko-KR" altLang="en-US" dirty="0"/>
              <a:t>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/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405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E5C2-292D-4CCE-87BE-5EBB1D06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현재 정점 </a:t>
            </a:r>
            <a:r>
              <a:rPr lang="en-US" altLang="ko-KR" dirty="0"/>
              <a:t>: 6</a:t>
            </a:r>
          </a:p>
          <a:p>
            <a:r>
              <a:rPr lang="ko-KR" altLang="en-US" dirty="0"/>
              <a:t>순서 </a:t>
            </a:r>
            <a:r>
              <a:rPr lang="en-US" altLang="ko-KR" dirty="0"/>
              <a:t>: 1 2 3 4 5 6</a:t>
            </a:r>
          </a:p>
          <a:p>
            <a:r>
              <a:rPr lang="ko-KR" altLang="en-US" dirty="0"/>
              <a:t>스택 </a:t>
            </a:r>
            <a:r>
              <a:rPr lang="en-US" altLang="ko-KR" dirty="0"/>
              <a:t>: 1 2 3 4 6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에서 더 갈 수 있는 것이 없기 때문에</a:t>
            </a:r>
            <a:r>
              <a:rPr lang="en-US" altLang="ko-KR" dirty="0"/>
              <a:t>, 4</a:t>
            </a:r>
            <a:r>
              <a:rPr lang="ko-KR" altLang="en-US" dirty="0"/>
              <a:t>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37FE8-8A79-4ED9-BCC0-F68C2551A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63410"/>
              </p:ext>
            </p:extLst>
          </p:nvPr>
        </p:nvGraphicFramePr>
        <p:xfrm>
          <a:off x="4360673" y="1224596"/>
          <a:ext cx="6782818" cy="9943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974">
                  <a:extLst>
                    <a:ext uri="{9D8B030D-6E8A-4147-A177-3AD203B41FA5}">
                      <a16:colId xmlns:a16="http://schemas.microsoft.com/office/drawing/2014/main" val="273552449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0443792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0666580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589045447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412857241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3347855119"/>
                    </a:ext>
                  </a:extLst>
                </a:gridCol>
                <a:gridCol w="968974">
                  <a:extLst>
                    <a:ext uri="{9D8B030D-6E8A-4147-A177-3AD203B41FA5}">
                      <a16:colId xmlns:a16="http://schemas.microsoft.com/office/drawing/2014/main" val="2779438716"/>
                    </a:ext>
                  </a:extLst>
                </a:gridCol>
              </a:tblGrid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6703"/>
                  </a:ext>
                </a:extLst>
              </a:tr>
              <a:tr h="49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1663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C002778-C9A5-40F7-AEF5-BF09CEA12258}"/>
              </a:ext>
            </a:extLst>
          </p:cNvPr>
          <p:cNvGrpSpPr/>
          <p:nvPr/>
        </p:nvGrpSpPr>
        <p:grpSpPr>
          <a:xfrm>
            <a:off x="2167467" y="3429000"/>
            <a:ext cx="6612804" cy="2747962"/>
            <a:chOff x="2167467" y="3429000"/>
            <a:chExt cx="6612804" cy="27479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7EE417-D14F-4DA7-B7D1-BF69BA70061E}"/>
                </a:ext>
              </a:extLst>
            </p:cNvPr>
            <p:cNvSpPr/>
            <p:nvPr/>
          </p:nvSpPr>
          <p:spPr>
            <a:xfrm>
              <a:off x="2167467" y="44196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69BCFF-3C52-4975-83AC-F896F565AAE7}"/>
                </a:ext>
              </a:extLst>
            </p:cNvPr>
            <p:cNvSpPr/>
            <p:nvPr/>
          </p:nvSpPr>
          <p:spPr>
            <a:xfrm>
              <a:off x="3801195" y="3637227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937700-2EFF-4D3F-8079-03132A7A23AE}"/>
                </a:ext>
              </a:extLst>
            </p:cNvPr>
            <p:cNvSpPr/>
            <p:nvPr/>
          </p:nvSpPr>
          <p:spPr>
            <a:xfrm>
              <a:off x="8001338" y="4001293"/>
              <a:ext cx="778933" cy="7281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041B226-B20A-4A36-8384-BA0741201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64" y="4157133"/>
              <a:ext cx="997175" cy="4706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B05DB8-3D8B-4932-AEF8-097FF5A32BA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4580128" y="3793066"/>
              <a:ext cx="1759712" cy="20822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963C3D-4215-41A2-B13A-E96FF1513884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6874933" y="3793067"/>
              <a:ext cx="1126405" cy="57229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5A7D44-6193-40A5-AF41-626598B440F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832328" y="5041100"/>
              <a:ext cx="1191032" cy="71940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387944-0BB5-4BB4-B790-FAB8AC11BB4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4665472" y="5760508"/>
              <a:ext cx="1430527" cy="523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22E994-E473-4D67-A9F1-981CCF6D16F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190662" y="4365360"/>
              <a:ext cx="85344" cy="108346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536E5B-925B-4001-AA77-5598AC358956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6485465" y="4157133"/>
              <a:ext cx="2" cy="14024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A845D7F-E063-465E-B34D-4D789BFFC996}"/>
                </a:ext>
              </a:extLst>
            </p:cNvPr>
            <p:cNvSpPr/>
            <p:nvPr/>
          </p:nvSpPr>
          <p:spPr>
            <a:xfrm>
              <a:off x="3886539" y="5448829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BFB262-9480-47F4-A589-0B9E5E3D70AF}"/>
                </a:ext>
              </a:extLst>
            </p:cNvPr>
            <p:cNvSpPr/>
            <p:nvPr/>
          </p:nvSpPr>
          <p:spPr>
            <a:xfrm>
              <a:off x="6095999" y="5396441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84F8041-FCAA-4790-BC50-F18FBD927605}"/>
                </a:ext>
              </a:extLst>
            </p:cNvPr>
            <p:cNvSpPr/>
            <p:nvPr/>
          </p:nvSpPr>
          <p:spPr>
            <a:xfrm>
              <a:off x="6096000" y="3429000"/>
              <a:ext cx="778933" cy="72813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1747</Words>
  <Application>Microsoft Office PowerPoint</Application>
  <PresentationFormat>와이드스크린</PresentationFormat>
  <Paragraphs>547</Paragraphs>
  <Slides>51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Calibri</vt:lpstr>
      <vt:lpstr>Wingdings</vt:lpstr>
      <vt:lpstr>Office 테마</vt:lpstr>
      <vt:lpstr>그래프의 깊이 우선 탐색(1)</vt:lpstr>
      <vt:lpstr>깊이 우선 탐색(depth-first search, DFS)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깊이 우선 탐색</vt:lpstr>
      <vt:lpstr>깊이 우선 탐색</vt:lpstr>
      <vt:lpstr>깊이 우선 탐색의 활용</vt:lpstr>
      <vt:lpstr>깊이 우선 탐색의 활용</vt:lpstr>
      <vt:lpstr>깊이 우선 탐색의 활용</vt:lpstr>
      <vt:lpstr>깊이 우선 탐색의 활용 : 위상정렬</vt:lpstr>
      <vt:lpstr>위상 정렬(Topological Sort)</vt:lpstr>
      <vt:lpstr>위상 정렬 방법 1 : DFS 활용</vt:lpstr>
      <vt:lpstr>위상 정렬 방법 2 : indegree의 수를 이용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문제 : 고대어 사전</vt:lpstr>
      <vt:lpstr>문제 : 고대어 사전</vt:lpstr>
      <vt:lpstr>오일러 서킷</vt:lpstr>
      <vt:lpstr>오일러 서킷을 찾아내는 알고리즘</vt:lpstr>
      <vt:lpstr>문제 : 단어 제한 끝말잇기</vt:lpstr>
      <vt:lpstr>문제 : 단어 제한 끝말잇기</vt:lpstr>
      <vt:lpstr>문제 : 단어 제한 끝말잇기</vt:lpstr>
      <vt:lpstr>11559 뿌요뿌요</vt:lpstr>
      <vt:lpstr>DFS 스패닝 트리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그래프의 깊이 우선 탐색(1)</dc:title>
  <dc:creator>yewon park</dc:creator>
  <cp:lastModifiedBy>yewon park</cp:lastModifiedBy>
  <cp:revision>35</cp:revision>
  <dcterms:created xsi:type="dcterms:W3CDTF">2018-02-07T11:03:22Z</dcterms:created>
  <dcterms:modified xsi:type="dcterms:W3CDTF">2018-02-10T18:25:31Z</dcterms:modified>
</cp:coreProperties>
</file>