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57" r:id="rId4"/>
    <p:sldId id="276" r:id="rId5"/>
    <p:sldId id="258" r:id="rId6"/>
    <p:sldId id="259" r:id="rId7"/>
    <p:sldId id="277" r:id="rId8"/>
    <p:sldId id="263" r:id="rId9"/>
    <p:sldId id="279" r:id="rId10"/>
    <p:sldId id="265" r:id="rId11"/>
    <p:sldId id="267" r:id="rId12"/>
    <p:sldId id="278" r:id="rId13"/>
    <p:sldId id="270" r:id="rId14"/>
    <p:sldId id="271" r:id="rId15"/>
    <p:sldId id="272" r:id="rId16"/>
    <p:sldId id="273" r:id="rId17"/>
    <p:sldId id="284" r:id="rId18"/>
    <p:sldId id="281" r:id="rId19"/>
    <p:sldId id="28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064" autoAdjust="0"/>
  </p:normalViewPr>
  <p:slideViewPr>
    <p:cSldViewPr snapToGrid="0">
      <p:cViewPr varScale="1">
        <p:scale>
          <a:sx n="63" d="100"/>
          <a:sy n="63" d="100"/>
        </p:scale>
        <p:origin x="14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18FE7-5528-430A-9759-F021518C6510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78CB7-893F-4FF5-AE2D-8F0E16575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19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큐는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endParaRPr lang="en-US" altLang="ko-KR" dirty="0"/>
          </a:p>
          <a:p>
            <a:r>
              <a:rPr lang="ko-KR" altLang="en-US" dirty="0"/>
              <a:t>배열 이용 </a:t>
            </a:r>
            <a:r>
              <a:rPr lang="en-US" altLang="ko-KR" dirty="0"/>
              <a:t>: </a:t>
            </a:r>
            <a:r>
              <a:rPr lang="ko-KR" altLang="en-US" dirty="0"/>
              <a:t>추가는 </a:t>
            </a:r>
            <a:r>
              <a:rPr lang="en-US" altLang="ko-KR" dirty="0"/>
              <a:t>O(1)</a:t>
            </a:r>
            <a:r>
              <a:rPr lang="ko-KR" altLang="en-US" dirty="0"/>
              <a:t>이지만 꺼내기는 </a:t>
            </a:r>
            <a:r>
              <a:rPr lang="en-US" altLang="ko-KR" dirty="0"/>
              <a:t>O(N)</a:t>
            </a:r>
          </a:p>
          <a:p>
            <a:r>
              <a:rPr lang="ko-KR" altLang="en-US" dirty="0"/>
              <a:t>균형 잡힌 이진 검색 트리 </a:t>
            </a:r>
            <a:r>
              <a:rPr lang="en-US" altLang="ko-KR" dirty="0"/>
              <a:t>: 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=&gt;</a:t>
            </a:r>
            <a:r>
              <a:rPr lang="ko-KR" altLang="en-US" dirty="0"/>
              <a:t>단순한 구조로 구현하기 위해 </a:t>
            </a:r>
            <a:r>
              <a:rPr lang="ko-KR" altLang="en-US" dirty="0" err="1"/>
              <a:t>힙이</a:t>
            </a:r>
            <a:r>
              <a:rPr lang="ko-KR" altLang="en-US" dirty="0"/>
              <a:t> 나옴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8CB7-893F-4FF5-AE2D-8F0E16575B7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우선순위에 실제 자료의 쌍을 담는 </a:t>
            </a:r>
            <a:r>
              <a:rPr lang="ko-KR" altLang="en-US" dirty="0" err="1"/>
              <a:t>힙을</a:t>
            </a:r>
            <a:r>
              <a:rPr lang="ko-KR" altLang="en-US" dirty="0"/>
              <a:t> 만들고</a:t>
            </a:r>
            <a:r>
              <a:rPr lang="en-US" altLang="ko-KR" dirty="0"/>
              <a:t>, </a:t>
            </a:r>
            <a:r>
              <a:rPr lang="ko-KR" altLang="en-US" dirty="0"/>
              <a:t>대소 관계를 비교할 때는 우선순위를 비교하면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힙의</a:t>
            </a:r>
            <a:r>
              <a:rPr lang="en-US" altLang="ko-KR" dirty="0"/>
              <a:t> </a:t>
            </a:r>
            <a:r>
              <a:rPr lang="ko-KR" altLang="en-US" dirty="0"/>
              <a:t>대소 관계 규칙은 부모 자식 관계에만 적용된다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왼쪽 자식과 오른쪽 자식이 갖는 원소의 크기는 제한하지 않는다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8CB7-893F-4FF5-AE2D-8F0E16575B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32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트리가 한쪽으로 기울어지는 일을 막기위해 트리 구조에 제약을 두었다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노드 개수를 알면 트리 모양이 정해진다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8CB7-893F-4FF5-AE2D-8F0E16575B7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2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원칙 </a:t>
            </a:r>
            <a:r>
              <a:rPr lang="en-US" altLang="ko-KR" dirty="0"/>
              <a:t>1, 2</a:t>
            </a:r>
            <a:r>
              <a:rPr lang="ko-KR" altLang="en-US" dirty="0"/>
              <a:t>에 의해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8CB7-893F-4FF5-AE2D-8F0E16575B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3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모양 규칙 만족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8CB7-893F-4FF5-AE2D-8F0E16575B7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366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8CB7-893F-4FF5-AE2D-8F0E16575B7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395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모양규칙 먼저 </a:t>
            </a:r>
            <a:r>
              <a:rPr lang="en-US" altLang="ko-KR" dirty="0"/>
              <a:t>-&gt; </a:t>
            </a:r>
            <a:r>
              <a:rPr lang="ko-KR" altLang="en-US" dirty="0"/>
              <a:t>대소규칙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8CB7-893F-4FF5-AE2D-8F0E16575B7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694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8CB7-893F-4FF5-AE2D-8F0E16575B7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07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O(</a:t>
            </a:r>
            <a:r>
              <a:rPr lang="en-US" altLang="ko-KR" dirty="0" err="1"/>
              <a:t>NlgN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8CB7-893F-4FF5-AE2D-8F0E16575B7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24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45B45-3BA7-4D6A-9639-9DD62A60D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70D033-7654-4183-B8BF-0EF2F9D8F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178A1-7E4C-48AD-A128-09296C9B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24E3D-22DD-4737-851A-75411695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8B16F-6974-4C8F-AB54-736A974C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0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66777-0E08-451E-BF73-D740A75F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7910A-9CCC-4EFB-AC4D-421AACD1E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6743A-29D4-495D-82F3-4979F3EF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A66B5-3015-49F2-B350-44477769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595B0-DFA1-40BB-9A83-1AAFB4A4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7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CACBA9-9DA7-42D8-8C20-98ED8E92A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7AF00-3FD1-4852-8361-3DB093AE6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29D97-80EF-40DC-AFB2-7651D82C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69DD3-F805-4342-9F81-71415888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04FDA-8E99-4358-B39B-B6580078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5C10E-0C09-44E2-8E1D-7CCD6786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7B4BA-3587-479A-9507-AE47DD00C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92A8A-BAF4-4569-82ED-F42293F5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67F2B8-DD86-4893-95EE-48976D30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CE3E3-A49D-484D-B402-ACF1BBEE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0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B0EA5-CD34-4BA0-887D-4D7ED34C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8E427-505E-46A5-8D26-A62D3D2A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86ADD-2485-4E30-B888-7F5E58EA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F8676-145A-4000-A79F-D7FD68C8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C8910-B9CA-4B02-8328-BE54BB19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3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C217A-F49D-4831-8752-C045528E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DB677-1556-41E2-9AB6-1E810F929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E75638-F253-4687-BCC5-96FF28FBC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40FE4-FBB8-4449-8F15-9FCEDE8D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1CE21-94C6-4D31-968A-44BF76C2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BD9E0-9D0B-47E2-AE6C-08BFBA26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7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97A6E-EDE2-4EBD-A422-D203FE2F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5F0C4-833E-477A-8AE4-B87DFD4E3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0EC221-6789-4101-B350-64FC8470D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976246-771E-46C5-9A5F-D94F9C87D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C56322-1A9F-42D7-883E-6BCEF5E6C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7234DE-FD4F-46DE-9285-3CF1055D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5A7A7-4119-409C-AD3E-DFEE537F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D779E1-050D-4578-9483-544299DA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7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0DC02-0813-48DE-B204-0781F898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F23982-B444-4955-8384-AD87F17E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034817-C515-4551-AAA3-EF3F54C0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D0F81F-1F67-44DC-B139-205D6E0B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F8A36E-1B5E-48AA-AD12-7E37752F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59D283-C06A-4481-ABA8-B0CE99B9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3847AF-40C0-45AB-BFC9-316F8F3B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01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537FC-E0D7-466B-B124-843B68C9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60293-DF87-4646-8E6C-063E13C7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4FC36-E1BD-4898-A91F-757813D78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DE6E38-8682-4EB1-931F-965ABE7D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F6103-5F98-40D5-970F-7A5B7D51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03A0F-EB85-43BF-84CC-A23146A5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3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6A921-0BB1-4EAD-AC6D-87CF55E6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7EF7B8-62CC-4B88-A110-DA9472AC3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FB948B-4D16-477E-A6D0-DB36DD75F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593DE8-CA8C-4F89-9EF2-4A1E498A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9E379-31A2-406E-9F36-427346B9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F5E049-2BC5-467F-99A4-FF34F1CC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2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06866A-8EFC-4A9E-AF48-3942478A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B5F355-17D2-4A30-B49F-D0697C34B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05D4C-608D-499B-82C7-03CACD075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6D631-7F3A-41F1-B3A5-312D5064F1E9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1A490-8534-46D4-8FD7-7FA30EE67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8FEE8-1E72-4EC0-8731-0FFA317BE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09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927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scripter.com/info#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8CC25-7926-4D29-8EE9-4632DC5E8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A7DE1-F65C-42A3-8A1E-6682B7CB5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2018-01-14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239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삽입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5E76C-0C9C-4173-8108-5E8733B7E71B}"/>
              </a:ext>
            </a:extLst>
          </p:cNvPr>
          <p:cNvSpPr txBox="1"/>
          <p:nvPr/>
        </p:nvSpPr>
        <p:spPr>
          <a:xfrm>
            <a:off x="874776" y="1654112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를 추가해보자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7A9C44-227B-46F9-99C5-8655B0D90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88" y="2219324"/>
            <a:ext cx="4356491" cy="353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제거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346232-3FB1-4174-8B56-AB6BF78CD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930" y="3429000"/>
            <a:ext cx="4242140" cy="2420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872241-0E51-4037-82F3-AA830D72BBD2}"/>
              </a:ext>
            </a:extLst>
          </p:cNvPr>
          <p:cNvSpPr txBox="1"/>
          <p:nvPr/>
        </p:nvSpPr>
        <p:spPr>
          <a:xfrm>
            <a:off x="975359" y="1950720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루트를 가장 마지막에 있는 값으로 바꿈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5193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제거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72241-0E51-4037-82F3-AA830D72BBD2}"/>
              </a:ext>
            </a:extLst>
          </p:cNvPr>
          <p:cNvSpPr txBox="1"/>
          <p:nvPr/>
        </p:nvSpPr>
        <p:spPr>
          <a:xfrm>
            <a:off x="975359" y="1950720"/>
            <a:ext cx="44978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Children</a:t>
            </a:r>
            <a:r>
              <a:rPr lang="ko-KR" altLang="en-US" sz="2000" dirty="0"/>
              <a:t>과 비교하면서 아래로 </a:t>
            </a:r>
            <a:r>
              <a:rPr lang="ko-KR" altLang="en-US" sz="2000" dirty="0" err="1"/>
              <a:t>내려감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Max-heap</a:t>
            </a:r>
            <a:r>
              <a:rPr lang="ko-KR" altLang="en-US" sz="2000" dirty="0"/>
              <a:t>이기 때문에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루트</a:t>
            </a:r>
            <a:r>
              <a:rPr lang="en-US" altLang="ko-KR" sz="2000" dirty="0"/>
              <a:t>&gt;children</a:t>
            </a:r>
            <a:r>
              <a:rPr lang="ko-KR" altLang="en-US" sz="2000" dirty="0"/>
              <a:t>을 만족하려면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4</a:t>
            </a:r>
            <a:r>
              <a:rPr lang="ko-KR" altLang="en-US" sz="2000" dirty="0"/>
              <a:t>와 </a:t>
            </a:r>
            <a:r>
              <a:rPr lang="en-US" altLang="ko-KR" sz="2000" dirty="0"/>
              <a:t>1</a:t>
            </a:r>
            <a:r>
              <a:rPr lang="ko-KR" altLang="en-US" sz="2000" dirty="0"/>
              <a:t>을 바꿔야함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0AC8E7-33A0-4446-8583-A3B1F9029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278" y="3953855"/>
            <a:ext cx="3937444" cy="230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4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제거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30FFD2-721B-488C-9D33-2DD85DE06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897" y="3076454"/>
            <a:ext cx="4148205" cy="24009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FD6226-67BD-4500-A165-C1503714C026}"/>
              </a:ext>
            </a:extLst>
          </p:cNvPr>
          <p:cNvSpPr txBox="1"/>
          <p:nvPr/>
        </p:nvSpPr>
        <p:spPr>
          <a:xfrm>
            <a:off x="975359" y="1950720"/>
            <a:ext cx="4497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Children</a:t>
            </a:r>
            <a:r>
              <a:rPr lang="ko-KR" altLang="en-US" sz="2000" dirty="0"/>
              <a:t>과 비교하면서 아래로 </a:t>
            </a:r>
            <a:r>
              <a:rPr lang="ko-KR" altLang="en-US" sz="2000" dirty="0" err="1"/>
              <a:t>내려감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2675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제거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21E511-313A-457C-BB5C-A9058EE8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19" y="1949005"/>
            <a:ext cx="4227961" cy="2330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49FFF3-E0E3-439D-A11C-729D3088DBC5}"/>
              </a:ext>
            </a:extLst>
          </p:cNvPr>
          <p:cNvSpPr txBox="1"/>
          <p:nvPr/>
        </p:nvSpPr>
        <p:spPr>
          <a:xfrm>
            <a:off x="893189" y="15483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최종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FD85C-77A2-4E5D-B939-AAAEE93C21DB}"/>
              </a:ext>
            </a:extLst>
          </p:cNvPr>
          <p:cNvSpPr txBox="1"/>
          <p:nvPr/>
        </p:nvSpPr>
        <p:spPr>
          <a:xfrm>
            <a:off x="893189" y="4453511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시간복잡도</a:t>
            </a:r>
            <a:r>
              <a:rPr lang="en-US" altLang="ko-KR" sz="2400" dirty="0"/>
              <a:t>?O(</a:t>
            </a:r>
            <a:r>
              <a:rPr lang="en-US" altLang="ko-KR" sz="2400" dirty="0" err="1"/>
              <a:t>lgN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533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제거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4A8B6-2BCA-4530-B32A-39651E5F2A54}"/>
              </a:ext>
            </a:extLst>
          </p:cNvPr>
          <p:cNvSpPr txBox="1"/>
          <p:nvPr/>
        </p:nvSpPr>
        <p:spPr>
          <a:xfrm>
            <a:off x="923544" y="169068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한번 더 제거해보자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241DB7-D771-4B7B-946F-64A0FBE9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2060020"/>
            <a:ext cx="5074920" cy="432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0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4A8B6-2BCA-4530-B32A-39651E5F2A54}"/>
              </a:ext>
            </a:extLst>
          </p:cNvPr>
          <p:cNvSpPr txBox="1"/>
          <p:nvPr/>
        </p:nvSpPr>
        <p:spPr>
          <a:xfrm>
            <a:off x="923544" y="1690688"/>
            <a:ext cx="81403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최대 </a:t>
            </a:r>
            <a:r>
              <a:rPr lang="ko-KR" altLang="en-US" sz="2400" dirty="0" err="1"/>
              <a:t>힙</a:t>
            </a:r>
            <a:r>
              <a:rPr lang="ko-KR" altLang="en-US" sz="2400" dirty="0"/>
              <a:t> </a:t>
            </a:r>
            <a:r>
              <a:rPr lang="en-US" altLang="ko-KR" sz="2400" dirty="0"/>
              <a:t>: https://www.acmicpc.net/problem/11279</a:t>
            </a:r>
          </a:p>
          <a:p>
            <a:endParaRPr lang="en-US" altLang="ko-KR" sz="2400" dirty="0"/>
          </a:p>
          <a:p>
            <a:r>
              <a:rPr lang="ko-KR" altLang="en-US" sz="2400" dirty="0"/>
              <a:t>최소 </a:t>
            </a:r>
            <a:r>
              <a:rPr lang="ko-KR" altLang="en-US" sz="2400" dirty="0" err="1"/>
              <a:t>힙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2"/>
              </a:rPr>
              <a:t>https://www.acmicpc.net/problem/1927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카드 정렬하기 </a:t>
            </a:r>
            <a:r>
              <a:rPr lang="en-US" altLang="ko-KR" sz="2400" dirty="0"/>
              <a:t>: https://www.acmicpc.net/problem/1715</a:t>
            </a:r>
          </a:p>
          <a:p>
            <a:endParaRPr lang="en-US" altLang="ko-KR" sz="2400" dirty="0"/>
          </a:p>
          <a:p>
            <a:r>
              <a:rPr lang="ko-KR" altLang="en-US" sz="2400" dirty="0"/>
              <a:t>보석 도둑 </a:t>
            </a:r>
            <a:r>
              <a:rPr lang="en-US" altLang="ko-KR" sz="2400" dirty="0"/>
              <a:t>: https://www.acmicpc.net/problem/1202</a:t>
            </a:r>
          </a:p>
        </p:txBody>
      </p:sp>
    </p:spTree>
    <p:extLst>
      <p:ext uri="{BB962C8B-B14F-4D97-AF65-F5344CB8AC3E}">
        <p14:creationId xmlns:p14="http://schemas.microsoft.com/office/powerpoint/2010/main" val="82257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334931-1719-4606-ADCD-4890BE5E759B}"/>
              </a:ext>
            </a:extLst>
          </p:cNvPr>
          <p:cNvSpPr txBox="1"/>
          <p:nvPr/>
        </p:nvSpPr>
        <p:spPr>
          <a:xfrm>
            <a:off x="1073020" y="1567543"/>
            <a:ext cx="903164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힙을</a:t>
            </a:r>
            <a:r>
              <a:rPr lang="ko-KR" altLang="en-US" dirty="0"/>
              <a:t> 만드는 연산 </a:t>
            </a:r>
            <a:r>
              <a:rPr lang="en-US" altLang="ko-KR" dirty="0"/>
              <a:t>: O(N)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힙</a:t>
            </a:r>
            <a:r>
              <a:rPr lang="ko-KR" altLang="en-US" dirty="0"/>
              <a:t> 정렬 </a:t>
            </a:r>
            <a:r>
              <a:rPr lang="en-US" altLang="ko-KR" dirty="0"/>
              <a:t>: </a:t>
            </a:r>
            <a:r>
              <a:rPr lang="ko-KR" altLang="en-US" dirty="0"/>
              <a:t>주어진 배열을 </a:t>
            </a:r>
            <a:r>
              <a:rPr lang="ko-KR" altLang="en-US" dirty="0" err="1"/>
              <a:t>힙으로</a:t>
            </a:r>
            <a:r>
              <a:rPr lang="ko-KR" altLang="en-US" dirty="0"/>
              <a:t> 만든 뒤 모든 원소들을 꺼내서 반환 순서대로 배열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이미 </a:t>
            </a:r>
            <a:r>
              <a:rPr lang="ko-KR" altLang="en-US" dirty="0" err="1"/>
              <a:t>힙에</a:t>
            </a:r>
            <a:r>
              <a:rPr lang="ko-KR" altLang="en-US" dirty="0"/>
              <a:t> 들어 있는 원소 중 하나를 증가시키기 </a:t>
            </a:r>
            <a:endParaRPr lang="en-US" altLang="ko-KR" dirty="0"/>
          </a:p>
          <a:p>
            <a:r>
              <a:rPr lang="en-US" altLang="ko-KR" dirty="0"/>
              <a:t>:</a:t>
            </a:r>
            <a:r>
              <a:rPr lang="ko-KR" altLang="en-US" dirty="0"/>
              <a:t> 각 원소가 </a:t>
            </a:r>
            <a:r>
              <a:rPr lang="ko-KR" altLang="en-US" dirty="0" err="1"/>
              <a:t>힙의</a:t>
            </a:r>
            <a:r>
              <a:rPr lang="ko-KR" altLang="en-US" dirty="0"/>
              <a:t> 어디에 위치하는지를 별도의 배열에 유지해서 구현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연산들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E94608-BF33-42AE-B24E-278DABA8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8" y="1968487"/>
            <a:ext cx="7494920" cy="252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변화하는 중간 값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4EE28-FC3D-4647-82AB-7CC8A3010DC2}"/>
              </a:ext>
            </a:extLst>
          </p:cNvPr>
          <p:cNvSpPr txBox="1"/>
          <p:nvPr/>
        </p:nvSpPr>
        <p:spPr>
          <a:xfrm>
            <a:off x="923544" y="1605344"/>
            <a:ext cx="10758073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Idea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최대 </a:t>
            </a:r>
            <a:r>
              <a:rPr lang="ko-KR" altLang="en-US" sz="2400" dirty="0" err="1"/>
              <a:t>힙의</a:t>
            </a:r>
            <a:r>
              <a:rPr lang="ko-KR" altLang="en-US" sz="2400" dirty="0"/>
              <a:t> 크기는 최소 </a:t>
            </a:r>
            <a:r>
              <a:rPr lang="ko-KR" altLang="en-US" sz="2400" dirty="0" err="1"/>
              <a:t>힙의</a:t>
            </a:r>
            <a:r>
              <a:rPr lang="ko-KR" altLang="en-US" sz="2400" dirty="0"/>
              <a:t> 크기와 같거나</a:t>
            </a:r>
            <a:r>
              <a:rPr lang="en-US" altLang="ko-KR" sz="2400" dirty="0"/>
              <a:t>, </a:t>
            </a:r>
            <a:r>
              <a:rPr lang="ko-KR" altLang="en-US" sz="2400" dirty="0"/>
              <a:t>하나 더 크다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최대 </a:t>
            </a:r>
            <a:r>
              <a:rPr lang="ko-KR" altLang="en-US" sz="2400" dirty="0" err="1"/>
              <a:t>힙의</a:t>
            </a:r>
            <a:r>
              <a:rPr lang="ko-KR" altLang="en-US" sz="2400" dirty="0"/>
              <a:t> 최대 원소는 최소 </a:t>
            </a:r>
            <a:r>
              <a:rPr lang="ko-KR" altLang="en-US" sz="2400" dirty="0" err="1"/>
              <a:t>힙의</a:t>
            </a:r>
            <a:r>
              <a:rPr lang="ko-KR" altLang="en-US" sz="2400" dirty="0"/>
              <a:t> 최소 원소보다 작거나 같다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이 식이 깨지는 경우</a:t>
            </a:r>
            <a:r>
              <a:rPr lang="en-US" altLang="ko-KR" sz="2400" dirty="0"/>
              <a:t>?</a:t>
            </a:r>
            <a:r>
              <a:rPr lang="ko-KR" altLang="en-US" sz="2400" dirty="0"/>
              <a:t>최대 </a:t>
            </a:r>
            <a:r>
              <a:rPr lang="ko-KR" altLang="en-US" sz="2400" dirty="0" err="1"/>
              <a:t>힙의</a:t>
            </a:r>
            <a:r>
              <a:rPr lang="ko-KR" altLang="en-US" sz="2400" dirty="0"/>
              <a:t> 최대 원소와 최소 </a:t>
            </a:r>
            <a:r>
              <a:rPr lang="ko-KR" altLang="en-US" sz="2400" dirty="0" err="1"/>
              <a:t>힙의</a:t>
            </a:r>
            <a:r>
              <a:rPr lang="ko-KR" altLang="en-US" sz="2400" dirty="0"/>
              <a:t> 최소 원소를 맞바꾼다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C++ STL </a:t>
            </a:r>
            <a:r>
              <a:rPr lang="ko-KR" altLang="en-US" sz="2400" dirty="0"/>
              <a:t>에서의 </a:t>
            </a:r>
            <a:r>
              <a:rPr lang="ko-KR" altLang="en-US" sz="2400" dirty="0" err="1"/>
              <a:t>힙</a:t>
            </a:r>
            <a:r>
              <a:rPr lang="ko-KR" altLang="en-US" sz="2400" dirty="0"/>
              <a:t> 구현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priority_queue</a:t>
            </a:r>
            <a:endParaRPr lang="en-US" altLang="ko-KR" sz="2400" dirty="0"/>
          </a:p>
          <a:p>
            <a:r>
              <a:rPr lang="en-US" altLang="ko-KR" sz="2000" dirty="0"/>
              <a:t>&lt;queue&gt; header</a:t>
            </a:r>
            <a:r>
              <a:rPr lang="ko-KR" altLang="en-US" sz="2000" dirty="0"/>
              <a:t>에 있음</a:t>
            </a:r>
            <a:endParaRPr lang="en-US" altLang="ko-KR" sz="2000" dirty="0"/>
          </a:p>
          <a:p>
            <a:r>
              <a:rPr lang="en-US" altLang="ko-KR" sz="2000" dirty="0"/>
              <a:t>empty, size, top, pop, push</a:t>
            </a:r>
            <a:r>
              <a:rPr lang="ko-KR" altLang="en-US" sz="2000" dirty="0"/>
              <a:t>연산 수행</a:t>
            </a:r>
            <a:endParaRPr lang="en-US" altLang="ko-KR" sz="2000" dirty="0"/>
          </a:p>
          <a:p>
            <a:r>
              <a:rPr lang="ko-KR" altLang="en-US" sz="2000" dirty="0"/>
              <a:t>최대 </a:t>
            </a:r>
            <a:r>
              <a:rPr lang="ko-KR" altLang="en-US" sz="2000" dirty="0" err="1"/>
              <a:t>힙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priority_queue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, vector&lt;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&gt;, </a:t>
            </a:r>
            <a:r>
              <a:rPr lang="en-US" altLang="ko-KR" sz="2000" dirty="0">
                <a:solidFill>
                  <a:srgbClr val="FF0000"/>
                </a:solidFill>
              </a:rPr>
              <a:t>less&lt;</a:t>
            </a:r>
            <a:r>
              <a:rPr lang="en-US" altLang="ko-KR" sz="2000" dirty="0" err="1">
                <a:solidFill>
                  <a:srgbClr val="FF0000"/>
                </a:solidFill>
              </a:rPr>
              <a:t>int</a:t>
            </a:r>
            <a:r>
              <a:rPr lang="en-US" altLang="ko-KR" sz="2000" dirty="0">
                <a:solidFill>
                  <a:srgbClr val="FF0000"/>
                </a:solidFill>
              </a:rPr>
              <a:t>&gt; </a:t>
            </a:r>
            <a:r>
              <a:rPr lang="en-US" altLang="ko-KR" sz="2000" dirty="0"/>
              <a:t>&gt;</a:t>
            </a:r>
          </a:p>
          <a:p>
            <a:r>
              <a:rPr lang="ko-KR" altLang="en-US" sz="2000" dirty="0"/>
              <a:t>최소 </a:t>
            </a:r>
            <a:r>
              <a:rPr lang="ko-KR" altLang="en-US" sz="2000" dirty="0" err="1"/>
              <a:t>힙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priority_queue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, vector&lt;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&gt;, </a:t>
            </a:r>
            <a:r>
              <a:rPr lang="en-US" altLang="ko-KR" sz="2000" dirty="0">
                <a:solidFill>
                  <a:srgbClr val="FF0000"/>
                </a:solidFill>
              </a:rPr>
              <a:t>greater&lt;</a:t>
            </a:r>
            <a:r>
              <a:rPr lang="en-US" altLang="ko-KR" sz="2000" dirty="0" err="1">
                <a:solidFill>
                  <a:srgbClr val="FF0000"/>
                </a:solidFill>
              </a:rPr>
              <a:t>int</a:t>
            </a:r>
            <a:r>
              <a:rPr lang="en-US" altLang="ko-KR" sz="2000" dirty="0">
                <a:solidFill>
                  <a:srgbClr val="FF0000"/>
                </a:solidFill>
              </a:rPr>
              <a:t>&gt; </a:t>
            </a:r>
            <a:r>
              <a:rPr lang="en-US" altLang="ko-KR" sz="2000" dirty="0"/>
              <a:t>&gt;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05038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변화하는 중간 값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404B5B9-E38D-4876-9A96-46C333375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86932"/>
              </p:ext>
            </p:extLst>
          </p:nvPr>
        </p:nvGraphicFramePr>
        <p:xfrm>
          <a:off x="1085898" y="1690688"/>
          <a:ext cx="6460121" cy="4351338"/>
        </p:xfrm>
        <a:graphic>
          <a:graphicData uri="http://schemas.openxmlformats.org/drawingml/2006/table">
            <a:tbl>
              <a:tblPr/>
              <a:tblGrid>
                <a:gridCol w="179868">
                  <a:extLst>
                    <a:ext uri="{9D8B030D-6E8A-4147-A177-3AD203B41FA5}">
                      <a16:colId xmlns:a16="http://schemas.microsoft.com/office/drawing/2014/main" val="2351750317"/>
                    </a:ext>
                  </a:extLst>
                </a:gridCol>
                <a:gridCol w="6161798">
                  <a:extLst>
                    <a:ext uri="{9D8B030D-6E8A-4147-A177-3AD203B41FA5}">
                      <a16:colId xmlns:a16="http://schemas.microsoft.com/office/drawing/2014/main" val="2707369922"/>
                    </a:ext>
                  </a:extLst>
                </a:gridCol>
                <a:gridCol w="118455">
                  <a:extLst>
                    <a:ext uri="{9D8B030D-6E8A-4147-A177-3AD203B41FA5}">
                      <a16:colId xmlns:a16="http://schemas.microsoft.com/office/drawing/2014/main" val="3768489938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6820" marR="6820" marT="6820" marB="6820" anchor="ctr">
                    <a:lnL>
                      <a:noFill/>
                    </a:lnL>
                    <a:lnR w="15240" cap="flat" cmpd="sng" algn="ctr">
                      <a:solidFill>
                        <a:srgbClr val="4F4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runningMedian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n, RNG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rng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priority_queue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000" dirty="0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vector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, less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maxHeap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priority_queue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000" dirty="0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vector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, greater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minHeap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ret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C10A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//1. </a:t>
                      </a:r>
                      <a:r>
                        <a:rPr lang="en-US" sz="1000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maxHeap</a:t>
                      </a:r>
                      <a:r>
                        <a:rPr lang="ko-KR" altLang="en-US" sz="10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의 크기는 </a:t>
                      </a:r>
                      <a:r>
                        <a:rPr lang="en-US" sz="1000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minHeap</a:t>
                      </a:r>
                      <a:r>
                        <a:rPr lang="ko-KR" altLang="en-US" sz="10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의 크기와 같거나 </a:t>
                      </a:r>
                      <a:r>
                        <a:rPr lang="en-US" altLang="ko-KR" sz="10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1 </a:t>
                      </a:r>
                      <a:r>
                        <a:rPr lang="ko-KR" altLang="en-US" sz="10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더 크다</a:t>
                      </a:r>
                      <a:endParaRPr lang="ko-KR" altLang="en-US" sz="100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//2. </a:t>
                      </a:r>
                      <a:r>
                        <a:rPr lang="en-US" sz="1000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maxHeap.top</a:t>
                      </a:r>
                      <a:r>
                        <a:rPr lang="en-US" sz="10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() &lt;= </a:t>
                      </a:r>
                      <a:r>
                        <a:rPr lang="en-US" sz="1000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minHeap.top</a:t>
                      </a:r>
                      <a:r>
                        <a:rPr lang="en-US" sz="10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en-US" sz="100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cnt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C10AF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cnt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n;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cnt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maxHeap.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minHeap.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maxHeap.push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rng.next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endParaRPr lang="en-US" sz="100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minHeap.push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rng.next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minHeap.empty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maxHeap.empty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minHeap.top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maxHeap.top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a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maxHeap.top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(), b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minHeap.top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maxHeap.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pop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();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minHeap.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pop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maxHeap.push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(b);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minHeap.push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(a);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ret</a:t>
                      </a:r>
                      <a:r>
                        <a:rPr lang="en-US" sz="1000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maxHeap.top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()) % </a:t>
                      </a:r>
                      <a:r>
                        <a:rPr lang="en-US" sz="1000" dirty="0">
                          <a:solidFill>
                            <a:srgbClr val="C10AFF"/>
                          </a:solidFill>
                          <a:effectLst/>
                          <a:latin typeface="Consolas" panose="020B0609020204030204" pitchFamily="49" charset="0"/>
                        </a:rPr>
                        <a:t>20090711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ret;       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r"/>
                      <a:r>
                        <a:rPr lang="en-US" sz="1000" i="1" u="none" strike="noStrike" dirty="0">
                          <a:solidFill>
                            <a:srgbClr val="4F4F4F"/>
                          </a:solidFill>
                          <a:effectLst/>
                          <a:hlinkClick r:id="rId3"/>
                        </a:rPr>
                        <a:t>Colored by Color Scripter</a:t>
                      </a:r>
                      <a:endParaRPr lang="en-US" sz="1000" i="1" dirty="0">
                        <a:effectLst/>
                      </a:endParaRPr>
                    </a:p>
                  </a:txBody>
                  <a:tcPr marL="0" marR="0" marT="6820" marB="6820" anchor="ctr">
                    <a:lnL w="15240" cap="flat" cmpd="sng" algn="ctr">
                      <a:solidFill>
                        <a:srgbClr val="4F4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u="none" strike="noStrike" dirty="0" err="1">
                          <a:solidFill>
                            <a:srgbClr val="FFFFFF"/>
                          </a:solidFill>
                          <a:effectLst/>
                          <a:hlinkClick r:id="rId3"/>
                        </a:rPr>
                        <a:t>cs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2273" marT="0" marB="45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21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87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030DD-DDE4-45B4-942B-EAE7007C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B4EC18-F4DB-4898-BDB0-6B7A2DDC9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565" y="3044655"/>
            <a:ext cx="5337619" cy="2188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54A61-6384-47FA-8ACC-C0A8CFE8414D}"/>
              </a:ext>
            </a:extLst>
          </p:cNvPr>
          <p:cNvSpPr txBox="1"/>
          <p:nvPr/>
        </p:nvSpPr>
        <p:spPr>
          <a:xfrm>
            <a:off x="984504" y="1767507"/>
            <a:ext cx="988283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큐 </a:t>
            </a:r>
            <a:r>
              <a:rPr lang="en-US" altLang="ko-KR" sz="2400" dirty="0"/>
              <a:t>+ </a:t>
            </a:r>
            <a:r>
              <a:rPr lang="ko-KR" altLang="en-US" sz="2400" b="1" dirty="0">
                <a:solidFill>
                  <a:srgbClr val="FF0000"/>
                </a:solidFill>
              </a:rPr>
              <a:t>우선순위가 가장 높은 자료가 가장 먼저 </a:t>
            </a:r>
            <a:r>
              <a:rPr lang="ko-KR" altLang="en-US" sz="2400" b="1" dirty="0" err="1">
                <a:solidFill>
                  <a:srgbClr val="FF0000"/>
                </a:solidFill>
              </a:rPr>
              <a:t>꺼내진다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dirty="0"/>
          </a:p>
          <a:p>
            <a:r>
              <a:rPr lang="ko-KR" altLang="en-US" sz="2400" dirty="0"/>
              <a:t>예 </a:t>
            </a:r>
            <a:r>
              <a:rPr lang="en-US" altLang="ko-KR" sz="2400" dirty="0"/>
              <a:t>: </a:t>
            </a:r>
            <a:r>
              <a:rPr lang="ko-KR" altLang="en-US" sz="2400" dirty="0"/>
              <a:t>리얼타임 </a:t>
            </a:r>
            <a:r>
              <a:rPr lang="en-US" altLang="ko-KR" sz="2400" dirty="0"/>
              <a:t>OS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구현방법 </a:t>
            </a:r>
            <a:r>
              <a:rPr lang="en-US" altLang="ko-KR" sz="2400" dirty="0"/>
              <a:t>: </a:t>
            </a:r>
            <a:r>
              <a:rPr lang="ko-KR" altLang="en-US" sz="2400" dirty="0"/>
              <a:t>연결리스트나 배열 이용 </a:t>
            </a:r>
            <a:r>
              <a:rPr lang="en-US" altLang="ko-KR" sz="2400" dirty="0"/>
              <a:t>/</a:t>
            </a:r>
            <a:r>
              <a:rPr lang="ko-KR" altLang="en-US" sz="2400" dirty="0"/>
              <a:t> 균형 잡힌 이진 검색 트리 이용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4535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030DD-DDE4-45B4-942B-EAE7007C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E2AEE-4E13-4B78-B8E9-5C2D5C9FF35F}"/>
              </a:ext>
            </a:extLst>
          </p:cNvPr>
          <p:cNvSpPr txBox="1"/>
          <p:nvPr/>
        </p:nvSpPr>
        <p:spPr>
          <a:xfrm>
            <a:off x="999744" y="2182368"/>
            <a:ext cx="67537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Max-heap</a:t>
            </a:r>
          </a:p>
          <a:p>
            <a:r>
              <a:rPr lang="ko-KR" altLang="en-US" sz="2400" b="1" dirty="0">
                <a:solidFill>
                  <a:srgbClr val="FF0000"/>
                </a:solidFill>
              </a:rPr>
              <a:t>부모 노드는 자식 노드에 들어있는 값보다 크다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 err="1"/>
              <a:t>힙의</a:t>
            </a:r>
            <a:r>
              <a:rPr lang="ko-KR" altLang="en-US" sz="2400" dirty="0"/>
              <a:t> 대소 관계 규칙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Min-heap</a:t>
            </a:r>
          </a:p>
          <a:p>
            <a:r>
              <a:rPr lang="ko-KR" altLang="en-US" sz="2400" dirty="0"/>
              <a:t>부모 노드는 자식 노드에 들어있는 값보다 작다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F8413A-29ED-4262-BF72-7387B458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684" y="2257240"/>
            <a:ext cx="1695450" cy="1343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AE68F4-5937-4A07-B222-F84D08CFC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534" y="4203394"/>
            <a:ext cx="1752600" cy="1304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71EE0E-4D00-46F4-B640-C97AB0148739}"/>
              </a:ext>
            </a:extLst>
          </p:cNvPr>
          <p:cNvSpPr txBox="1"/>
          <p:nvPr/>
        </p:nvSpPr>
        <p:spPr>
          <a:xfrm>
            <a:off x="950976" y="1402080"/>
            <a:ext cx="7289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:Max</a:t>
            </a:r>
            <a:r>
              <a:rPr lang="ko-KR" altLang="en-US" sz="2400" dirty="0"/>
              <a:t>나 </a:t>
            </a:r>
            <a:r>
              <a:rPr lang="en-US" altLang="ko-KR" sz="2400" dirty="0"/>
              <a:t>min</a:t>
            </a:r>
            <a:r>
              <a:rPr lang="ko-KR" altLang="en-US" sz="2400" dirty="0"/>
              <a:t>값을 찾는 데 최적화된 형태의 이진 트리</a:t>
            </a:r>
          </a:p>
        </p:txBody>
      </p:sp>
    </p:spTree>
    <p:extLst>
      <p:ext uri="{BB962C8B-B14F-4D97-AF65-F5344CB8AC3E}">
        <p14:creationId xmlns:p14="http://schemas.microsoft.com/office/powerpoint/2010/main" val="218819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F373DA-4242-41BB-8993-8C973C041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66" y="1536170"/>
            <a:ext cx="4124325" cy="1685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ED2E32-2C44-4C44-A690-48C3ED4782C2}"/>
              </a:ext>
            </a:extLst>
          </p:cNvPr>
          <p:cNvSpPr txBox="1"/>
          <p:nvPr/>
        </p:nvSpPr>
        <p:spPr>
          <a:xfrm>
            <a:off x="973666" y="920496"/>
            <a:ext cx="279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Perfect Binary Tree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E6973-B04C-4826-A4DF-16B503302284}"/>
              </a:ext>
            </a:extLst>
          </p:cNvPr>
          <p:cNvSpPr txBox="1"/>
          <p:nvPr/>
        </p:nvSpPr>
        <p:spPr>
          <a:xfrm>
            <a:off x="973666" y="3525839"/>
            <a:ext cx="3358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Complete Binary Tree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6F83C4-F08D-424C-97FD-05ADC7144E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09"/>
          <a:stretch/>
        </p:blipFill>
        <p:spPr>
          <a:xfrm>
            <a:off x="1046362" y="4146804"/>
            <a:ext cx="3706812" cy="1790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78DA83-5444-43E5-B9C1-E342D08A475A}"/>
              </a:ext>
            </a:extLst>
          </p:cNvPr>
          <p:cNvSpPr txBox="1"/>
          <p:nvPr/>
        </p:nvSpPr>
        <p:spPr>
          <a:xfrm>
            <a:off x="5623899" y="1412917"/>
            <a:ext cx="4455066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리프 노드를 제외한 노드의 자식 수 </a:t>
            </a:r>
            <a:r>
              <a:rPr lang="en-US" altLang="ko-KR" dirty="0"/>
              <a:t>: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리프 노드의 자식의 수 </a:t>
            </a:r>
            <a:r>
              <a:rPr lang="en-US" altLang="ko-KR" dirty="0"/>
              <a:t>: 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 리프 노드의 </a:t>
            </a:r>
            <a:r>
              <a:rPr lang="en-US" altLang="ko-KR" dirty="0"/>
              <a:t>depth</a:t>
            </a:r>
            <a:r>
              <a:rPr lang="ko-KR" altLang="en-US" dirty="0"/>
              <a:t>가 같아야 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높이가 </a:t>
            </a:r>
            <a:r>
              <a:rPr lang="en-US" altLang="ko-KR" dirty="0"/>
              <a:t>h</a:t>
            </a:r>
            <a:r>
              <a:rPr lang="ko-KR" altLang="en-US" dirty="0"/>
              <a:t>인 트리의 노드 개수 </a:t>
            </a:r>
            <a:r>
              <a:rPr lang="en-US" altLang="ko-KR" dirty="0"/>
              <a:t>= 2^h-1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E66BD-161E-4960-9ED1-B3D6908E71D3}"/>
              </a:ext>
            </a:extLst>
          </p:cNvPr>
          <p:cNvSpPr txBox="1"/>
          <p:nvPr/>
        </p:nvSpPr>
        <p:spPr>
          <a:xfrm>
            <a:off x="5623899" y="4012692"/>
            <a:ext cx="6354625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마지막 레벨에는 노드가 일부는 없을 수도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마지막 레벨을 제외한 모든 레벨에 노드가 꽉 </a:t>
            </a:r>
            <a:r>
              <a:rPr lang="ko-KR" altLang="en-US" dirty="0" err="1"/>
              <a:t>차있어야</a:t>
            </a:r>
            <a:r>
              <a:rPr lang="ko-KR" altLang="en-US" dirty="0"/>
              <a:t> 함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마지막 레벨은 가장 왼쪽부터 순서대로 채워져 있어야 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높이 </a:t>
            </a:r>
            <a:r>
              <a:rPr lang="en-US" altLang="ko-KR" dirty="0"/>
              <a:t>O(</a:t>
            </a:r>
            <a:r>
              <a:rPr lang="en-US" altLang="ko-KR" dirty="0" err="1"/>
              <a:t>lgN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697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17BD6-A475-43FF-8641-649008A5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FBDDB-6534-4C64-AC2E-EE844C0A00C7}"/>
              </a:ext>
            </a:extLst>
          </p:cNvPr>
          <p:cNvSpPr txBox="1"/>
          <p:nvPr/>
        </p:nvSpPr>
        <p:spPr>
          <a:xfrm>
            <a:off x="975360" y="1987296"/>
            <a:ext cx="5793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Max-heap</a:t>
            </a:r>
            <a:r>
              <a:rPr lang="ko-KR" altLang="en-US" sz="2000" dirty="0"/>
              <a:t>에서 가장 큰 값은 루트에 들어가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N</a:t>
            </a:r>
            <a:r>
              <a:rPr lang="ko-KR" altLang="en-US" sz="2000" dirty="0"/>
              <a:t>개가 </a:t>
            </a:r>
            <a:r>
              <a:rPr lang="en-US" altLang="ko-KR" sz="2000" dirty="0"/>
              <a:t>Heap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들어가있으면</a:t>
            </a:r>
            <a:r>
              <a:rPr lang="ko-KR" altLang="en-US" sz="2000" dirty="0"/>
              <a:t> 높이는 </a:t>
            </a:r>
            <a:r>
              <a:rPr lang="en-US" altLang="ko-KR" sz="2000" dirty="0" err="1"/>
              <a:t>lgN</a:t>
            </a:r>
            <a:r>
              <a:rPr lang="ko-KR" altLang="en-US" sz="2000" dirty="0"/>
              <a:t>이 된다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1BCC2F-FBF7-436C-B451-C3EBD809D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571" y="3299567"/>
            <a:ext cx="4948857" cy="254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8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17BD6-A475-43FF-8641-649008A5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삽입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F5FBFA-CCCF-44C2-9990-E01A9371B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075" y="1987296"/>
            <a:ext cx="4245463" cy="2529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9879F7-1CFF-4AAC-9C3E-5DB444825444}"/>
              </a:ext>
            </a:extLst>
          </p:cNvPr>
          <p:cNvSpPr txBox="1"/>
          <p:nvPr/>
        </p:nvSpPr>
        <p:spPr>
          <a:xfrm>
            <a:off x="975359" y="1950720"/>
            <a:ext cx="48805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가장 마지막 위치에 새로운 수를 넣는다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그 수와 </a:t>
            </a:r>
            <a:r>
              <a:rPr lang="en-US" altLang="ko-KR" sz="2000" dirty="0"/>
              <a:t>parent</a:t>
            </a:r>
            <a:r>
              <a:rPr lang="ko-KR" altLang="en-US" sz="2000" dirty="0"/>
              <a:t>를 계속해서 비교해가면서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루트</a:t>
            </a:r>
            <a:r>
              <a:rPr lang="en-US" altLang="ko-KR" sz="2000" dirty="0"/>
              <a:t>&lt;</a:t>
            </a:r>
            <a:r>
              <a:rPr lang="ko-KR" altLang="en-US" sz="2000" dirty="0"/>
              <a:t>자식 이면 두 수를 바꿔준다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733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17BD6-A475-43FF-8641-649008A5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삽입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FBDDB-6534-4C64-AC2E-EE844C0A00C7}"/>
              </a:ext>
            </a:extLst>
          </p:cNvPr>
          <p:cNvSpPr txBox="1"/>
          <p:nvPr/>
        </p:nvSpPr>
        <p:spPr>
          <a:xfrm>
            <a:off x="838200" y="1602231"/>
            <a:ext cx="75616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5</a:t>
            </a:r>
            <a:r>
              <a:rPr lang="ko-KR" altLang="en-US" sz="2000" dirty="0"/>
              <a:t>를 넣어보자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5</a:t>
            </a:r>
            <a:r>
              <a:rPr lang="ko-KR" altLang="en-US" sz="2000" dirty="0"/>
              <a:t>와 </a:t>
            </a:r>
            <a:r>
              <a:rPr lang="en-US" altLang="ko-KR" sz="2000" dirty="0"/>
              <a:t>parent</a:t>
            </a:r>
            <a:r>
              <a:rPr lang="ko-KR" altLang="en-US" sz="2000" dirty="0"/>
              <a:t>를 비교한다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 경우에 </a:t>
            </a:r>
            <a:r>
              <a:rPr lang="en-US" altLang="ko-KR" sz="2000" dirty="0"/>
              <a:t>3&lt;5</a:t>
            </a:r>
            <a:r>
              <a:rPr lang="ko-KR" altLang="en-US" sz="2000" dirty="0"/>
              <a:t>이기 때문에 </a:t>
            </a:r>
            <a:r>
              <a:rPr lang="en-US" altLang="ko-KR" sz="2000" dirty="0"/>
              <a:t>max-heap</a:t>
            </a:r>
            <a:r>
              <a:rPr lang="ko-KR" altLang="en-US" sz="2000" dirty="0"/>
              <a:t>의 성질을 만족하지 않는다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따라서 두 수를 </a:t>
            </a:r>
            <a:r>
              <a:rPr lang="en-US" altLang="ko-KR" sz="2000" dirty="0"/>
              <a:t>swap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18C978-21A8-4A98-9A0C-4735B9E80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4156776"/>
            <a:ext cx="4000500" cy="23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9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삽입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054307-7256-4E44-857B-9A58404FC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010" y="4056622"/>
            <a:ext cx="4183980" cy="2398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CBB496-507D-438F-A47D-098A3AD3DA4D}"/>
              </a:ext>
            </a:extLst>
          </p:cNvPr>
          <p:cNvSpPr txBox="1"/>
          <p:nvPr/>
        </p:nvSpPr>
        <p:spPr>
          <a:xfrm>
            <a:off x="838200" y="1602231"/>
            <a:ext cx="77027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5</a:t>
            </a:r>
            <a:r>
              <a:rPr lang="ko-KR" altLang="en-US" sz="2000" dirty="0"/>
              <a:t>와 </a:t>
            </a:r>
            <a:r>
              <a:rPr lang="en-US" altLang="ko-KR" sz="2000" dirty="0"/>
              <a:t>parent</a:t>
            </a:r>
            <a:r>
              <a:rPr lang="ko-KR" altLang="en-US" sz="2000" dirty="0"/>
              <a:t>를 비교한다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 경우에 </a:t>
            </a:r>
            <a:r>
              <a:rPr lang="en-US" altLang="ko-KR" sz="2000" dirty="0"/>
              <a:t>4&lt;5</a:t>
            </a:r>
            <a:r>
              <a:rPr lang="ko-KR" altLang="en-US" sz="2000" dirty="0"/>
              <a:t>이기 때문에 </a:t>
            </a:r>
            <a:r>
              <a:rPr lang="en-US" altLang="ko-KR" sz="2000" dirty="0"/>
              <a:t>max-heap</a:t>
            </a:r>
            <a:r>
              <a:rPr lang="ko-KR" altLang="en-US" sz="2000" dirty="0"/>
              <a:t>의 성질을 만족하지 않는다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따라서 두 수를 </a:t>
            </a:r>
            <a:r>
              <a:rPr lang="en-US" altLang="ko-KR" sz="2000" dirty="0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11869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삽입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D422AB-87EE-4511-8B0B-96A35132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819" y="1860243"/>
            <a:ext cx="3902362" cy="21995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8EE8D1-7DFA-494C-9668-C9093D8B4AF8}"/>
              </a:ext>
            </a:extLst>
          </p:cNvPr>
          <p:cNvSpPr txBox="1"/>
          <p:nvPr/>
        </p:nvSpPr>
        <p:spPr>
          <a:xfrm>
            <a:off x="893189" y="15483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최종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206A2-21B4-4F6E-B43F-6A837970ADA7}"/>
              </a:ext>
            </a:extLst>
          </p:cNvPr>
          <p:cNvSpPr txBox="1"/>
          <p:nvPr/>
        </p:nvSpPr>
        <p:spPr>
          <a:xfrm>
            <a:off x="893189" y="4453511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시간복잡도</a:t>
            </a:r>
            <a:r>
              <a:rPr lang="en-US" altLang="ko-KR" sz="2400" dirty="0"/>
              <a:t>?O(</a:t>
            </a:r>
            <a:r>
              <a:rPr lang="en-US" altLang="ko-KR" sz="2400" dirty="0" err="1"/>
              <a:t>lgN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692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640</Words>
  <Application>Microsoft Office PowerPoint</Application>
  <PresentationFormat>와이드스크린</PresentationFormat>
  <Paragraphs>191</Paragraphs>
  <Slides>19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Consolas</vt:lpstr>
      <vt:lpstr>Office 테마</vt:lpstr>
      <vt:lpstr>힙</vt:lpstr>
      <vt:lpstr>우선순위 큐</vt:lpstr>
      <vt:lpstr>힙</vt:lpstr>
      <vt:lpstr>PowerPoint 프레젠테이션</vt:lpstr>
      <vt:lpstr>최대 힙</vt:lpstr>
      <vt:lpstr>최대 힙 삽입</vt:lpstr>
      <vt:lpstr>최대 힙 삽입</vt:lpstr>
      <vt:lpstr>최대 힙 삽입</vt:lpstr>
      <vt:lpstr>최대 힙 삽입</vt:lpstr>
      <vt:lpstr>최대 힙 삽입</vt:lpstr>
      <vt:lpstr>최대 힙 제거</vt:lpstr>
      <vt:lpstr>최대 힙 제거</vt:lpstr>
      <vt:lpstr>최대 힙 제거</vt:lpstr>
      <vt:lpstr>최대 힙 제거</vt:lpstr>
      <vt:lpstr>최대 힙 제거</vt:lpstr>
      <vt:lpstr>문제</vt:lpstr>
      <vt:lpstr>다른 연산들</vt:lpstr>
      <vt:lpstr>변화하는 중간 값</vt:lpstr>
      <vt:lpstr>변화하는 중간 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yewon park</dc:creator>
  <cp:lastModifiedBy>yewon park</cp:lastModifiedBy>
  <cp:revision>24</cp:revision>
  <dcterms:created xsi:type="dcterms:W3CDTF">2018-01-06T02:39:42Z</dcterms:created>
  <dcterms:modified xsi:type="dcterms:W3CDTF">2018-01-13T15:34:02Z</dcterms:modified>
</cp:coreProperties>
</file>