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4" r:id="rId16"/>
    <p:sldId id="275" r:id="rId17"/>
    <p:sldId id="278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6D60-951F-4672-9D4C-F2D704F534EE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952F-F3DA-4825-A7C9-7BACDC11A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1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6D60-951F-4672-9D4C-F2D704F534EE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952F-F3DA-4825-A7C9-7BACDC11A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1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6D60-951F-4672-9D4C-F2D704F534EE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952F-F3DA-4825-A7C9-7BACDC11A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6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6D60-951F-4672-9D4C-F2D704F534EE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952F-F3DA-4825-A7C9-7BACDC11A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6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6D60-951F-4672-9D4C-F2D704F534EE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952F-F3DA-4825-A7C9-7BACDC11A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6D60-951F-4672-9D4C-F2D704F534EE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952F-F3DA-4825-A7C9-7BACDC11A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2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6D60-951F-4672-9D4C-F2D704F534EE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952F-F3DA-4825-A7C9-7BACDC11A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8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6D60-951F-4672-9D4C-F2D704F534EE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952F-F3DA-4825-A7C9-7BACDC11A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40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6D60-951F-4672-9D4C-F2D704F534EE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952F-F3DA-4825-A7C9-7BACDC11A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4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6D60-951F-4672-9D4C-F2D704F534EE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952F-F3DA-4825-A7C9-7BACDC11A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90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6D60-951F-4672-9D4C-F2D704F534EE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952F-F3DA-4825-A7C9-7BACDC11A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3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26D60-951F-4672-9D4C-F2D704F534EE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952F-F3DA-4825-A7C9-7BACDC11A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7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608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Network Flow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02176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 smtClean="0"/>
              <a:t>Sang Jo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31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Ford – Fulkerson algorithm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48" y="1690688"/>
            <a:ext cx="7141997" cy="4859662"/>
          </a:xfrm>
        </p:spPr>
      </p:pic>
      <p:sp>
        <p:nvSpPr>
          <p:cNvPr id="5" name="TextBox 4"/>
          <p:cNvSpPr txBox="1"/>
          <p:nvPr/>
        </p:nvSpPr>
        <p:spPr>
          <a:xfrm>
            <a:off x="838200" y="1902941"/>
            <a:ext cx="1386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Ex)</a:t>
            </a:r>
          </a:p>
          <a:p>
            <a:endParaRPr lang="en-US" altLang="ko-KR" sz="3600" dirty="0"/>
          </a:p>
          <a:p>
            <a:r>
              <a:rPr lang="en-US" altLang="ko-KR" sz="3600" dirty="0" smtClean="0"/>
              <a:t>1.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855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Ford – Fulkerson algorithm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31" y="1690688"/>
            <a:ext cx="7695220" cy="5030208"/>
          </a:xfrm>
        </p:spPr>
      </p:pic>
      <p:sp>
        <p:nvSpPr>
          <p:cNvPr id="5" name="TextBox 4"/>
          <p:cNvSpPr txBox="1"/>
          <p:nvPr/>
        </p:nvSpPr>
        <p:spPr>
          <a:xfrm>
            <a:off x="838200" y="1902941"/>
            <a:ext cx="2711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Ex)</a:t>
            </a:r>
          </a:p>
          <a:p>
            <a:endParaRPr lang="en-US" altLang="ko-KR" sz="3600" dirty="0"/>
          </a:p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그냥 하나 </a:t>
            </a:r>
            <a:r>
              <a:rPr lang="ko-KR" altLang="en-US" sz="3600" dirty="0" err="1" smtClean="0"/>
              <a:t>골랐당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032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Ford – Fulkerson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24146"/>
            <a:ext cx="2711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Ex)</a:t>
            </a:r>
          </a:p>
          <a:p>
            <a:endParaRPr lang="en-US" altLang="ko-KR" sz="3600" dirty="0"/>
          </a:p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또 하나 </a:t>
            </a:r>
            <a:r>
              <a:rPr lang="ko-KR" altLang="en-US" sz="3600" dirty="0" err="1" smtClean="0"/>
              <a:t>골랐당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25" y="1690688"/>
            <a:ext cx="7141974" cy="48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5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Ford – Fulkerson algorithm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08" y="1764354"/>
            <a:ext cx="7809135" cy="5093646"/>
          </a:xfrm>
        </p:spPr>
      </p:pic>
      <p:sp>
        <p:nvSpPr>
          <p:cNvPr id="5" name="TextBox 4"/>
          <p:cNvSpPr txBox="1"/>
          <p:nvPr/>
        </p:nvSpPr>
        <p:spPr>
          <a:xfrm>
            <a:off x="838200" y="1924146"/>
            <a:ext cx="2711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Ex)</a:t>
            </a:r>
          </a:p>
          <a:p>
            <a:endParaRPr lang="en-US" altLang="ko-KR" sz="3600" dirty="0"/>
          </a:p>
          <a:p>
            <a:r>
              <a:rPr lang="en-US" altLang="ko-KR" sz="3600" dirty="0"/>
              <a:t>4</a:t>
            </a:r>
            <a:r>
              <a:rPr lang="en-US" altLang="ko-KR" sz="3600" dirty="0" smtClean="0"/>
              <a:t>. </a:t>
            </a:r>
            <a:r>
              <a:rPr lang="ko-KR" altLang="en-US" sz="3600" dirty="0" err="1" smtClean="0"/>
              <a:t>또또</a:t>
            </a:r>
            <a:r>
              <a:rPr lang="ko-KR" altLang="en-US" sz="3600" dirty="0" smtClean="0"/>
              <a:t> 하나 </a:t>
            </a:r>
            <a:r>
              <a:rPr lang="ko-KR" altLang="en-US" sz="3600" dirty="0" err="1" smtClean="0"/>
              <a:t>골랐당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ko-KR" altLang="en-US" sz="3600" dirty="0" smtClean="0"/>
              <a:t>이제 </a:t>
            </a:r>
            <a:r>
              <a:rPr lang="ko-KR" altLang="en-US" sz="3600" dirty="0" err="1" smtClean="0"/>
              <a:t>끝났나요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60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Ford – Fulkerson algorithm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45" y="1690688"/>
            <a:ext cx="7651455" cy="4928338"/>
          </a:xfrm>
        </p:spPr>
      </p:pic>
      <p:sp>
        <p:nvSpPr>
          <p:cNvPr id="5" name="TextBox 4"/>
          <p:cNvSpPr txBox="1"/>
          <p:nvPr/>
        </p:nvSpPr>
        <p:spPr>
          <a:xfrm>
            <a:off x="465157" y="1779687"/>
            <a:ext cx="3610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Ex)</a:t>
            </a:r>
          </a:p>
          <a:p>
            <a:endParaRPr lang="en-US" altLang="ko-KR" sz="3600" dirty="0"/>
          </a:p>
          <a:p>
            <a:r>
              <a:rPr lang="en-US" altLang="ko-KR" sz="3600" dirty="0" smtClean="0"/>
              <a:t>5. </a:t>
            </a:r>
            <a:r>
              <a:rPr lang="ko-KR" altLang="en-US" sz="3600" dirty="0" smtClean="0"/>
              <a:t>저 간선을 이렇게 만들면</a:t>
            </a:r>
            <a:r>
              <a:rPr lang="en-US" altLang="ko-KR" sz="3600" dirty="0" smtClean="0"/>
              <a:t>?</a:t>
            </a:r>
          </a:p>
          <a:p>
            <a:endParaRPr lang="en-US" altLang="ko-KR" sz="3600" dirty="0"/>
          </a:p>
          <a:p>
            <a:r>
              <a:rPr lang="en-US" altLang="ko-KR" sz="3600" dirty="0" smtClean="0"/>
              <a:t>c(E, A) – f(E, A) &gt; 0</a:t>
            </a:r>
            <a:r>
              <a:rPr lang="ko-KR" altLang="en-US" sz="3600" dirty="0" smtClean="0"/>
              <a:t>이 되어 더 흘려 보낼 수 있다</a:t>
            </a:r>
            <a:r>
              <a:rPr lang="en-US" altLang="ko-KR" sz="3600" dirty="0" smtClean="0"/>
              <a:t>!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13505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Ford – Fulkerson algorithm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98" y="1690688"/>
            <a:ext cx="7672302" cy="5041314"/>
          </a:xfrm>
        </p:spPr>
      </p:pic>
      <p:sp>
        <p:nvSpPr>
          <p:cNvPr id="5" name="TextBox 4"/>
          <p:cNvSpPr txBox="1"/>
          <p:nvPr/>
        </p:nvSpPr>
        <p:spPr>
          <a:xfrm>
            <a:off x="71266" y="1395190"/>
            <a:ext cx="36102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Ex)</a:t>
            </a:r>
          </a:p>
          <a:p>
            <a:endParaRPr lang="en-US" altLang="ko-KR" sz="3600" dirty="0"/>
          </a:p>
          <a:p>
            <a:r>
              <a:rPr lang="en-US" altLang="ko-KR" sz="3600" dirty="0" smtClean="0"/>
              <a:t>6. </a:t>
            </a:r>
            <a:r>
              <a:rPr lang="ko-KR" altLang="en-US" sz="3600" dirty="0" smtClean="0"/>
              <a:t>이렇게 보낼 수 있다</a:t>
            </a:r>
            <a:r>
              <a:rPr lang="en-US" altLang="ko-KR" sz="3600" dirty="0" smtClean="0"/>
              <a:t>.!</a:t>
            </a:r>
          </a:p>
          <a:p>
            <a:endParaRPr lang="en-US" altLang="ko-KR" sz="3600" dirty="0"/>
          </a:p>
          <a:p>
            <a:r>
              <a:rPr lang="ko-KR" altLang="en-US" sz="3600" dirty="0" smtClean="0"/>
              <a:t>즉</a:t>
            </a:r>
            <a:r>
              <a:rPr lang="en-US" altLang="ko-KR" sz="3600" dirty="0" smtClean="0"/>
              <a:t>, E</a:t>
            </a:r>
            <a:r>
              <a:rPr lang="ko-KR" altLang="en-US" sz="3600" dirty="0" smtClean="0"/>
              <a:t>에서 </a:t>
            </a:r>
            <a:r>
              <a:rPr lang="en-US" altLang="ko-KR" sz="3600" dirty="0" smtClean="0"/>
              <a:t>A</a:t>
            </a:r>
            <a:r>
              <a:rPr lang="ko-KR" altLang="en-US" sz="3600" dirty="0" smtClean="0"/>
              <a:t>만큼 </a:t>
            </a:r>
            <a:r>
              <a:rPr lang="en-US" altLang="ko-KR" sz="3600" dirty="0" smtClean="0"/>
              <a:t>1</a:t>
            </a:r>
            <a:r>
              <a:rPr lang="ko-KR" altLang="en-US" sz="3600" dirty="0" smtClean="0"/>
              <a:t>이 추가적으로 흘려 보낼 수 있는 경로를 발견한 것</a:t>
            </a:r>
            <a:r>
              <a:rPr lang="en-US" altLang="ko-KR" sz="3600" dirty="0" smtClean="0"/>
              <a:t>!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47548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Ford – Fulkerson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그렇다면 저 </a:t>
            </a:r>
            <a:r>
              <a:rPr lang="ko-KR" altLang="en-US" sz="3600" dirty="0" err="1" smtClean="0"/>
              <a:t>증가경로</a:t>
            </a:r>
            <a:r>
              <a:rPr lang="en-US" altLang="ko-KR" sz="3600" dirty="0" smtClean="0"/>
              <a:t>(</a:t>
            </a:r>
            <a:r>
              <a:rPr lang="en-US" altLang="ko-KR" sz="3600" dirty="0"/>
              <a:t>augmenting </a:t>
            </a:r>
            <a:r>
              <a:rPr lang="en-US" altLang="ko-KR" sz="3600" dirty="0" smtClean="0"/>
              <a:t>path)</a:t>
            </a:r>
            <a:r>
              <a:rPr lang="ko-KR" altLang="en-US" sz="3600" dirty="0" smtClean="0"/>
              <a:t>를 어떻게 찾을 것이냐</a:t>
            </a:r>
            <a:r>
              <a:rPr lang="en-US" altLang="ko-KR" sz="3600" dirty="0" smtClean="0"/>
              <a:t>?</a:t>
            </a:r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r>
              <a:rPr lang="en-US" altLang="ko-KR" sz="3600" dirty="0" smtClean="0"/>
              <a:t>DFS. </a:t>
            </a:r>
            <a:r>
              <a:rPr lang="ko-KR" altLang="en-US" sz="3600" dirty="0" smtClean="0"/>
              <a:t>매번 </a:t>
            </a:r>
            <a:r>
              <a:rPr lang="en-US" altLang="ko-KR" sz="3600" dirty="0" smtClean="0"/>
              <a:t>DFS</a:t>
            </a:r>
            <a:r>
              <a:rPr lang="ko-KR" altLang="en-US" sz="3600" dirty="0" smtClean="0"/>
              <a:t>를 해야함</a:t>
            </a:r>
            <a:r>
              <a:rPr lang="en-US" altLang="ko-KR" sz="3600" dirty="0" smtClean="0"/>
              <a:t>. </a:t>
            </a:r>
            <a:br>
              <a:rPr lang="en-US" altLang="ko-KR" sz="3600" dirty="0" smtClean="0"/>
            </a:br>
            <a:r>
              <a:rPr lang="en-US" altLang="ko-KR" sz="3600" dirty="0" smtClean="0"/>
              <a:t>DFS</a:t>
            </a:r>
            <a:r>
              <a:rPr lang="ko-KR" altLang="en-US" sz="3600" dirty="0" smtClean="0"/>
              <a:t>의 시간복잡도가 </a:t>
            </a:r>
            <a:r>
              <a:rPr lang="en-US" altLang="ko-KR" sz="3600" dirty="0" smtClean="0"/>
              <a:t>O(V+E)</a:t>
            </a:r>
            <a:r>
              <a:rPr lang="ko-KR" altLang="en-US" sz="3600" dirty="0" smtClean="0"/>
              <a:t>이므로</a:t>
            </a:r>
            <a:r>
              <a:rPr lang="en-US" altLang="ko-KR" sz="3600" dirty="0" smtClean="0"/>
              <a:t>, f</a:t>
            </a:r>
            <a:r>
              <a:rPr lang="ko-KR" altLang="en-US" sz="3600" dirty="0" smtClean="0"/>
              <a:t>번 이 경로를 찾는다고 하면 </a:t>
            </a:r>
            <a:r>
              <a:rPr lang="en-US" altLang="ko-KR" sz="3600" dirty="0" smtClean="0"/>
              <a:t>O(</a:t>
            </a:r>
            <a:r>
              <a:rPr lang="en-US" altLang="ko-KR" sz="3600" dirty="0" err="1" smtClean="0"/>
              <a:t>fE</a:t>
            </a:r>
            <a:r>
              <a:rPr lang="en-US" altLang="ko-KR" sz="3600" dirty="0" smtClean="0"/>
              <a:t>)</a:t>
            </a:r>
            <a:r>
              <a:rPr lang="ko-KR" altLang="en-US" sz="3600" dirty="0" smtClean="0"/>
              <a:t>라고 함</a:t>
            </a:r>
            <a:r>
              <a:rPr lang="en-US" altLang="ko-KR" sz="3600" dirty="0" smtClean="0"/>
              <a:t>.</a:t>
            </a:r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7871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Ford – Fulkerson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25" y="1825625"/>
            <a:ext cx="3400425" cy="1971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920875"/>
            <a:ext cx="3324225" cy="187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600" y="4167188"/>
            <a:ext cx="3486150" cy="2009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750" y="4129088"/>
            <a:ext cx="3276600" cy="2009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7382" y="4164871"/>
            <a:ext cx="34194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6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Ford – Fulkerson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그렇다면 저 </a:t>
            </a:r>
            <a:r>
              <a:rPr lang="ko-KR" altLang="en-US" sz="3600" dirty="0" err="1" smtClean="0"/>
              <a:t>증가경로</a:t>
            </a:r>
            <a:r>
              <a:rPr lang="en-US" altLang="ko-KR" sz="3600" dirty="0" smtClean="0"/>
              <a:t>(</a:t>
            </a:r>
            <a:r>
              <a:rPr lang="en-US" altLang="ko-KR" sz="3600" dirty="0"/>
              <a:t>augmenting </a:t>
            </a:r>
            <a:r>
              <a:rPr lang="en-US" altLang="ko-KR" sz="3600" dirty="0" smtClean="0"/>
              <a:t>path)</a:t>
            </a:r>
            <a:r>
              <a:rPr lang="ko-KR" altLang="en-US" sz="3600" dirty="0" smtClean="0"/>
              <a:t>를 어떻게 찾을 것이냐</a:t>
            </a:r>
            <a:r>
              <a:rPr lang="en-US" altLang="ko-KR" sz="3600" dirty="0" smtClean="0"/>
              <a:t>?</a:t>
            </a:r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r>
              <a:rPr lang="en-US" altLang="ko-KR" sz="3600" dirty="0" smtClean="0">
                <a:sym typeface="Wingdings" panose="05000000000000000000" pitchFamily="2" charset="2"/>
              </a:rPr>
              <a:t> </a:t>
            </a:r>
            <a:r>
              <a:rPr lang="ko-KR" altLang="en-US" sz="3600" dirty="0" smtClean="0">
                <a:sym typeface="Wingdings" panose="05000000000000000000" pitchFamily="2" charset="2"/>
              </a:rPr>
              <a:t>매번 </a:t>
            </a:r>
            <a:r>
              <a:rPr lang="en-US" altLang="ko-KR" sz="3600" dirty="0" smtClean="0">
                <a:sym typeface="Wingdings" panose="05000000000000000000" pitchFamily="2" charset="2"/>
              </a:rPr>
              <a:t>BFS</a:t>
            </a:r>
            <a:r>
              <a:rPr lang="ko-KR" altLang="en-US" sz="3600" dirty="0" smtClean="0">
                <a:sym typeface="Wingdings" panose="05000000000000000000" pitchFamily="2" charset="2"/>
              </a:rPr>
              <a:t>를 하면 된다</a:t>
            </a:r>
            <a:r>
              <a:rPr lang="en-US" altLang="ko-KR" sz="3600" dirty="0" smtClean="0">
                <a:sym typeface="Wingdings" panose="05000000000000000000" pitchFamily="2" charset="2"/>
              </a:rPr>
              <a:t>.   O(VE^2)</a:t>
            </a:r>
          </a:p>
          <a:p>
            <a:endParaRPr lang="en-US" altLang="ko-KR" sz="3600" dirty="0">
              <a:sym typeface="Wingdings" panose="05000000000000000000" pitchFamily="2" charset="2"/>
            </a:endParaRPr>
          </a:p>
          <a:p>
            <a:r>
              <a:rPr lang="en-US" altLang="ko-KR" dirty="0">
                <a:hlinkClick r:id="rId2"/>
              </a:rPr>
              <a:t>https://www.acmicpc.net/problem/6086</a:t>
            </a:r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208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flow?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Graph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weight </a:t>
            </a:r>
            <a:r>
              <a:rPr lang="ko-KR" altLang="en-US" dirty="0" smtClean="0"/>
              <a:t>대신</a:t>
            </a:r>
            <a:r>
              <a:rPr lang="en-US" altLang="ko-KR" dirty="0" smtClean="0"/>
              <a:t>,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capacity</a:t>
            </a:r>
            <a:r>
              <a:rPr lang="ko-KR" altLang="en-US" dirty="0" smtClean="0"/>
              <a:t>라는 개념이 추가되어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두 정점 간의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flow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capacity</a:t>
            </a:r>
            <a:r>
              <a:rPr lang="ko-KR" altLang="en-US" dirty="0" smtClean="0"/>
              <a:t>보다 작은 값으로 흘려 보낼 수 있는 </a:t>
            </a:r>
            <a:r>
              <a:rPr lang="en-US" altLang="ko-KR" dirty="0" smtClean="0"/>
              <a:t>Graph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3236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flow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74" y="1888396"/>
            <a:ext cx="8244051" cy="4487690"/>
          </a:xfrm>
        </p:spPr>
      </p:pic>
      <p:sp>
        <p:nvSpPr>
          <p:cNvPr id="5" name="모서리가 둥근 사각형 설명선 4"/>
          <p:cNvSpPr/>
          <p:nvPr/>
        </p:nvSpPr>
        <p:spPr>
          <a:xfrm>
            <a:off x="296561" y="2298357"/>
            <a:ext cx="2298357" cy="1334530"/>
          </a:xfrm>
          <a:prstGeom prst="wedgeRoundRectCallout">
            <a:avLst>
              <a:gd name="adj1" fmla="val 47024"/>
              <a:gd name="adj2" fmla="val 72024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Source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flow</a:t>
            </a:r>
            <a:r>
              <a:rPr lang="ko-KR" altLang="en-US" sz="2400" dirty="0" smtClean="0">
                <a:solidFill>
                  <a:schemeClr val="tx1"/>
                </a:solidFill>
              </a:rPr>
              <a:t>가 나</a:t>
            </a:r>
            <a:r>
              <a:rPr lang="ko-KR" altLang="en-US" sz="2400" dirty="0">
                <a:solidFill>
                  <a:schemeClr val="tx1"/>
                </a:solidFill>
              </a:rPr>
              <a:t>오</a:t>
            </a:r>
            <a:r>
              <a:rPr lang="ko-KR" altLang="en-US" sz="2400" dirty="0" smtClean="0">
                <a:solidFill>
                  <a:schemeClr val="tx1"/>
                </a:solidFill>
              </a:rPr>
              <a:t>는 점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9597081" y="2298357"/>
            <a:ext cx="2298357" cy="1334530"/>
          </a:xfrm>
          <a:prstGeom prst="wedgeRoundRectCallout">
            <a:avLst>
              <a:gd name="adj1" fmla="val -51901"/>
              <a:gd name="adj2" fmla="val 68320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Sink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flow</a:t>
            </a:r>
            <a:r>
              <a:rPr lang="ko-KR" altLang="en-US" sz="2400" dirty="0">
                <a:solidFill>
                  <a:schemeClr val="tx1"/>
                </a:solidFill>
              </a:rPr>
              <a:t>를</a:t>
            </a:r>
            <a:r>
              <a:rPr lang="ko-KR" altLang="en-US" sz="2400" dirty="0" smtClean="0">
                <a:solidFill>
                  <a:schemeClr val="tx1"/>
                </a:solidFill>
              </a:rPr>
              <a:t> 받아들이는 점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flow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67" y="1690688"/>
            <a:ext cx="8352233" cy="4685398"/>
          </a:xfrm>
        </p:spPr>
      </p:pic>
      <p:sp>
        <p:nvSpPr>
          <p:cNvPr id="5" name="TextBox 4"/>
          <p:cNvSpPr txBox="1"/>
          <p:nvPr/>
        </p:nvSpPr>
        <p:spPr>
          <a:xfrm>
            <a:off x="566738" y="1681163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Example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25636" y="4386263"/>
            <a:ext cx="2387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Directed Graph</a:t>
            </a:r>
            <a:r>
              <a:rPr lang="ko-KR" altLang="en-US" dirty="0" smtClean="0"/>
              <a:t>가 보통이긴 하나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Undirected Graph</a:t>
            </a:r>
            <a:r>
              <a:rPr lang="ko-KR" altLang="en-US" dirty="0" smtClean="0"/>
              <a:t>도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03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network flow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37" y="1690688"/>
            <a:ext cx="8226326" cy="4808966"/>
          </a:xfrm>
        </p:spPr>
      </p:pic>
    </p:spTree>
    <p:extLst>
      <p:ext uri="{BB962C8B-B14F-4D97-AF65-F5344CB8AC3E}">
        <p14:creationId xmlns:p14="http://schemas.microsoft.com/office/powerpoint/2010/main" val="188512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flow</a:t>
            </a:r>
            <a:r>
              <a:rPr lang="ko-KR" altLang="en-US" dirty="0" smtClean="0"/>
              <a:t>의 성질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1.  f(u, v)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b="0" dirty="0" smtClean="0"/>
                  <a:t> c(u, v)</a:t>
                </a:r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2.  </a:t>
                </a:r>
                <a:r>
                  <a:rPr lang="ko-KR" altLang="en-US" dirty="0" smtClean="0"/>
                  <a:t>임의의 한 정점 </a:t>
                </a:r>
                <a:r>
                  <a:rPr lang="en-US" altLang="ko-KR" dirty="0" smtClean="0"/>
                  <a:t>u</a:t>
                </a:r>
                <a:r>
                  <a:rPr lang="ko-KR" altLang="en-US" dirty="0" smtClean="0"/>
                  <a:t>에 대하여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3. f(u, v) = - f(v, u)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50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network flow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보통 </a:t>
            </a:r>
            <a:r>
              <a:rPr lang="en-US" altLang="ko-KR" dirty="0" smtClean="0"/>
              <a:t>Network flow</a:t>
            </a:r>
            <a:r>
              <a:rPr lang="ko-KR" altLang="en-US" dirty="0" smtClean="0"/>
              <a:t>에서 구해야 할 것은 </a:t>
            </a:r>
            <a:r>
              <a:rPr lang="en-US" altLang="ko-KR" dirty="0" smtClean="0"/>
              <a:t>Maximum flow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여러가지 방법이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아마 네트워크 연구실에서 연구하는 것 중 중요한 것이 아마 </a:t>
            </a:r>
            <a:r>
              <a:rPr lang="en-US" altLang="ko-KR" dirty="0" smtClean="0"/>
              <a:t>Max Flow</a:t>
            </a:r>
            <a:r>
              <a:rPr lang="ko-KR" altLang="en-US" dirty="0" smtClean="0"/>
              <a:t>를 구하는 것이 아닐까 생각함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70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Ford – Fulkerson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2210" y="2022133"/>
            <a:ext cx="10515600" cy="523128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Max Flow</a:t>
            </a:r>
            <a:r>
              <a:rPr lang="ko-KR" altLang="en-US" dirty="0" smtClean="0"/>
              <a:t>를 구하는 가장 기초적인 알고리즘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</a:t>
            </a:r>
            <a:r>
              <a:rPr lang="ko-KR" altLang="en-US" dirty="0" smtClean="0"/>
              <a:t>로 가는 </a:t>
            </a:r>
            <a:r>
              <a:rPr lang="ko-KR" altLang="en-US" b="1" dirty="0" smtClean="0">
                <a:solidFill>
                  <a:srgbClr val="FF0000"/>
                </a:solidFill>
              </a:rPr>
              <a:t>증가 경로</a:t>
            </a:r>
            <a:r>
              <a:rPr lang="en-US" altLang="ko-KR" dirty="0" smtClean="0"/>
              <a:t>(augmenting path, c(u, v) &gt; f (u, v))</a:t>
            </a:r>
            <a:r>
              <a:rPr lang="ko-KR" altLang="en-US" dirty="0" smtClean="0"/>
              <a:t>를 아무거나 찾는다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 </a:t>
            </a:r>
            <a:r>
              <a:rPr lang="ko-KR" altLang="en-US" dirty="0" smtClean="0"/>
              <a:t>증가 경로 중 </a:t>
            </a:r>
            <a:r>
              <a:rPr lang="en-US" altLang="ko-KR" dirty="0" smtClean="0"/>
              <a:t>c(u, v) – f(u, v) </a:t>
            </a:r>
            <a:r>
              <a:rPr lang="ko-KR" altLang="en-US" dirty="0" smtClean="0"/>
              <a:t>가 가장 작은 간선</a:t>
            </a:r>
            <a:r>
              <a:rPr lang="en-US" altLang="ko-KR" dirty="0" smtClean="0"/>
              <a:t>(Edge)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값을 </a:t>
            </a:r>
            <a:r>
              <a:rPr lang="en-US" altLang="ko-KR" dirty="0" smtClean="0"/>
              <a:t>F</a:t>
            </a:r>
            <a:r>
              <a:rPr lang="ko-KR" altLang="en-US" dirty="0" smtClean="0"/>
              <a:t>라 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82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Ford – Fulkerson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497" y="1750284"/>
            <a:ext cx="10515600" cy="523128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Max Flow</a:t>
            </a:r>
            <a:r>
              <a:rPr lang="ko-KR" altLang="en-US" dirty="0" smtClean="0"/>
              <a:t>를 구하는 가장 기초적인 알고리즘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경로 상의 모든 간선에 대해  </a:t>
            </a:r>
            <a:r>
              <a:rPr lang="en-US" altLang="ko-KR" dirty="0" smtClean="0"/>
              <a:t>F</a:t>
            </a:r>
            <a:r>
              <a:rPr lang="ko-KR" altLang="en-US" dirty="0" smtClean="0"/>
              <a:t>만큼의 유량을 추가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경로상의 간선에 대해 </a:t>
            </a:r>
            <a:r>
              <a:rPr lang="en-US" altLang="ko-KR" dirty="0" smtClean="0"/>
              <a:t>f(u, v) += F</a:t>
            </a:r>
            <a:br>
              <a:rPr lang="en-US" altLang="ko-KR" dirty="0" smtClean="0"/>
            </a:br>
            <a:r>
              <a:rPr lang="ko-KR" altLang="en-US" dirty="0" smtClean="0"/>
              <a:t>여기서 </a:t>
            </a:r>
            <a:r>
              <a:rPr lang="en-US" altLang="ko-KR" dirty="0" smtClean="0"/>
              <a:t>f(v, u) -= F </a:t>
            </a:r>
            <a:r>
              <a:rPr lang="ko-KR" altLang="en-US" dirty="0" smtClean="0"/>
              <a:t>또한 취한다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위 과정을 더 이상 증가 경로가 없을 때 까지 반복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90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317</Words>
  <Application>Microsoft Office PowerPoint</Application>
  <PresentationFormat>와이드스크린</PresentationFormat>
  <Paragraphs>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Cambria Math</vt:lpstr>
      <vt:lpstr>Wingdings</vt:lpstr>
      <vt:lpstr>Office 테마</vt:lpstr>
      <vt:lpstr>Network Flow</vt:lpstr>
      <vt:lpstr>network flow?</vt:lpstr>
      <vt:lpstr>network flow</vt:lpstr>
      <vt:lpstr>network flow</vt:lpstr>
      <vt:lpstr>network flow</vt:lpstr>
      <vt:lpstr>network flow의 성질</vt:lpstr>
      <vt:lpstr>network flow</vt:lpstr>
      <vt:lpstr>Ford – Fulkerson algorithm</vt:lpstr>
      <vt:lpstr>Ford – Fulkerson algorithm</vt:lpstr>
      <vt:lpstr>Ford – Fulkerson algorithm</vt:lpstr>
      <vt:lpstr>Ford – Fulkerson algorithm</vt:lpstr>
      <vt:lpstr>Ford – Fulkerson algorithm</vt:lpstr>
      <vt:lpstr>Ford – Fulkerson algorithm</vt:lpstr>
      <vt:lpstr>Ford – Fulkerson algorithm</vt:lpstr>
      <vt:lpstr>Ford – Fulkerson algorithm</vt:lpstr>
      <vt:lpstr>Ford – Fulkerson algorithm</vt:lpstr>
      <vt:lpstr>Ford – Fulkerson algorithm</vt:lpstr>
      <vt:lpstr>Ford – Fulkerson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</dc:title>
  <dc:creator>Sangjo</dc:creator>
  <cp:lastModifiedBy>Sangjo</cp:lastModifiedBy>
  <cp:revision>7</cp:revision>
  <dcterms:created xsi:type="dcterms:W3CDTF">2018-05-05T09:02:16Z</dcterms:created>
  <dcterms:modified xsi:type="dcterms:W3CDTF">2018-05-05T10:43:02Z</dcterms:modified>
</cp:coreProperties>
</file>