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4" r:id="rId6"/>
    <p:sldId id="269" r:id="rId7"/>
    <p:sldId id="267" r:id="rId8"/>
    <p:sldId id="270" r:id="rId9"/>
    <p:sldId id="271" r:id="rId10"/>
    <p:sldId id="272" r:id="rId11"/>
    <p:sldId id="273" r:id="rId12"/>
    <p:sldId id="274" r:id="rId13"/>
    <p:sldId id="268" r:id="rId14"/>
    <p:sldId id="275" r:id="rId15"/>
    <p:sldId id="276" r:id="rId16"/>
    <p:sldId id="258" r:id="rId17"/>
    <p:sldId id="259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8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8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2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6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0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9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6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5CF4-1CF9-40C7-A7D5-3670380B8B4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B5D19-184C-465B-8356-15A58C1D9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장 문자열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1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54137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             코드 </a:t>
            </a:r>
            <a:r>
              <a:rPr lang="en-US" altLang="ko-KR" dirty="0" smtClean="0"/>
              <a:t>20.2                 vs              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20.7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30" y="1732835"/>
            <a:ext cx="4210638" cy="5125165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2" y="1732835"/>
            <a:ext cx="4576467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코드 </a:t>
            </a:r>
            <a:r>
              <a:rPr lang="en-US" altLang="ko-KR" dirty="0" smtClean="0"/>
              <a:t>20.7</a:t>
            </a:r>
          </a:p>
          <a:p>
            <a:endParaRPr lang="en-US" altLang="ko-KR" dirty="0"/>
          </a:p>
          <a:p>
            <a:r>
              <a:rPr lang="en-US" altLang="ko-KR" dirty="0" smtClean="0"/>
              <a:t>Q. 20.7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20.2</a:t>
            </a:r>
            <a:r>
              <a:rPr lang="ko-KR" altLang="en-US" dirty="0" smtClean="0"/>
              <a:t>에서 어디 부분과 동일한지 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문은 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문이 아니고 </a:t>
            </a:r>
            <a:r>
              <a:rPr lang="en-US" altLang="ko-KR" dirty="0" smtClean="0"/>
              <a:t>while</a:t>
            </a:r>
            <a:r>
              <a:rPr lang="ko-KR" altLang="en-US" dirty="0"/>
              <a:t> </a:t>
            </a:r>
            <a:r>
              <a:rPr lang="ko-KR" altLang="en-US" dirty="0" smtClean="0"/>
              <a:t>문일까요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95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코드 </a:t>
            </a:r>
            <a:r>
              <a:rPr lang="en-US" altLang="ko-KR" dirty="0" smtClean="0"/>
              <a:t>20.2 </a:t>
            </a:r>
            <a:r>
              <a:rPr lang="ko-KR" altLang="en-US" dirty="0" smtClean="0"/>
              <a:t>시간 복잡도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650p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째 문단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째 문장을 해석합시다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begin + matched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진도라고</a:t>
            </a:r>
            <a:r>
              <a:rPr lang="ko-KR" altLang="en-US" dirty="0" smtClean="0"/>
              <a:t> 했을 때 절대 작아지지 않는다    </a:t>
            </a:r>
            <a:r>
              <a:rPr lang="en-US" altLang="ko-KR" dirty="0" smtClean="0"/>
              <a:t>-&gt; O(|H|)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96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부분 일치 테이블 생성하기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손으로 직접 해봅시다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bcabbcaabca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7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부분 일치 테이블 생성하기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20.3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20.4(a)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N[begin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위 인지 아래인지 말해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Q. pi[begin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max(pi[begin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+ 1] </a:t>
            </a:r>
            <a:r>
              <a:rPr lang="ko-KR" altLang="en-US" dirty="0" smtClean="0"/>
              <a:t>의 의미를 말해봅시다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20.1</a:t>
            </a:r>
            <a:r>
              <a:rPr lang="ko-KR" altLang="en-US" dirty="0" smtClean="0"/>
              <a:t>과 비교해봅시다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문인데 </a:t>
            </a:r>
            <a:r>
              <a:rPr lang="en-US" altLang="ko-KR" dirty="0" smtClean="0"/>
              <a:t>N^3</a:t>
            </a:r>
            <a:r>
              <a:rPr lang="ko-KR" altLang="en-US" dirty="0" smtClean="0"/>
              <a:t>인 이유는 무엇입니까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97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부분 일치 테이블 생성하기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20.4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20.4(b)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N[</a:t>
            </a:r>
            <a:r>
              <a:rPr lang="en-US" altLang="ko-KR" dirty="0" err="1" smtClean="0"/>
              <a:t>begin+matched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N[matched]</a:t>
            </a:r>
            <a:r>
              <a:rPr lang="ko-KR" altLang="en-US" dirty="0" smtClean="0"/>
              <a:t>가 무엇인지 말해봅시다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Q. </a:t>
            </a:r>
            <a:r>
              <a:rPr lang="en-US" altLang="ko-KR" b="1" dirty="0" smtClean="0">
                <a:solidFill>
                  <a:srgbClr val="FF0000"/>
                </a:solidFill>
              </a:rPr>
              <a:t>while</a:t>
            </a:r>
            <a:r>
              <a:rPr lang="ko-KR" altLang="en-US" b="1" dirty="0" smtClean="0">
                <a:solidFill>
                  <a:srgbClr val="FF0000"/>
                </a:solidFill>
              </a:rPr>
              <a:t>문을 해석해봅시다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16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예제를 만들기</a:t>
            </a:r>
            <a:endParaRPr lang="en-US" altLang="ko-KR" dirty="0" smtClean="0"/>
          </a:p>
          <a:p>
            <a:r>
              <a:rPr lang="ko-KR" altLang="en-US" dirty="0" smtClean="0"/>
              <a:t>그리고 코드를 분석하며 예제를 </a:t>
            </a:r>
            <a:r>
              <a:rPr lang="ko-KR" altLang="en-US" dirty="0" err="1" smtClean="0"/>
              <a:t>직접해보기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27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20.4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313" y="596900"/>
            <a:ext cx="6400896" cy="6032500"/>
          </a:xfrm>
        </p:spPr>
      </p:pic>
    </p:spTree>
    <p:extLst>
      <p:ext uri="{BB962C8B-B14F-4D97-AF65-F5344CB8AC3E}">
        <p14:creationId xmlns:p14="http://schemas.microsoft.com/office/powerpoint/2010/main" val="6724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20.7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913" y="2371725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20.2</a:t>
            </a:r>
            <a:r>
              <a:rPr lang="ko-KR" altLang="en-US" dirty="0" smtClean="0"/>
              <a:t>와 비교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책에서의 용어의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48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길이 </a:t>
            </a:r>
            <a:r>
              <a:rPr lang="en-US" altLang="ko-KR" dirty="0" smtClean="0"/>
              <a:t>: |S|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글자 </a:t>
            </a:r>
            <a:r>
              <a:rPr lang="en-US" altLang="ko-KR" dirty="0" smtClean="0"/>
              <a:t>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단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 글자부터 </a:t>
            </a:r>
            <a:r>
              <a:rPr lang="en-US" altLang="ko-KR" dirty="0" smtClean="0"/>
              <a:t>j</a:t>
            </a:r>
            <a:r>
              <a:rPr lang="ko-KR" altLang="en-US" dirty="0" smtClean="0"/>
              <a:t>번 글자 까지의 문자를 </a:t>
            </a:r>
            <a:r>
              <a:rPr lang="ko-KR" altLang="en-US" b="1" dirty="0" smtClean="0">
                <a:solidFill>
                  <a:srgbClr val="FF0000"/>
                </a:solidFill>
              </a:rPr>
              <a:t>부분 문자열</a:t>
            </a:r>
            <a:r>
              <a:rPr lang="en-US" altLang="ko-KR" b="1" dirty="0" smtClean="0">
                <a:solidFill>
                  <a:srgbClr val="FF0000"/>
                </a:solidFill>
              </a:rPr>
              <a:t>(substring) S[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…j]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번째 글자부터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 째 </a:t>
            </a:r>
            <a:r>
              <a:rPr lang="ko-KR" altLang="en-US" dirty="0" err="1" smtClean="0"/>
              <a:t>글자까지를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접두사 </a:t>
            </a:r>
            <a:r>
              <a:rPr lang="en-US" altLang="ko-KR" b="1" dirty="0" smtClean="0">
                <a:solidFill>
                  <a:srgbClr val="FF0000"/>
                </a:solidFill>
              </a:rPr>
              <a:t>(prefix) S[0…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]  = S[…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글자부터 끝 </a:t>
            </a:r>
            <a:r>
              <a:rPr lang="ko-KR" altLang="en-US" dirty="0" err="1" smtClean="0"/>
              <a:t>글자까지를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접미사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subfix</a:t>
            </a:r>
            <a:r>
              <a:rPr lang="en-US" altLang="ko-KR" b="1" dirty="0" smtClean="0">
                <a:solidFill>
                  <a:srgbClr val="FF0000"/>
                </a:solidFill>
              </a:rPr>
              <a:t>) S[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…]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10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8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검색 문제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9520238" cy="4351338"/>
          </a:xfrm>
        </p:spPr>
        <p:txBody>
          <a:bodyPr/>
          <a:lstStyle/>
          <a:p>
            <a:r>
              <a:rPr lang="ko-KR" altLang="en-US" dirty="0"/>
              <a:t>아주 긴 </a:t>
            </a:r>
            <a:r>
              <a:rPr lang="ko-KR" altLang="en-US" dirty="0" err="1"/>
              <a:t>짚더미</a:t>
            </a:r>
            <a:r>
              <a:rPr lang="ko-KR" altLang="en-US" dirty="0"/>
              <a:t> 문자열</a:t>
            </a:r>
            <a:r>
              <a:rPr lang="en-US" altLang="ko-KR" dirty="0"/>
              <a:t>(</a:t>
            </a:r>
            <a:r>
              <a:rPr lang="en-US" altLang="ko-KR" dirty="0" smtClean="0"/>
              <a:t>haystack, H)</a:t>
            </a:r>
            <a:r>
              <a:rPr lang="ko-KR" altLang="en-US" dirty="0"/>
              <a:t>에서 짧은 </a:t>
            </a:r>
            <a:r>
              <a:rPr lang="ko-KR" altLang="en-US" dirty="0" err="1"/>
              <a:t>바늘문자열</a:t>
            </a:r>
            <a:r>
              <a:rPr lang="en-US" altLang="ko-KR" dirty="0"/>
              <a:t>(</a:t>
            </a:r>
            <a:r>
              <a:rPr lang="en-US" altLang="ko-KR" dirty="0" smtClean="0"/>
              <a:t>needle, N)</a:t>
            </a:r>
            <a:r>
              <a:rPr lang="ko-KR" altLang="en-US" dirty="0"/>
              <a:t>을 찾는 문제</a:t>
            </a:r>
            <a:r>
              <a:rPr lang="en-US" altLang="ko-KR" dirty="0"/>
              <a:t>. </a:t>
            </a:r>
            <a:r>
              <a:rPr lang="ko-KR" altLang="en-US" dirty="0"/>
              <a:t>그 위치도 함께 반환하는 문제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naive</a:t>
            </a:r>
            <a:r>
              <a:rPr lang="ko-KR" altLang="en-US" dirty="0" smtClean="0"/>
              <a:t>한 풀이는 </a:t>
            </a:r>
            <a:r>
              <a:rPr lang="en-US" altLang="ko-KR" dirty="0" smtClean="0"/>
              <a:t>H</a:t>
            </a:r>
            <a:r>
              <a:rPr lang="ko-KR" altLang="en-US" dirty="0" smtClean="0"/>
              <a:t>에서 한 칸씩 이동하며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과 일치하는 가를 살펴본다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58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검색 문제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00662"/>
            <a:ext cx="9520238" cy="1557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Q. begin + </a:t>
            </a:r>
            <a:r>
              <a:rPr lang="en-US" altLang="ko-KR" dirty="0" err="1" smtClean="0"/>
              <a:t>N.size</a:t>
            </a:r>
            <a:r>
              <a:rPr lang="en-US" altLang="ko-KR" dirty="0" smtClean="0"/>
              <a:t>() &lt;= </a:t>
            </a:r>
            <a:r>
              <a:rPr lang="en-US" altLang="ko-KR" dirty="0" err="1" smtClean="0"/>
              <a:t>H.size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라는 조건은 왜 그렇죠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Q. </a:t>
            </a:r>
            <a:r>
              <a:rPr lang="ko-KR" altLang="en-US" dirty="0" smtClean="0"/>
              <a:t>시간복잡도는 어떻게 될까요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20" y="1276350"/>
            <a:ext cx="722750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 M P (Knuth – </a:t>
            </a:r>
            <a:r>
              <a:rPr lang="en-US" altLang="ko-KR" dirty="0" err="1" smtClean="0"/>
              <a:t>Moriss</a:t>
            </a:r>
            <a:r>
              <a:rPr lang="en-US" altLang="ko-KR" dirty="0" smtClean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naive </a:t>
            </a:r>
            <a:r>
              <a:rPr lang="ko-KR" altLang="en-US" dirty="0" smtClean="0"/>
              <a:t>알고리즘에서 틀려버리면 </a:t>
            </a:r>
            <a:r>
              <a:rPr lang="en-US" altLang="ko-KR" dirty="0" smtClean="0"/>
              <a:t>begin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시켜서 다시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과  맞추어 보았다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KMP</a:t>
            </a:r>
            <a:r>
              <a:rPr lang="ko-KR" altLang="en-US" dirty="0" smtClean="0"/>
              <a:t>는 검색 도중 틀렸을 경우 </a:t>
            </a:r>
            <a:r>
              <a:rPr lang="en-US" altLang="ko-KR" dirty="0" smtClean="0"/>
              <a:t>begin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+1 </a:t>
            </a:r>
            <a:r>
              <a:rPr lang="ko-KR" altLang="en-US" dirty="0" smtClean="0"/>
              <a:t>하는 것 말고 그 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 뛰어넘을 수 없을까 하는 고민에서 시작한 알고리즘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3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 M P (Knuth – </a:t>
            </a:r>
            <a:r>
              <a:rPr lang="en-US" altLang="ko-KR" dirty="0" err="1" smtClean="0"/>
              <a:t>Moriss</a:t>
            </a:r>
            <a:r>
              <a:rPr lang="en-US" altLang="ko-KR" dirty="0" smtClean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97069"/>
              </p:ext>
            </p:extLst>
          </p:nvPr>
        </p:nvGraphicFramePr>
        <p:xfrm>
          <a:off x="1403350" y="2005964"/>
          <a:ext cx="81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245648587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01298866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99938938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0186526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21145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781574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1314855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7577048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90860427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9622458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57230465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8288320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539942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418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626" y="1934843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957" y="2665835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2032000" y="2597653"/>
            <a:ext cx="3720386" cy="0"/>
          </a:xfrm>
          <a:prstGeom prst="straightConnector1">
            <a:avLst/>
          </a:prstGeom>
          <a:ln w="34925">
            <a:solidFill>
              <a:srgbClr val="FF0000">
                <a:alpha val="95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2386" y="2412987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98804"/>
              </p:ext>
            </p:extLst>
          </p:nvPr>
        </p:nvGraphicFramePr>
        <p:xfrm>
          <a:off x="2032000" y="2818503"/>
          <a:ext cx="49926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86">
                  <a:extLst>
                    <a:ext uri="{9D8B030D-6E8A-4147-A177-3AD203B41FA5}">
                      <a16:colId xmlns:a16="http://schemas.microsoft.com/office/drawing/2014/main" val="1201168163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3971927368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1922350584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3653361792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2812595315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2030853676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1432940595"/>
                    </a:ext>
                  </a:extLst>
                </a:gridCol>
                <a:gridCol w="624086">
                  <a:extLst>
                    <a:ext uri="{9D8B030D-6E8A-4147-A177-3AD203B41FA5}">
                      <a16:colId xmlns:a16="http://schemas.microsoft.com/office/drawing/2014/main" val="3072650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3244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55119" y="4490568"/>
            <a:ext cx="1034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다시 시작하는 위치를 띄어 넘기 위해서는 어떤 조건이 있어야 하는 걸까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75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5118 -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바늘 문자열의 </a:t>
            </a:r>
            <a:r>
              <a:rPr lang="ko-KR" altLang="en-US" dirty="0" smtClean="0">
                <a:solidFill>
                  <a:srgbClr val="FF0000"/>
                </a:solidFill>
              </a:rPr>
              <a:t>접두사와 접미사가 같은 부분</a:t>
            </a:r>
            <a:r>
              <a:rPr lang="ko-KR" altLang="en-US" dirty="0" smtClean="0"/>
              <a:t>을 미리 만들어 놓으면 이 것을 가지고 바로 점프할 수 있다</a:t>
            </a:r>
            <a:r>
              <a:rPr lang="en-US" altLang="ko-KR" dirty="0" smtClean="0"/>
              <a:t>.!</a:t>
            </a: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pi[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] = N[….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  <a:r>
              <a:rPr lang="ko-KR" altLang="en-US" b="1" dirty="0" smtClean="0">
                <a:solidFill>
                  <a:srgbClr val="FF0000"/>
                </a:solidFill>
              </a:rPr>
              <a:t>의 접두사도 되고 접미사도 되는 문자열의 최대 길이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partial match table</a:t>
            </a:r>
            <a:r>
              <a:rPr lang="ko-KR" altLang="en-US" dirty="0" smtClean="0"/>
              <a:t>을 미리 만들어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전처리하여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널 뛰기를 해보자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표 </a:t>
            </a:r>
            <a:r>
              <a:rPr lang="en-US" altLang="ko-KR" dirty="0" smtClean="0"/>
              <a:t>20.1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문자열의 </a:t>
            </a:r>
            <a:r>
              <a:rPr lang="en-US" altLang="ko-KR" dirty="0" smtClean="0"/>
              <a:t>partial match table</a:t>
            </a:r>
            <a:r>
              <a:rPr lang="ko-KR" altLang="en-US" dirty="0" smtClean="0"/>
              <a:t>을 만들어 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abbababb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9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M P (Knuth – </a:t>
            </a:r>
            <a:r>
              <a:rPr lang="en-US" altLang="ko-KR" dirty="0" err="1"/>
              <a:t>Moriss</a:t>
            </a:r>
            <a:r>
              <a:rPr lang="en-US" altLang="ko-KR" dirty="0"/>
              <a:t> – Prat)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코드 </a:t>
            </a:r>
            <a:r>
              <a:rPr lang="en-US" altLang="ko-KR" dirty="0" smtClean="0"/>
              <a:t>20.2</a:t>
            </a:r>
          </a:p>
          <a:p>
            <a:endParaRPr lang="en-US" altLang="ko-KR" dirty="0"/>
          </a:p>
          <a:p>
            <a:r>
              <a:rPr lang="en-US" altLang="ko-KR" dirty="0" smtClean="0"/>
              <a:t>Q. 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pi = </a:t>
            </a:r>
            <a:r>
              <a:rPr lang="en-US" altLang="ko-KR" dirty="0" err="1" smtClean="0"/>
              <a:t>getPartialMatch</a:t>
            </a:r>
            <a:r>
              <a:rPr lang="en-US" altLang="ko-KR" dirty="0" smtClean="0"/>
              <a:t>(N)</a:t>
            </a:r>
            <a:r>
              <a:rPr lang="ko-KR" altLang="en-US" dirty="0"/>
              <a:t> </a:t>
            </a:r>
            <a:r>
              <a:rPr lang="ko-KR" altLang="en-US" dirty="0" smtClean="0"/>
              <a:t>은 무엇을 하는 과정입니까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Q. begin &lt;= n – m</a:t>
            </a:r>
            <a:r>
              <a:rPr lang="ko-KR" altLang="en-US" dirty="0" smtClean="0"/>
              <a:t>의 조건은 왜 그렇죠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Q. if</a:t>
            </a:r>
            <a:r>
              <a:rPr lang="ko-KR" altLang="en-US" dirty="0" smtClean="0"/>
              <a:t>문을 해석합시다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Q. matched == m </a:t>
            </a:r>
            <a:r>
              <a:rPr lang="ko-KR" altLang="en-US" dirty="0" smtClean="0"/>
              <a:t>이 되면 어떤 과정을 거치나요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Q. begin += matched – pi[matched – 1]</a:t>
            </a:r>
            <a:r>
              <a:rPr lang="ko-KR" altLang="en-US" dirty="0" smtClean="0"/>
              <a:t>을 해석합시다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Q. matched = pi[matched – 1]</a:t>
            </a:r>
            <a:r>
              <a:rPr lang="ko-KR" altLang="en-US" dirty="0" smtClean="0"/>
              <a:t>을 해석합시다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H</a:t>
            </a:r>
            <a:r>
              <a:rPr lang="ko-KR" altLang="en-US" dirty="0" smtClean="0"/>
              <a:t>에 입장에서 진도가 나가는 부분은 어디인지 말해봅시다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9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625</Words>
  <Application>Microsoft Office PowerPoint</Application>
  <PresentationFormat>와이드스크린</PresentationFormat>
  <Paragraphs>109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20장 문자열</vt:lpstr>
      <vt:lpstr>책에서의 용어의 정의</vt:lpstr>
      <vt:lpstr>문자열 검색 문제 </vt:lpstr>
      <vt:lpstr>문자열 검색 문제 </vt:lpstr>
      <vt:lpstr>K M P (Knuth – Moriss – Prat)</vt:lpstr>
      <vt:lpstr>K M P (Knuth – Moriss – Prat)</vt:lpstr>
      <vt:lpstr>K M P (Knuth – Moriss – Prat)</vt:lpstr>
      <vt:lpstr>K M P (Knuth – Moriss – Prat)</vt:lpstr>
      <vt:lpstr>K M P (Knuth – Moriss – Prat)</vt:lpstr>
      <vt:lpstr>K M P (Knuth – Moriss – Prat)</vt:lpstr>
      <vt:lpstr>K M P (Knuth – Moriss – Prat)</vt:lpstr>
      <vt:lpstr>K M P (Knuth – Moriss – Prat)</vt:lpstr>
      <vt:lpstr>K M P (Knuth – Moriss – Prat)</vt:lpstr>
      <vt:lpstr>K M P (Knuth – Moriss – Prat)</vt:lpstr>
      <vt:lpstr>K M P (Knuth – Moriss – Prat)</vt:lpstr>
      <vt:lpstr>PowerPoint 프레젠테이션</vt:lpstr>
      <vt:lpstr>PowerPoint 프레젠테이션</vt:lpstr>
      <vt:lpstr>코드 20.4</vt:lpstr>
      <vt:lpstr>코드 20.7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Sangjo</dc:creator>
  <cp:lastModifiedBy>Sangjo</cp:lastModifiedBy>
  <cp:revision>19</cp:revision>
  <dcterms:created xsi:type="dcterms:W3CDTF">2017-10-19T11:17:47Z</dcterms:created>
  <dcterms:modified xsi:type="dcterms:W3CDTF">2017-10-20T07:36:51Z</dcterms:modified>
</cp:coreProperties>
</file>