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0" r:id="rId13"/>
    <p:sldId id="270" r:id="rId14"/>
    <p:sldId id="269" r:id="rId15"/>
    <p:sldId id="271" r:id="rId16"/>
    <p:sldId id="272" r:id="rId17"/>
    <p:sldId id="280" r:id="rId18"/>
    <p:sldId id="273" r:id="rId19"/>
    <p:sldId id="274" r:id="rId20"/>
    <p:sldId id="276" r:id="rId21"/>
    <p:sldId id="277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" initials="S" lastIdx="4" clrIdx="0">
    <p:extLst>
      <p:ext uri="{19B8F6BF-5375-455C-9EA6-DF929625EA0E}">
        <p15:presenceInfo xmlns:p15="http://schemas.microsoft.com/office/powerpoint/2012/main" userId="Sang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0T21:42:25.05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7-11-20T21:42:25.852" idx="3">
    <p:pos x="146" y="146"/>
    <p:text/>
    <p:extLst>
      <p:ext uri="{C676402C-5697-4E1C-873F-D02D1690AC5C}">
        <p15:threadingInfo xmlns:p15="http://schemas.microsoft.com/office/powerpoint/2012/main" timeZoneBias="-540"/>
      </p:ext>
    </p:extLst>
  </p:cm>
  <p:cm authorId="1" dt="2017-11-20T21:42:26.420" idx="4">
    <p:pos x="282" y="28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5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2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6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5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5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C8D9-6F77-4B5F-8F05-E62BD66A937E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7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C8D9-6F77-4B5F-8F05-E62BD66A937E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292E-8719-4416-BF19-13BF97C4D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65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24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03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479" TargetMode="External"/><Relationship Id="rId2" Type="http://schemas.openxmlformats.org/officeDocument/2006/relationships/hyperlink" Target="https://www.acmicpc.net/problem/1147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41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7578" TargetMode="External"/><Relationship Id="rId2" Type="http://schemas.openxmlformats.org/officeDocument/2006/relationships/hyperlink" Target="https://www.acmicpc.net/problem/365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Suffix Array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07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비교를 효율적으로 하는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예를 들어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 = 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그룹 </a:t>
            </a:r>
            <a:r>
              <a:rPr lang="en-US" altLang="ko-KR" b="1" dirty="0" err="1"/>
              <a:t>baaba</a:t>
            </a:r>
            <a:r>
              <a:rPr lang="en-US" altLang="ko-KR" b="1" dirty="0"/>
              <a:t>, </a:t>
            </a:r>
            <a:r>
              <a:rPr lang="en-US" altLang="ko-KR" b="1" dirty="0" err="1" smtClean="0"/>
              <a:t>baabaaba</a:t>
            </a:r>
            <a:r>
              <a:rPr lang="ko-KR" altLang="en-US" b="1" dirty="0"/>
              <a:t> </a:t>
            </a:r>
            <a:r>
              <a:rPr lang="ko-KR" altLang="en-US" dirty="0" smtClean="0"/>
              <a:t>를 비교할 때 앞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글자는 비교를 해서 같으니 같은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에 있는 것</a:t>
            </a:r>
            <a:r>
              <a:rPr lang="en-US" altLang="ko-KR" dirty="0" smtClean="0"/>
              <a:t>!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따라서 앞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글자부터 비교를 하면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5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8773" y="276233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코드를 구경합시다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2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suffixArray.cpp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Q. </a:t>
            </a:r>
            <a:r>
              <a:rPr lang="en-US" altLang="ko-KR" dirty="0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정의는 무엇입니까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의 정의는 무엇입니까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S[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  <a:r>
              <a:rPr lang="ko-KR" altLang="en-US" dirty="0" smtClean="0"/>
              <a:t>의 뜻은 무엇이죠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dirty="0" smtClean="0"/>
              <a:t>Q. </a:t>
            </a:r>
            <a:r>
              <a:rPr lang="en-US" altLang="ko-KR" dirty="0"/>
              <a:t>sort(SA, SA </a:t>
            </a:r>
            <a:r>
              <a:rPr lang="en-US" altLang="ko-KR" dirty="0" smtClean="0"/>
              <a:t>+ N, </a:t>
            </a:r>
            <a:r>
              <a:rPr lang="en-US" altLang="ko-KR" dirty="0" err="1" smtClean="0"/>
              <a:t>cmp</a:t>
            </a:r>
            <a:r>
              <a:rPr lang="en-US" altLang="ko-KR" dirty="0" smtClean="0"/>
              <a:t>);</a:t>
            </a:r>
            <a:r>
              <a:rPr lang="ko-KR" altLang="en-US" dirty="0" smtClean="0"/>
              <a:t>는 어떻게 정렬이 됩니까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[I + 1] =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</a:t>
            </a:r>
            <a:r>
              <a:rPr lang="en-US" altLang="ko-KR" dirty="0" err="1" smtClean="0"/>
              <a:t>cmp</a:t>
            </a:r>
            <a:r>
              <a:rPr lang="en-US" altLang="ko-KR" dirty="0" smtClean="0"/>
              <a:t>(…);</a:t>
            </a:r>
            <a:r>
              <a:rPr lang="ko-KR" altLang="en-US" dirty="0" smtClean="0"/>
              <a:t>의 의미는 무엇이죠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group[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]] = </a:t>
            </a:r>
            <a:r>
              <a:rPr lang="en-US" altLang="ko-KR" dirty="0" err="1" smtClean="0"/>
              <a:t>newGroup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  <a:r>
              <a:rPr lang="ko-KR" altLang="en-US" dirty="0" smtClean="0"/>
              <a:t>의 의미는 무엇입니까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en-US" altLang="ko-KR" dirty="0" err="1" smtClean="0"/>
              <a:t>cmp</a:t>
            </a:r>
            <a:r>
              <a:rPr lang="ko-KR" altLang="en-US" dirty="0" smtClean="0"/>
              <a:t>는 무엇을 비교하죠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시간 복잡도를 설명해주세요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55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외우죠 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https://www.acmicpc.net/problem/11656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7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원형문자열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뭔가 원형으로 돌아가는 문자열은 뭐다</a:t>
            </a:r>
            <a:r>
              <a:rPr lang="en-US" altLang="ko-KR" dirty="0" smtClean="0">
                <a:solidFill>
                  <a:srgbClr val="FF0000"/>
                </a:solidFill>
              </a:rPr>
              <a:t>? 2</a:t>
            </a:r>
            <a:r>
              <a:rPr lang="ko-KR" altLang="en-US" dirty="0" smtClean="0">
                <a:solidFill>
                  <a:srgbClr val="FF0000"/>
                </a:solidFill>
              </a:rPr>
              <a:t>개 붙여서 생각하는 습관을 들이자 이제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LCP(Longest Common Prefix)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인접한 접미사와 몇 칸까지 겹치냐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바로 뒤의 접미사와 몇 칸까지 겹치냐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69075"/>
              </p:ext>
            </p:extLst>
          </p:nvPr>
        </p:nvGraphicFramePr>
        <p:xfrm>
          <a:off x="1834292" y="2804160"/>
          <a:ext cx="8495958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919">
                  <a:extLst>
                    <a:ext uri="{9D8B030D-6E8A-4147-A177-3AD203B41FA5}">
                      <a16:colId xmlns:a16="http://schemas.microsoft.com/office/drawing/2014/main" val="1237195080"/>
                    </a:ext>
                  </a:extLst>
                </a:gridCol>
                <a:gridCol w="1705232">
                  <a:extLst>
                    <a:ext uri="{9D8B030D-6E8A-4147-A177-3AD203B41FA5}">
                      <a16:colId xmlns:a16="http://schemas.microsoft.com/office/drawing/2014/main" val="3898782301"/>
                    </a:ext>
                  </a:extLst>
                </a:gridCol>
                <a:gridCol w="1655807">
                  <a:extLst>
                    <a:ext uri="{9D8B030D-6E8A-4147-A177-3AD203B41FA5}">
                      <a16:colId xmlns:a16="http://schemas.microsoft.com/office/drawing/2014/main" val="2626005294"/>
                    </a:ext>
                  </a:extLst>
                </a:gridCol>
              </a:tblGrid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suffix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SA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LCP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73839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5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38002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/>
                        <a:t>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37614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/>
                        <a:t>anana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2663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banana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35637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/>
                        <a:t>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45690"/>
                  </a:ext>
                </a:extLst>
              </a:tr>
              <a:tr h="52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nana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X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1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1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LCP(Longest Common Prefix)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Suffix Array</a:t>
            </a:r>
            <a:r>
              <a:rPr lang="ko-KR" altLang="en-US" dirty="0" smtClean="0"/>
              <a:t>가 주어지면 </a:t>
            </a:r>
            <a:r>
              <a:rPr lang="en-US" altLang="ko-KR" dirty="0" smtClean="0"/>
              <a:t>O(N)</a:t>
            </a:r>
            <a:r>
              <a:rPr lang="ko-KR" altLang="en-US" dirty="0" smtClean="0"/>
              <a:t>만에 구할 수 있다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어떤 두 인접한 접미사 </a:t>
            </a:r>
            <a:r>
              <a:rPr lang="en-US" altLang="ko-KR" b="1" dirty="0" smtClean="0">
                <a:solidFill>
                  <a:srgbClr val="FF0000"/>
                </a:solidFill>
              </a:rPr>
              <a:t>X, Y</a:t>
            </a:r>
            <a:r>
              <a:rPr lang="ko-KR" altLang="en-US" b="1" dirty="0" smtClean="0">
                <a:solidFill>
                  <a:srgbClr val="FF0000"/>
                </a:solidFill>
              </a:rPr>
              <a:t>가 있고 그들의 </a:t>
            </a:r>
            <a:r>
              <a:rPr lang="en-US" altLang="ko-KR" b="1" dirty="0" smtClean="0">
                <a:solidFill>
                  <a:srgbClr val="FF0000"/>
                </a:solidFill>
              </a:rPr>
              <a:t>LCP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z(&gt; 0)</a:t>
            </a:r>
            <a:r>
              <a:rPr lang="ko-KR" altLang="en-US" b="1" dirty="0" smtClean="0">
                <a:solidFill>
                  <a:srgbClr val="FF0000"/>
                </a:solidFill>
              </a:rPr>
              <a:t>이면</a:t>
            </a:r>
            <a:r>
              <a:rPr lang="en-US" altLang="ko-KR" b="1" dirty="0" smtClean="0">
                <a:solidFill>
                  <a:srgbClr val="FF0000"/>
                </a:solidFill>
              </a:rPr>
              <a:t>, X, Y</a:t>
            </a:r>
            <a:r>
              <a:rPr lang="ko-KR" altLang="en-US" b="1" dirty="0" smtClean="0">
                <a:solidFill>
                  <a:srgbClr val="FF0000"/>
                </a:solidFill>
              </a:rPr>
              <a:t>에서 앞의 한 글자씩을 뺀 것 역시 접미사이며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이들의 </a:t>
            </a:r>
            <a:r>
              <a:rPr lang="en-US" altLang="ko-KR" b="1" dirty="0" smtClean="0">
                <a:solidFill>
                  <a:srgbClr val="FF0000"/>
                </a:solidFill>
              </a:rPr>
              <a:t>LCP </a:t>
            </a:r>
            <a:r>
              <a:rPr lang="ko-KR" altLang="en-US" b="1" dirty="0" smtClean="0">
                <a:solidFill>
                  <a:srgbClr val="FF0000"/>
                </a:solidFill>
              </a:rPr>
              <a:t>값은 최소 </a:t>
            </a:r>
            <a:r>
              <a:rPr lang="en-US" altLang="ko-KR" b="1" dirty="0" smtClean="0">
                <a:solidFill>
                  <a:srgbClr val="FF0000"/>
                </a:solidFill>
              </a:rPr>
              <a:t>z – 1</a:t>
            </a:r>
            <a:r>
              <a:rPr lang="ko-KR" altLang="en-US" b="1" dirty="0" smtClean="0">
                <a:solidFill>
                  <a:srgbClr val="FF0000"/>
                </a:solidFill>
              </a:rPr>
              <a:t>이다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err="1" smtClean="0"/>
              <a:t>ababc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abad</a:t>
            </a:r>
            <a:r>
              <a:rPr lang="ko-KR" altLang="en-US" b="1" dirty="0" smtClean="0"/>
              <a:t>는 앞에서부터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글자가 일치하는데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제일 앞의 한 글자씩 뺀 </a:t>
            </a:r>
            <a:r>
              <a:rPr lang="en-US" altLang="ko-KR" b="1" dirty="0" err="1" smtClean="0"/>
              <a:t>babc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bad</a:t>
            </a:r>
            <a:r>
              <a:rPr lang="ko-KR" altLang="en-US" b="1" dirty="0" smtClean="0"/>
              <a:t>는 앞에서부터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글자가 일치</a:t>
            </a:r>
            <a:endParaRPr lang="en-US" altLang="ko-KR" b="1" dirty="0"/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코드 </a:t>
            </a:r>
            <a:r>
              <a:rPr lang="ko-KR" altLang="en-US" b="1" dirty="0" smtClean="0">
                <a:solidFill>
                  <a:srgbClr val="FF0000"/>
                </a:solidFill>
              </a:rPr>
              <a:t>구경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LCP(Longest Common Prefix)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Q. SA[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정의를 다시 생각해봅시다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Q.group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]] </a:t>
            </a:r>
            <a:r>
              <a:rPr lang="ko-KR" altLang="en-US" dirty="0" smtClean="0"/>
              <a:t>는 왜</a:t>
            </a:r>
            <a:r>
              <a:rPr lang="en-US" altLang="ko-KR" dirty="0"/>
              <a:t>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인가요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if(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== N – 1)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는 왜 그렇죠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+ 1 </a:t>
            </a:r>
            <a:r>
              <a:rPr lang="ko-KR" altLang="en-US" dirty="0" smtClean="0"/>
              <a:t>의 의미와 </a:t>
            </a:r>
            <a:r>
              <a:rPr lang="en-US" altLang="ko-KR" dirty="0" smtClean="0"/>
              <a:t>SA[group[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+ 1]</a:t>
            </a:r>
            <a:r>
              <a:rPr lang="ko-KR" altLang="en-US" dirty="0" smtClean="0"/>
              <a:t>의 의미는 무엇이죠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k = max(k – 1, 0) </a:t>
            </a:r>
            <a:r>
              <a:rPr lang="ko-KR" altLang="en-US" dirty="0" smtClean="0"/>
              <a:t>은 무엇을 말합니까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10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외울까요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www.acmicpc.net/problem/9248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9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https://www.acmicpc.net/problem/3033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2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</a:t>
            </a:r>
            <a:r>
              <a:rPr lang="ko-KR" altLang="en-US" dirty="0" err="1" smtClean="0"/>
              <a:t>끝판왕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접미사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Suffix Array</a:t>
            </a:r>
          </a:p>
          <a:p>
            <a:endParaRPr lang="en-US" altLang="ko-KR" dirty="0"/>
          </a:p>
          <a:p>
            <a:r>
              <a:rPr lang="ko-KR" altLang="en-US" dirty="0" smtClean="0"/>
              <a:t>문자열의 </a:t>
            </a:r>
            <a:r>
              <a:rPr lang="ko-KR" altLang="en-US" dirty="0" err="1" smtClean="0"/>
              <a:t>맥가이버의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칼이라고도</a:t>
            </a:r>
            <a:r>
              <a:rPr lang="ko-KR" altLang="en-US" dirty="0" smtClean="0"/>
              <a:t> 하고 뭐 얼마나 대단할까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어떤 문자열의 접미사 </a:t>
            </a:r>
            <a:r>
              <a:rPr lang="en-US" altLang="ko-KR" dirty="0" smtClean="0"/>
              <a:t>suffix</a:t>
            </a:r>
            <a:r>
              <a:rPr lang="ko-KR" altLang="en-US" dirty="0" smtClean="0"/>
              <a:t>를 </a:t>
            </a:r>
            <a:r>
              <a:rPr lang="ko-KR" altLang="en-US" sz="3600" dirty="0" err="1" smtClean="0">
                <a:solidFill>
                  <a:srgbClr val="FF0000"/>
                </a:solidFill>
              </a:rPr>
              <a:t>사전순으로</a:t>
            </a:r>
            <a:r>
              <a:rPr lang="ko-KR" altLang="en-US" dirty="0" smtClean="0"/>
              <a:t> 배열할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71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서로 다른 부분 문자열의 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모든 부분 문자열이란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접미사들의 접두사들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여기서 중복되는 접미사들의 접두사들을 제거한다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어떻게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3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응용해볼까요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꿀을 빨아요 우리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www.acmicpc.net/problem/11478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www.acmicpc.net/problem/11479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말버릇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LCP</a:t>
            </a:r>
            <a:r>
              <a:rPr lang="ko-KR" altLang="en-US" dirty="0" smtClean="0"/>
              <a:t>로 어떻게 해결할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0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www.acmicpc.net/problem/10413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6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~</a:t>
            </a:r>
            <a:r>
              <a:rPr lang="ko-KR" altLang="en-US" dirty="0" smtClean="0"/>
              <a:t>등산로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문제 빼고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www.acmicpc.net/problem/3653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www.acmicpc.net/problem/7578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3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Suffix Array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2" y="1812805"/>
            <a:ext cx="5883876" cy="5045195"/>
          </a:xfrm>
        </p:spPr>
      </p:pic>
      <p:sp>
        <p:nvSpPr>
          <p:cNvPr id="5" name="TextBox 4"/>
          <p:cNvSpPr txBox="1"/>
          <p:nvPr/>
        </p:nvSpPr>
        <p:spPr>
          <a:xfrm>
            <a:off x="6672648" y="2751918"/>
            <a:ext cx="4681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시간 복잡도는</a:t>
            </a:r>
            <a:r>
              <a:rPr lang="en-US" altLang="ko-KR" sz="4400" dirty="0" smtClean="0"/>
              <a:t>?</a:t>
            </a:r>
            <a:endParaRPr lang="ko-KR" alt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672647" y="4197868"/>
            <a:ext cx="4681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N^2 *</a:t>
            </a:r>
            <a:r>
              <a:rPr lang="en-US" altLang="ko-KR" sz="4400" dirty="0" err="1" smtClean="0"/>
              <a:t>logN</a:t>
            </a:r>
            <a:endParaRPr lang="ko-KR" alt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672646" y="5643818"/>
            <a:ext cx="468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우리가 구현할 것은 </a:t>
            </a:r>
            <a:r>
              <a:rPr lang="en-US" altLang="ko-KR" sz="2400" dirty="0" smtClean="0"/>
              <a:t>N *(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)^2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05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6" y="2224216"/>
            <a:ext cx="9267568" cy="46337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“abracadabra”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11660" y="1429009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sa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사전 순으로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위치의 접미사가 원래 문자열의 몇 번째 문자부터 시작하냐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72840" y="2224216"/>
            <a:ext cx="838200" cy="4633784"/>
          </a:xfrm>
          <a:prstGeom prst="rect">
            <a:avLst/>
          </a:prstGeom>
          <a:noFill/>
          <a:ln w="1270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5029200" y="2771775"/>
            <a:ext cx="4714875" cy="2028825"/>
          </a:xfrm>
          <a:prstGeom prst="wedgeRectCallout">
            <a:avLst>
              <a:gd name="adj1" fmla="val -59231"/>
              <a:gd name="adj2" fmla="val 1743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우리가 최종적으로 구하고자 하는 것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!!!!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6248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 smtClean="0"/>
              <a:t>N * (</a:t>
            </a:r>
            <a:r>
              <a:rPr lang="en-US" altLang="ko-KR" sz="5400" b="1" dirty="0" err="1" smtClean="0"/>
              <a:t>logN</a:t>
            </a:r>
            <a:r>
              <a:rPr lang="en-US" altLang="ko-KR" sz="5400" b="1" dirty="0" smtClean="0"/>
              <a:t>) ^2 </a:t>
            </a:r>
            <a:r>
              <a:rPr lang="ko-KR" altLang="en-US" sz="5400" b="1" dirty="0" smtClean="0"/>
              <a:t>만에 구하는      방법은 바로 </a:t>
            </a:r>
            <a:r>
              <a:rPr lang="en-US" altLang="ko-KR" sz="5400" b="1" dirty="0" smtClean="0"/>
              <a:t>Grouping!!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637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1) 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02365"/>
              </p:ext>
            </p:extLst>
          </p:nvPr>
        </p:nvGraphicFramePr>
        <p:xfrm>
          <a:off x="838199" y="1690688"/>
          <a:ext cx="1051560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val="2297559982"/>
                    </a:ext>
                  </a:extLst>
                </a:gridCol>
              </a:tblGrid>
              <a:tr h="80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1873"/>
                  </a:ext>
                </a:extLst>
              </a:tr>
              <a:tr h="755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0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104"/>
                  </a:ext>
                </a:extLst>
              </a:tr>
              <a:tr h="755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1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err="1" smtClean="0"/>
                        <a:t>aaba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aabaaba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67731"/>
                  </a:ext>
                </a:extLst>
              </a:tr>
              <a:tr h="779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2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/>
                        <a:t>aba, </a:t>
                      </a:r>
                      <a:r>
                        <a:rPr lang="en-US" altLang="ko-KR" sz="3600" b="1" dirty="0" err="1" smtClean="0"/>
                        <a:t>abaaba</a:t>
                      </a:r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4072"/>
                  </a:ext>
                </a:extLst>
              </a:tr>
              <a:tr h="1091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3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 err="1" smtClean="0"/>
                        <a:t>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baaba</a:t>
                      </a:r>
                      <a:r>
                        <a:rPr lang="en-US" altLang="ko-KR" sz="3600" b="1" dirty="0" smtClean="0"/>
                        <a:t>, </a:t>
                      </a:r>
                      <a:r>
                        <a:rPr lang="en-US" altLang="ko-KR" sz="3600" b="1" dirty="0" err="1" smtClean="0"/>
                        <a:t>baabaaba</a:t>
                      </a:r>
                      <a:endParaRPr lang="ko-KR" altLang="en-US" sz="3600" b="1" dirty="0" smtClean="0"/>
                    </a:p>
                    <a:p>
                      <a:pPr algn="ctr" latinLnBrk="1"/>
                      <a:endParaRPr lang="ko-KR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4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7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2) 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25485"/>
              </p:ext>
            </p:extLst>
          </p:nvPr>
        </p:nvGraphicFramePr>
        <p:xfrm>
          <a:off x="838200" y="1492981"/>
          <a:ext cx="10515601" cy="527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val="2297559982"/>
                    </a:ext>
                  </a:extLst>
                </a:gridCol>
              </a:tblGrid>
              <a:tr h="525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1873"/>
                  </a:ext>
                </a:extLst>
              </a:tr>
              <a:tr h="683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0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104"/>
                  </a:ext>
                </a:extLst>
              </a:tr>
              <a:tr h="724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err="1" smtClean="0"/>
                        <a:t>aaba</a:t>
                      </a:r>
                      <a:r>
                        <a:rPr lang="en-US" altLang="ko-KR" sz="4000" b="1" dirty="0" smtClean="0"/>
                        <a:t>, </a:t>
                      </a:r>
                      <a:r>
                        <a:rPr lang="en-US" altLang="ko-KR" sz="4000" b="1" dirty="0" err="1" smtClean="0"/>
                        <a:t>aabaaba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67731"/>
                  </a:ext>
                </a:extLst>
              </a:tr>
              <a:tr h="766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/>
                        <a:t>aba</a:t>
                      </a:r>
                      <a:endParaRPr lang="ko-KR" altLang="en-US" sz="4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4072"/>
                  </a:ext>
                </a:extLst>
              </a:tr>
              <a:tr h="679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abaaba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4416"/>
                  </a:ext>
                </a:extLst>
              </a:tr>
              <a:tr h="861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4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82623"/>
                  </a:ext>
                </a:extLst>
              </a:tr>
              <a:tr h="691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5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 err="1" smtClean="0"/>
                        <a:t>baaba</a:t>
                      </a:r>
                      <a:r>
                        <a:rPr lang="en-US" altLang="ko-KR" sz="4000" b="1" dirty="0" smtClean="0"/>
                        <a:t>, </a:t>
                      </a:r>
                      <a:r>
                        <a:rPr lang="en-US" altLang="ko-KR" sz="4000" b="1" dirty="0" err="1" smtClean="0"/>
                        <a:t>baabaaba</a:t>
                      </a:r>
                      <a:endParaRPr lang="ko-KR" alt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0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9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(d = 4) S = “</a:t>
            </a:r>
            <a:r>
              <a:rPr lang="en-US" altLang="ko-KR" dirty="0" err="1" smtClean="0"/>
              <a:t>baabaaba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51853"/>
              </p:ext>
            </p:extLst>
          </p:nvPr>
        </p:nvGraphicFramePr>
        <p:xfrm>
          <a:off x="838199" y="1412249"/>
          <a:ext cx="1051560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327">
                  <a:extLst>
                    <a:ext uri="{9D8B030D-6E8A-4147-A177-3AD203B41FA5}">
                      <a16:colId xmlns:a16="http://schemas.microsoft.com/office/drawing/2014/main" val="1857036238"/>
                    </a:ext>
                  </a:extLst>
                </a:gridCol>
                <a:gridCol w="7364274">
                  <a:extLst>
                    <a:ext uri="{9D8B030D-6E8A-4147-A177-3AD203B41FA5}">
                      <a16:colId xmlns:a16="http://schemas.microsoft.com/office/drawing/2014/main" val="2297559982"/>
                    </a:ext>
                  </a:extLst>
                </a:gridCol>
              </a:tblGrid>
              <a:tr h="688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group</a:t>
                      </a:r>
                      <a:endParaRPr lang="ko-KR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/>
                        <a:t>suffixes</a:t>
                      </a:r>
                      <a:endParaRPr lang="ko-KR" altLang="en-US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187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0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104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 smtClean="0"/>
                        <a:t>aaba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67731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1" dirty="0" err="1" smtClean="0"/>
                        <a:t>aabaaba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4072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aba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34416"/>
                  </a:ext>
                </a:extLst>
              </a:tr>
              <a:tr h="50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4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abaaba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8262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5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05650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6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19393"/>
                  </a:ext>
                </a:extLst>
              </a:tr>
              <a:tr h="484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7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/>
                        <a:t>baabaaba</a:t>
                      </a:r>
                      <a:endParaRPr lang="ko-KR" altLang="en-US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0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비교를 효율적으로 하는 방법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Grouping</a:t>
            </a:r>
            <a:r>
              <a:rPr lang="ko-KR" altLang="en-US" dirty="0" smtClean="0"/>
              <a:t>을 하면서 같은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내에서만 비교를 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6500" b="1" dirty="0" smtClean="0">
                <a:solidFill>
                  <a:srgbClr val="FF0000"/>
                </a:solidFill>
              </a:rPr>
              <a:t>그리고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d = 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d = 2*n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으로 넘어갈 때에는 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n</a:t>
            </a:r>
            <a:r>
              <a:rPr lang="ko-KR" altLang="en-US" sz="6500" b="1" dirty="0" smtClean="0">
                <a:solidFill>
                  <a:srgbClr val="FF0000"/>
                </a:solidFill>
              </a:rPr>
              <a:t>글자 이후만 비교해도 된다</a:t>
            </a:r>
            <a:r>
              <a:rPr lang="en-US" altLang="ko-KR" sz="6500" b="1" dirty="0" smtClean="0">
                <a:solidFill>
                  <a:srgbClr val="FF0000"/>
                </a:solidFill>
              </a:rPr>
              <a:t>.</a:t>
            </a:r>
            <a:endParaRPr lang="ko-KR" altLang="en-US" sz="6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5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600</Words>
  <Application>Microsoft Office PowerPoint</Application>
  <PresentationFormat>와이드스크린</PresentationFormat>
  <Paragraphs>159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Suffix Array</vt:lpstr>
      <vt:lpstr>문자열의 끝판왕, 접미사 배열</vt:lpstr>
      <vt:lpstr>Naïve한 Suffix Array의 구현</vt:lpstr>
      <vt:lpstr>“abracadabra”의 SA</vt:lpstr>
      <vt:lpstr>N * (logN) ^2 만에 구하는      방법은 바로 Grouping!!</vt:lpstr>
      <vt:lpstr>과정 (d = 1) S = “baabaaba”</vt:lpstr>
      <vt:lpstr>과정 (d = 2) S = “baabaaba”</vt:lpstr>
      <vt:lpstr>과정 (d = 4) S = “baabaaba”</vt:lpstr>
      <vt:lpstr>비교를 효율적으로 하는 방법?</vt:lpstr>
      <vt:lpstr>비교를 효율적으로 하는 방법?</vt:lpstr>
      <vt:lpstr>코드를 구경합시다.</vt:lpstr>
      <vt:lpstr>suffixArray.cpp</vt:lpstr>
      <vt:lpstr>외우죠 우리</vt:lpstr>
      <vt:lpstr>예제 : 원형문자열</vt:lpstr>
      <vt:lpstr>LCP(Longest Common Prefix)</vt:lpstr>
      <vt:lpstr>LCP(Longest Common Prefix)</vt:lpstr>
      <vt:lpstr>LCP(Longest Common Prefix)</vt:lpstr>
      <vt:lpstr>외울까요 </vt:lpstr>
      <vt:lpstr>응용해볼까요?</vt:lpstr>
      <vt:lpstr>응용해볼까요?</vt:lpstr>
      <vt:lpstr>응용해볼까요?</vt:lpstr>
      <vt:lpstr>말버릇</vt:lpstr>
      <vt:lpstr>숙제</vt:lpstr>
      <vt:lpstr>숙제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Suffix Array</dc:title>
  <dc:creator>Sangjo</dc:creator>
  <cp:lastModifiedBy>Sangjo</cp:lastModifiedBy>
  <cp:revision>32</cp:revision>
  <dcterms:created xsi:type="dcterms:W3CDTF">2017-11-20T11:54:44Z</dcterms:created>
  <dcterms:modified xsi:type="dcterms:W3CDTF">2017-11-25T13:42:14Z</dcterms:modified>
</cp:coreProperties>
</file>