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60" r:id="rId5"/>
    <p:sldId id="261" r:id="rId6"/>
    <p:sldId id="262" r:id="rId7"/>
    <p:sldId id="330" r:id="rId8"/>
    <p:sldId id="263" r:id="rId9"/>
    <p:sldId id="264" r:id="rId10"/>
    <p:sldId id="265" r:id="rId11"/>
    <p:sldId id="266" r:id="rId12"/>
    <p:sldId id="267" r:id="rId13"/>
    <p:sldId id="30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9" r:id="rId22"/>
    <p:sldId id="331" r:id="rId23"/>
    <p:sldId id="275" r:id="rId24"/>
    <p:sldId id="276" r:id="rId25"/>
    <p:sldId id="278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6" r:id="rId48"/>
    <p:sldId id="304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-208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683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10515600" cy="451885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8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5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9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oii-Studios/Clean-Code/blob/master/Chapter%2001%20-%20%EA%B9%A8%EB%81%97%ED%95%9C%20%EC%BD%94%EB%93%9C.md#fn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2%94%EC%A3%8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클린코드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교재명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클린코드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로버트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마틴 지음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8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태고의 난제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더러운 코드는 생산성을 저하시킨다</a:t>
            </a:r>
            <a:r>
              <a:rPr lang="en-US" altLang="ko-KR" dirty="0"/>
              <a:t>. </a:t>
            </a:r>
            <a:r>
              <a:rPr lang="ko-KR" altLang="en-US" dirty="0"/>
              <a:t>그와 동시에 개발자들은 기한을 맞추기 위해 더러운 코드를 짠다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더러운 코드를 만들어서는 절대 기한을 맞추지 못한다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빨리 가기 위한 단 하나의 방법은 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최대한 깨끗한 코드를 항상 유지하는 것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1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클린코드의</a:t>
            </a:r>
            <a:r>
              <a:rPr lang="ko-KR" altLang="en-US" dirty="0" smtClean="0"/>
              <a:t> 미학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클린코드란</a:t>
            </a:r>
            <a:r>
              <a:rPr lang="ko-KR" altLang="en-US" dirty="0"/>
              <a:t> 예술작품과 같다</a:t>
            </a:r>
            <a:r>
              <a:rPr lang="en-US" altLang="ko-KR" dirty="0"/>
              <a:t>. </a:t>
            </a:r>
            <a:r>
              <a:rPr lang="ko-KR" altLang="en-US" dirty="0"/>
              <a:t>어떤 코드가 </a:t>
            </a:r>
            <a:r>
              <a:rPr lang="ko-KR" altLang="en-US" dirty="0" err="1"/>
              <a:t>클린코드</a:t>
            </a:r>
            <a:r>
              <a:rPr lang="ko-KR" altLang="en-US" dirty="0"/>
              <a:t> 인지 아닌지를 구분하는 것과 </a:t>
            </a:r>
            <a:r>
              <a:rPr lang="ko-KR" altLang="en-US" dirty="0" err="1"/>
              <a:t>클린코드를</a:t>
            </a:r>
            <a:r>
              <a:rPr lang="ko-KR" altLang="en-US" dirty="0"/>
              <a:t> 쓸 수 있는지는 다른 문제이다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클린코드를</a:t>
            </a:r>
            <a:r>
              <a:rPr lang="ko-KR" altLang="en-US" dirty="0" smtClean="0"/>
              <a:t> </a:t>
            </a:r>
            <a:r>
              <a:rPr lang="ko-KR" altLang="en-US" dirty="0"/>
              <a:t>작성하려면 피를 토해가며 얻은 </a:t>
            </a:r>
            <a:r>
              <a:rPr lang="ko-KR" altLang="en-US" dirty="0" err="1"/>
              <a:t>클린코드에</a:t>
            </a:r>
            <a:r>
              <a:rPr lang="ko-KR" altLang="en-US" dirty="0"/>
              <a:t> 대한 감각을 사용해 무수하게 많은 작은 기술들을 적용해야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359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i="0" kern="1200" dirty="0" smtClean="0">
                <a:effectLst/>
                <a:latin typeface="+mn-lt"/>
                <a:ea typeface="+mn-ea"/>
                <a:cs typeface="+mn-cs"/>
              </a:rPr>
              <a:t>Clean Code</a:t>
            </a:r>
            <a:r>
              <a:rPr lang="ko-KR" altLang="en-US" b="1" i="0" kern="1200" dirty="0" smtClean="0">
                <a:effectLst/>
                <a:latin typeface="+mn-lt"/>
                <a:ea typeface="+mn-ea"/>
                <a:cs typeface="+mn-cs"/>
              </a:rPr>
              <a:t>란 무엇인가</a:t>
            </a:r>
            <a:r>
              <a:rPr lang="en-US" altLang="ko-KR" b="1" i="0" kern="1200" dirty="0" smtClean="0"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effectLst/>
              </a:rPr>
              <a:t>Bjarne </a:t>
            </a:r>
            <a:r>
              <a:rPr lang="en-US" altLang="ko-KR" b="1" dirty="0" err="1" smtClean="0">
                <a:effectLst/>
              </a:rPr>
              <a:t>Stroustrup</a:t>
            </a:r>
            <a:r>
              <a:rPr lang="en-US" altLang="ko-KR" b="1" dirty="0" smtClean="0">
                <a:effectLst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b="1" dirty="0"/>
              <a:t>(</a:t>
            </a:r>
            <a:r>
              <a:rPr lang="en-US" altLang="ko-KR" b="1" dirty="0" smtClean="0">
                <a:effectLst/>
              </a:rPr>
              <a:t>inventor </a:t>
            </a:r>
            <a:r>
              <a:rPr lang="en-US" altLang="ko-KR" b="1" dirty="0" smtClean="0">
                <a:effectLst/>
              </a:rPr>
              <a:t>of C++ and author of The C++ Programming </a:t>
            </a:r>
            <a:r>
              <a:rPr lang="en-US" altLang="ko-KR" b="1" dirty="0" smtClean="0">
                <a:effectLst/>
              </a:rPr>
              <a:t>Language)</a:t>
            </a:r>
            <a:endParaRPr lang="en-US" altLang="ko-KR" b="1" dirty="0" smtClean="0">
              <a:effectLst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코드는 </a:t>
            </a:r>
            <a:r>
              <a:rPr lang="ko-KR" altLang="en-US" dirty="0"/>
              <a:t>즐겁게 읽혀야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효율적인 </a:t>
            </a:r>
            <a:r>
              <a:rPr lang="ko-KR" altLang="en-US" dirty="0" err="1"/>
              <a:t>코드라야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이는 성능적 측면 뿐만 아니라 나쁜 코드는 난장판을 더 키우기 때문이다</a:t>
            </a:r>
            <a:r>
              <a:rPr lang="en-US" altLang="ko-KR" dirty="0"/>
              <a:t>.(</a:t>
            </a:r>
            <a:r>
              <a:rPr lang="ko-KR" altLang="en-US" dirty="0"/>
              <a:t>깨진 유리창 이론</a:t>
            </a:r>
            <a:r>
              <a:rPr lang="en-US" altLang="ko-KR" dirty="0"/>
              <a:t>)</a:t>
            </a:r>
            <a:r>
              <a:rPr lang="ko-KR" altLang="en-US" baseline="30000" dirty="0"/>
              <a:t> </a:t>
            </a:r>
            <a:r>
              <a:rPr lang="en-US" altLang="ko-KR" baseline="30000" dirty="0">
                <a:hlinkClick r:id="rId2"/>
              </a:rPr>
              <a:t>1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에러 핸들링</a:t>
            </a:r>
            <a:r>
              <a:rPr lang="en-US" altLang="ko-KR" dirty="0"/>
              <a:t>, </a:t>
            </a:r>
            <a:r>
              <a:rPr lang="ko-KR" altLang="en-US" dirty="0"/>
              <a:t>메모리 누수</a:t>
            </a:r>
            <a:r>
              <a:rPr lang="en-US" altLang="ko-KR" dirty="0"/>
              <a:t>, </a:t>
            </a:r>
            <a:r>
              <a:rPr lang="ko-KR" altLang="en-US" dirty="0" err="1"/>
              <a:t>경쟁상태</a:t>
            </a:r>
            <a:r>
              <a:rPr lang="en-US" altLang="ko-KR" dirty="0"/>
              <a:t>, </a:t>
            </a:r>
            <a:r>
              <a:rPr lang="ko-KR" altLang="en-US" dirty="0"/>
              <a:t>일관되지 않은 </a:t>
            </a:r>
            <a:r>
              <a:rPr lang="ko-KR" altLang="en-US" dirty="0" err="1"/>
              <a:t>네이밍</a:t>
            </a:r>
            <a:r>
              <a:rPr lang="ko-KR" altLang="en-US" dirty="0"/>
              <a:t> 등 디테일을 </a:t>
            </a:r>
            <a:r>
              <a:rPr lang="ko-KR" altLang="en-US" dirty="0" err="1"/>
              <a:t>신경쓰라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나쁜 코드는 여러가지 일을 하려고 한다</a:t>
            </a:r>
            <a:r>
              <a:rPr lang="en-US" altLang="ko-KR" dirty="0"/>
              <a:t>. </a:t>
            </a:r>
            <a:r>
              <a:rPr lang="ko-KR" altLang="en-US" dirty="0"/>
              <a:t>나쁜 코드는 애매한 의도와 모호한 목적을 포함한다</a:t>
            </a:r>
            <a:r>
              <a:rPr lang="en-US" altLang="ko-KR" dirty="0"/>
              <a:t>. </a:t>
            </a:r>
            <a:r>
              <a:rPr lang="ko-KR" altLang="en-US" dirty="0" err="1" smtClean="0"/>
              <a:t>클린코드는</a:t>
            </a:r>
            <a:r>
              <a:rPr lang="ko-KR" altLang="en-US" dirty="0" smtClean="0"/>
              <a:t> 한 가지에 집중한다</a:t>
            </a:r>
            <a:r>
              <a:rPr lang="en-US" altLang="ko-KR" dirty="0" smtClean="0"/>
              <a:t>. </a:t>
            </a:r>
          </a:p>
          <a:p>
            <a:pPr>
              <a:lnSpc>
                <a:spcPct val="11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클린코드는</a:t>
            </a:r>
            <a:r>
              <a:rPr lang="ko-KR" altLang="en-US" b="1" dirty="0" smtClean="0">
                <a:solidFill>
                  <a:srgbClr val="C00000"/>
                </a:solidFill>
              </a:rPr>
              <a:t> 한 가지 일을 잘 한다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0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깨진 유리창 이론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391"/>
            <a:ext cx="5438775" cy="4200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8508" y="1903391"/>
            <a:ext cx="4621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깨진 유리창 하나를 방치해 두면</a:t>
            </a:r>
            <a:r>
              <a:rPr lang="en-US" altLang="ko-KR" sz="2400" dirty="0"/>
              <a:t>, </a:t>
            </a:r>
            <a:r>
              <a:rPr lang="ko-KR" altLang="en-US" sz="2400" dirty="0"/>
              <a:t>그 지점을 중심으로 </a:t>
            </a:r>
            <a:r>
              <a:rPr lang="ko-KR" altLang="en-US" sz="2400" dirty="0">
                <a:hlinkClick r:id="rId3" tooltip="범죄"/>
              </a:rPr>
              <a:t>범죄</a:t>
            </a:r>
            <a:r>
              <a:rPr lang="ko-KR" altLang="en-US" sz="2400" dirty="0"/>
              <a:t>가 확산되기 시작한다는 이론으로</a:t>
            </a:r>
            <a:r>
              <a:rPr lang="en-US" altLang="ko-KR" sz="2400" dirty="0"/>
              <a:t>, </a:t>
            </a:r>
            <a:r>
              <a:rPr lang="ko-KR" altLang="en-US" sz="2400" dirty="0"/>
              <a:t>사소한 무질서를 방치하면 큰 문제로 이어질 가능성이 높다는 의미를 담고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917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b="1" dirty="0"/>
              <a:t>Clean Code</a:t>
            </a:r>
            <a:r>
              <a:rPr lang="ko-KR" altLang="ko-KR" b="1" dirty="0"/>
              <a:t>란 무엇인가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 </a:t>
            </a:r>
            <a:r>
              <a:rPr lang="en-US" altLang="ko-KR" b="1" dirty="0" smtClean="0">
                <a:effectLst/>
              </a:rPr>
              <a:t>Grady </a:t>
            </a:r>
            <a:r>
              <a:rPr lang="en-US" altLang="ko-KR" b="1" dirty="0" err="1" smtClean="0">
                <a:effectLst/>
              </a:rPr>
              <a:t>Booch</a:t>
            </a:r>
            <a:r>
              <a:rPr lang="en-US" altLang="ko-KR" b="1" dirty="0" smtClean="0">
                <a:effectLst/>
              </a:rPr>
              <a:t>, author of Object Oriented Analysis and Design with Applications</a:t>
            </a:r>
          </a:p>
          <a:p>
            <a:endParaRPr lang="en-US" altLang="ko-KR" b="1" dirty="0"/>
          </a:p>
          <a:p>
            <a:r>
              <a:rPr lang="ko-KR" altLang="en-US" dirty="0" err="1" smtClean="0"/>
              <a:t>클린코드는</a:t>
            </a:r>
            <a:r>
              <a:rPr lang="ko-KR" altLang="en-US" dirty="0" smtClean="0"/>
              <a:t> </a:t>
            </a:r>
            <a:r>
              <a:rPr lang="ko-KR" altLang="en-US" dirty="0"/>
              <a:t>하나의 잘 쓰여진 산문처럼 읽혀야 한다</a:t>
            </a:r>
            <a:r>
              <a:rPr lang="en-US" altLang="ko-KR" dirty="0"/>
              <a:t>. </a:t>
            </a:r>
            <a:r>
              <a:rPr lang="ko-KR" altLang="en-US" dirty="0"/>
              <a:t>소설의 기승전결처럼 문제를 제시하고 명쾌한 해답을 제시해야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명백한 추상</a:t>
            </a:r>
            <a:r>
              <a:rPr lang="en-US" altLang="ko-KR" dirty="0"/>
              <a:t>: </a:t>
            </a:r>
            <a:r>
              <a:rPr lang="ko-KR" altLang="en-US" dirty="0"/>
              <a:t>코드는 추측 대신 실제를 중시</a:t>
            </a:r>
            <a:r>
              <a:rPr lang="en-US" altLang="ko-KR" dirty="0"/>
              <a:t>, </a:t>
            </a:r>
            <a:r>
              <a:rPr lang="ko-KR" altLang="en-US" dirty="0"/>
              <a:t>필요한 것만 포함하며 독자로 하여금 결단을 내렸다고 생각하게 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Clean Code</a:t>
            </a:r>
            <a:r>
              <a:rPr lang="ko-KR" altLang="ko-KR" b="1" dirty="0"/>
              <a:t>란 무엇인가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effectLst/>
              </a:rPr>
              <a:t>“Big” Dave Thomas, founder of OTI, godfather of the Eclipse strategy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/>
              <a:t>이가 수정하기 쉬워야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테스트를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코드는 간결할 수록 좋다</a:t>
            </a:r>
            <a:r>
              <a:rPr lang="en-US" altLang="ko-KR" dirty="0"/>
              <a:t>.(Smaller is better)</a:t>
            </a:r>
          </a:p>
          <a:p>
            <a:r>
              <a:rPr lang="ko-KR" altLang="en-US" dirty="0"/>
              <a:t>코드는 세련되어야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26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Clean Code</a:t>
            </a:r>
            <a:r>
              <a:rPr lang="ko-KR" altLang="ko-KR" b="1" dirty="0"/>
              <a:t>란 무엇인가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 </a:t>
            </a:r>
            <a:r>
              <a:rPr lang="en-US" altLang="ko-KR" b="1" dirty="0" smtClean="0">
                <a:effectLst/>
              </a:rPr>
              <a:t>Michael Feathers, author of Working Effectively with Legacy Code</a:t>
            </a:r>
          </a:p>
          <a:p>
            <a:endParaRPr lang="en-US" altLang="ko-KR" b="1" dirty="0"/>
          </a:p>
          <a:p>
            <a:r>
              <a:rPr lang="ko-KR" altLang="en-US" dirty="0" smtClean="0"/>
              <a:t>코드를</a:t>
            </a:r>
            <a:r>
              <a:rPr lang="ko-KR" altLang="en-US" dirty="0"/>
              <a:t> </a:t>
            </a:r>
            <a:r>
              <a:rPr lang="en-US" altLang="ko-KR" b="1" dirty="0"/>
              <a:t>care</a:t>
            </a:r>
            <a:r>
              <a:rPr lang="ko-KR" altLang="en-US" dirty="0"/>
              <a:t>하라</a:t>
            </a:r>
            <a:r>
              <a:rPr lang="en-US" altLang="ko-KR" dirty="0"/>
              <a:t>.(</a:t>
            </a:r>
            <a:r>
              <a:rPr lang="ko-KR" altLang="en-US" dirty="0"/>
              <a:t>주의</a:t>
            </a:r>
            <a:r>
              <a:rPr lang="en-US" altLang="ko-KR" dirty="0"/>
              <a:t>, </a:t>
            </a:r>
            <a:r>
              <a:rPr lang="ko-KR" altLang="en-US" dirty="0"/>
              <a:t>관심을 가지고 작성하라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68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Clean Code</a:t>
            </a:r>
            <a:r>
              <a:rPr lang="ko-KR" altLang="ko-KR" b="1" dirty="0"/>
              <a:t>란 무엇인가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 </a:t>
            </a:r>
            <a:r>
              <a:rPr lang="en-US" altLang="ko-KR" b="1" dirty="0" smtClean="0">
                <a:effectLst/>
              </a:rPr>
              <a:t>Ron Jeffries, author of Extreme Programming Installed and Extreme Programming Adventures in C#</a:t>
            </a:r>
          </a:p>
          <a:p>
            <a:r>
              <a:rPr lang="ko-KR" altLang="en-US" dirty="0" smtClean="0"/>
              <a:t>중복을 </a:t>
            </a:r>
            <a:r>
              <a:rPr lang="ko-KR" altLang="en-US" dirty="0"/>
              <a:t>없애라</a:t>
            </a:r>
          </a:p>
          <a:p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메서드는 한 가지 일만 하게 하라</a:t>
            </a:r>
          </a:p>
          <a:p>
            <a:r>
              <a:rPr lang="ko-KR" altLang="en-US" dirty="0"/>
              <a:t>메서드의 이름 등으로 코드가 하는 일을 명시하라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메서드 등을</a:t>
            </a:r>
            <a:r>
              <a:rPr lang="en-US" altLang="ko-KR" dirty="0"/>
              <a:t>) </a:t>
            </a:r>
            <a:r>
              <a:rPr lang="ko-KR" altLang="en-US" dirty="0"/>
              <a:t>일찍 </a:t>
            </a:r>
            <a:r>
              <a:rPr lang="ko-KR" altLang="en-US" dirty="0" err="1"/>
              <a:t>추상화해서</a:t>
            </a:r>
            <a:r>
              <a:rPr lang="ko-KR" altLang="en-US" dirty="0"/>
              <a:t> 프로젝트를 빠르게 진행할 수 있게 </a:t>
            </a:r>
            <a:r>
              <a:rPr lang="ko-KR" altLang="en-US" dirty="0" smtClean="0"/>
              <a:t>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1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Clean Code</a:t>
            </a:r>
            <a:r>
              <a:rPr lang="ko-KR" altLang="ko-KR" b="1" dirty="0"/>
              <a:t>란 무엇인가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 </a:t>
            </a:r>
            <a:r>
              <a:rPr lang="en-US" altLang="ko-KR" b="1" dirty="0" smtClean="0">
                <a:effectLst/>
              </a:rPr>
              <a:t>Ward Cunningham, inventor of Wiki, inventor of Fit, </a:t>
            </a:r>
            <a:r>
              <a:rPr lang="en-US" altLang="ko-KR" b="1" dirty="0" err="1" smtClean="0">
                <a:effectLst/>
              </a:rPr>
              <a:t>coinventor</a:t>
            </a:r>
            <a:r>
              <a:rPr lang="en-US" altLang="ko-KR" b="1" dirty="0" smtClean="0">
                <a:effectLst/>
              </a:rPr>
              <a:t> of </a:t>
            </a:r>
            <a:r>
              <a:rPr lang="en-US" altLang="ko-KR" b="1" dirty="0" err="1" smtClean="0">
                <a:effectLst/>
              </a:rPr>
              <a:t>eXtreme</a:t>
            </a:r>
            <a:r>
              <a:rPr lang="en-US" altLang="ko-KR" b="1" dirty="0" smtClean="0">
                <a:effectLst/>
              </a:rPr>
              <a:t> Programming. Motive force behind Design Patterns. Smalltalk and OO thought leader. The godfather of all those who care about code.</a:t>
            </a:r>
          </a:p>
          <a:p>
            <a:endParaRPr lang="en-US" altLang="ko-KR" b="1" dirty="0"/>
          </a:p>
          <a:p>
            <a:r>
              <a:rPr lang="ko-KR" altLang="en-US" dirty="0" smtClean="0"/>
              <a:t>읽고</a:t>
            </a:r>
            <a:r>
              <a:rPr lang="en-US" altLang="ko-KR" dirty="0"/>
              <a:t>, </a:t>
            </a:r>
            <a:r>
              <a:rPr lang="ko-KR" altLang="en-US" dirty="0"/>
              <a:t>끄덕이고</a:t>
            </a:r>
            <a:r>
              <a:rPr lang="en-US" altLang="ko-KR" dirty="0"/>
              <a:t>, </a:t>
            </a:r>
            <a:r>
              <a:rPr lang="ko-KR" altLang="en-US" dirty="0"/>
              <a:t>다음으로 넘어갈 수 있는 코드를 작성하라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당신이 사용하는 언어를 탓하지 말라</a:t>
            </a:r>
            <a:r>
              <a:rPr lang="en-US" altLang="ko-KR" dirty="0"/>
              <a:t>. </a:t>
            </a:r>
            <a:r>
              <a:rPr lang="ko-KR" altLang="en-US" dirty="0"/>
              <a:t>코드를 아름답게 만드는 것은 프로그래머이다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95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학파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클린코드에</a:t>
            </a:r>
            <a:r>
              <a:rPr lang="ko-KR" altLang="en-US" dirty="0"/>
              <a:t> 대한 객체 멘토 </a:t>
            </a:r>
            <a:r>
              <a:rPr lang="ko-KR" altLang="en-US" dirty="0" smtClean="0"/>
              <a:t>학파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/>
              <a:t>절대적으로 </a:t>
            </a:r>
            <a:r>
              <a:rPr lang="en-US" altLang="ko-KR" dirty="0"/>
              <a:t>"</a:t>
            </a:r>
            <a:r>
              <a:rPr lang="ko-KR" altLang="en-US" dirty="0"/>
              <a:t>옳다</a:t>
            </a:r>
            <a:r>
              <a:rPr lang="en-US" altLang="ko-KR" dirty="0"/>
              <a:t>"</a:t>
            </a:r>
            <a:r>
              <a:rPr lang="ko-KR" altLang="en-US" dirty="0"/>
              <a:t>라고는 여기지 </a:t>
            </a:r>
            <a:r>
              <a:rPr lang="ko-KR" altLang="en-US" dirty="0" smtClean="0"/>
              <a:t>말라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/>
              <a:t>많은 내용들은 논란거리이다</a:t>
            </a:r>
            <a:r>
              <a:rPr lang="en-US" altLang="ko-KR" dirty="0"/>
              <a:t>. </a:t>
            </a:r>
            <a:r>
              <a:rPr lang="ko-KR" altLang="en-US" dirty="0"/>
              <a:t>당신도 모든 내용을 </a:t>
            </a:r>
            <a:r>
              <a:rPr lang="ko-KR" altLang="en-US" dirty="0" err="1"/>
              <a:t>수긍하지도</a:t>
            </a:r>
            <a:r>
              <a:rPr lang="ko-KR" altLang="en-US" dirty="0"/>
              <a:t> 않을 거니와 어떤 내용은 심하게 부정할 지도 모른다</a:t>
            </a:r>
            <a:r>
              <a:rPr lang="en-US" altLang="ko-KR" dirty="0"/>
              <a:t>. </a:t>
            </a:r>
            <a:r>
              <a:rPr lang="ko-KR" altLang="en-US" dirty="0"/>
              <a:t>그건 괜찮다</a:t>
            </a:r>
            <a:r>
              <a:rPr lang="en-US" altLang="ko-KR" dirty="0"/>
              <a:t>. </a:t>
            </a:r>
            <a:r>
              <a:rPr lang="ko-KR" altLang="en-US" dirty="0"/>
              <a:t>결정은 당신이 해야 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책에서 추천하는 내용은 우리가 긴 시간 힘들게 고민한 내용이다</a:t>
            </a:r>
            <a:r>
              <a:rPr lang="en-US" altLang="ko-KR" dirty="0"/>
              <a:t>. </a:t>
            </a:r>
            <a:r>
              <a:rPr lang="ko-KR" altLang="en-US" dirty="0"/>
              <a:t>이 내용은 우리가 </a:t>
            </a:r>
            <a:r>
              <a:rPr lang="ko-KR" altLang="en-US" dirty="0" err="1"/>
              <a:t>수십년간의</a:t>
            </a:r>
            <a:r>
              <a:rPr lang="ko-KR" altLang="en-US" dirty="0"/>
              <a:t> 경험과 시행착오의 반복으로 얻은 </a:t>
            </a:r>
            <a:r>
              <a:rPr lang="ko-KR" altLang="en-US" dirty="0" smtClean="0"/>
              <a:t>것이다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796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깨끗한 코드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의미 있는 이름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07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우리는 </a:t>
            </a:r>
            <a:r>
              <a:rPr lang="ko-KR" altLang="en-US" b="1" dirty="0" smtClean="0"/>
              <a:t>작가들이다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빨리 </a:t>
            </a:r>
            <a:r>
              <a:rPr lang="ko-KR" altLang="en-US" b="1" dirty="0"/>
              <a:t>가고 싶다면</a:t>
            </a:r>
            <a:r>
              <a:rPr lang="en-US" altLang="ko-KR" b="1" dirty="0"/>
              <a:t>, </a:t>
            </a:r>
            <a:r>
              <a:rPr lang="ko-KR" altLang="en-US" b="1" dirty="0"/>
              <a:t>쉽게 코드를 작성하고 싶다면</a:t>
            </a:r>
            <a:r>
              <a:rPr lang="en-US" altLang="ko-KR" b="1" dirty="0"/>
              <a:t>, "</a:t>
            </a:r>
            <a:r>
              <a:rPr lang="ko-KR" altLang="en-US" b="1" dirty="0"/>
              <a:t>읽기 쉽게 작성하라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7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우리는 작가들이다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Bob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모듈을 열었다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수정이 필요한 함수로 스크롤한다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잠시 멈춘 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어떻게 할지 고민한다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음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그가 모듈의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최상단으로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스크롤해 변수의 초기화를 확인한다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그리고는 다시 돌아가 타이핑하기 시작한다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앗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쓰고 있던 내용을 지운다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 내용을 다시 적는다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적은 내용을 또 다시 지운다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다른 무언가를 적다가 또 다시 지운다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4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우리는 작가들이다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지금 수정하고 있는 함수를 부르는 다른 함수로 스크롤해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수정중인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함수가 어떻게 호출되는지 확인한다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수정중인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함수로 돌아가서는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방금 전에 지운 내용을 다시 적는다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잠시 멈춘다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적던 코드를 또 다시 지운다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창을 띄워서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subclass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확인한다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함수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override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함수인가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3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보이스카우트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시간이 지날 수록 더러워지는 코드를 본 적이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미국 보이스카우트에는 이러한 상황에 사용할 수 있는 단순한 규칙이 하나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"Leave the campground cleaner than you found it."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우리가 본 코드를 그 순간보다 조금만 더 개선한다면 코드는 더러워질 수가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거창하게 생각할 필요는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변수의 명명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너무 긴 코드의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중복의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하나의 개선 정도만 해 보라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68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프리퀄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이 책은 당신을 예술가로 만들어줄 수는 없다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다른 아티스트가 사용했던 툴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사고방식 등을 전달해줄 수 있을 뿐이다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예술 교본과 마찬가지로 이 책은 당신에게 많은 </a:t>
            </a:r>
            <a:r>
              <a:rPr lang="en-US" altLang="ko-KR" dirty="0"/>
              <a:t>(</a:t>
            </a:r>
            <a:r>
              <a:rPr lang="ko-KR" altLang="en-US" dirty="0"/>
              <a:t>좋은</a:t>
            </a:r>
            <a:r>
              <a:rPr lang="en-US" altLang="ko-KR" dirty="0"/>
              <a:t>/</a:t>
            </a:r>
            <a:r>
              <a:rPr lang="ko-KR" altLang="en-US" dirty="0"/>
              <a:t>나쁜</a:t>
            </a:r>
            <a:r>
              <a:rPr lang="en-US" altLang="ko-KR" dirty="0"/>
              <a:t>)</a:t>
            </a:r>
            <a:r>
              <a:rPr lang="ko-KR" altLang="en-US" dirty="0"/>
              <a:t>코드를 보여줄 것이다</a:t>
            </a:r>
            <a:r>
              <a:rPr lang="en-US" altLang="ko-KR" dirty="0"/>
              <a:t>. </a:t>
            </a:r>
            <a:r>
              <a:rPr lang="ko-KR" altLang="en-US" dirty="0"/>
              <a:t>나쁜 코드들이 좋은 코드로 바뀌는 것도 볼 것이다</a:t>
            </a:r>
            <a:r>
              <a:rPr lang="en-US" altLang="ko-KR" dirty="0"/>
              <a:t>. </a:t>
            </a:r>
            <a:r>
              <a:rPr lang="ko-KR" altLang="en-US" dirty="0"/>
              <a:t>많은 </a:t>
            </a:r>
            <a:r>
              <a:rPr lang="ko-KR" altLang="en-US" dirty="0" err="1"/>
              <a:t>휴리스틱</a:t>
            </a:r>
            <a:r>
              <a:rPr lang="en-US" altLang="ko-KR" dirty="0"/>
              <a:t>, </a:t>
            </a:r>
            <a:r>
              <a:rPr lang="ko-KR" altLang="en-US" dirty="0"/>
              <a:t>규율</a:t>
            </a:r>
            <a:r>
              <a:rPr lang="en-US" altLang="ko-KR" dirty="0"/>
              <a:t>, </a:t>
            </a:r>
            <a:r>
              <a:rPr lang="ko-KR" altLang="en-US" dirty="0" err="1"/>
              <a:t>태크닉을</a:t>
            </a:r>
            <a:r>
              <a:rPr lang="ko-KR" altLang="en-US" dirty="0"/>
              <a:t> 볼 것이다</a:t>
            </a:r>
            <a:r>
              <a:rPr lang="en-US" altLang="ko-KR" dirty="0"/>
              <a:t>.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그리고 더 많은 예제들을 볼 것이다</a:t>
            </a:r>
            <a:r>
              <a:rPr lang="en-US" altLang="ko-KR" dirty="0"/>
              <a:t>. </a:t>
            </a:r>
            <a:r>
              <a:rPr lang="ko-KR" altLang="en-US" dirty="0"/>
              <a:t>그 다음은 당신의 몫이다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공연에 지각한 콘서트 바이올리니스트에 대한 옛 농담을 기억하는가</a:t>
            </a:r>
            <a:r>
              <a:rPr lang="en-US" altLang="ko-KR" dirty="0"/>
              <a:t>? </a:t>
            </a:r>
            <a:r>
              <a:rPr lang="ko-KR" altLang="en-US" dirty="0"/>
              <a:t>그는 코너에 있던 한 노인을 불러 세우고는 카네기 홀 까지의 길을 물었다</a:t>
            </a:r>
            <a:r>
              <a:rPr lang="en-US" altLang="ko-KR" dirty="0"/>
              <a:t>. </a:t>
            </a:r>
            <a:r>
              <a:rPr lang="ko-KR" altLang="en-US" dirty="0"/>
              <a:t>노인은 그와 그의 바이올린을 쳐다보고는 말했다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"</a:t>
            </a:r>
            <a:r>
              <a:rPr lang="ko-KR" altLang="en-US" b="1" dirty="0">
                <a:solidFill>
                  <a:srgbClr val="FF0000"/>
                </a:solidFill>
              </a:rPr>
              <a:t>연습해 젊은이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연습</a:t>
            </a:r>
            <a:r>
              <a:rPr lang="en-US" altLang="ko-KR" b="1" dirty="0">
                <a:solidFill>
                  <a:srgbClr val="FF0000"/>
                </a:solidFill>
              </a:rPr>
              <a:t>!"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6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의미 있는 이름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0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의도를 분명히 </a:t>
            </a:r>
            <a:r>
              <a:rPr lang="ko-KR" altLang="en-US" dirty="0" smtClean="0"/>
              <a:t>밝혀라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존재 이유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사용법 등이 변수</a:t>
            </a:r>
            <a:r>
              <a:rPr lang="en-US" altLang="ko-KR" dirty="0"/>
              <a:t>/</a:t>
            </a:r>
            <a:r>
              <a:rPr lang="ko-KR" altLang="en-US" dirty="0"/>
              <a:t>함수</a:t>
            </a:r>
            <a:r>
              <a:rPr lang="en-US" altLang="ko-KR" dirty="0"/>
              <a:t>/</a:t>
            </a:r>
            <a:r>
              <a:rPr lang="ko-KR" altLang="en-US" dirty="0" err="1"/>
              <a:t>클래스명에</a:t>
            </a:r>
            <a:r>
              <a:rPr lang="ko-KR" altLang="en-US" dirty="0"/>
              <a:t> 드러나야 한다</a:t>
            </a:r>
            <a:r>
              <a:rPr lang="en-US" altLang="ko-KR" dirty="0"/>
              <a:t>. </a:t>
            </a:r>
            <a:r>
              <a:rPr lang="ko-KR" altLang="en-US" dirty="0"/>
              <a:t>따로 주석이 필요하지 않을 정도로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의미를 함축하거나 독자</a:t>
            </a:r>
            <a:r>
              <a:rPr lang="en-US" altLang="ko-KR" dirty="0"/>
              <a:t>(</a:t>
            </a:r>
            <a:r>
              <a:rPr lang="ko-KR" altLang="en-US" dirty="0"/>
              <a:t>코드를 읽는 사람</a:t>
            </a:r>
            <a:r>
              <a:rPr lang="en-US" altLang="ko-KR" dirty="0"/>
              <a:t>)</a:t>
            </a:r>
            <a:r>
              <a:rPr lang="ko-KR" altLang="en-US" dirty="0"/>
              <a:t>가 사전지식을 가지고 있다고 가정하지 말자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2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Bad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d; // elapsed time in days</a:t>
            </a:r>
          </a:p>
          <a:p>
            <a:pPr lvl="1"/>
            <a:r>
              <a:rPr lang="en-US" altLang="ko-KR" dirty="0" smtClean="0"/>
              <a:t>Good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elapsedTimeInDays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daysSinceCreation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daysSinceModification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fileAgeInDays</a:t>
            </a:r>
            <a:r>
              <a:rPr lang="en-US" altLang="ko-KR" dirty="0" smtClean="0"/>
              <a:t>;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97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나쁜예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나쁜예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 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[]&gt; </a:t>
            </a:r>
            <a:r>
              <a:rPr lang="en-US" altLang="ko-KR" dirty="0" err="1" smtClean="0"/>
              <a:t>getThem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    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[]&gt; list1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[]&gt;();</a:t>
            </a:r>
          </a:p>
          <a:p>
            <a:pPr marL="0" indent="0">
              <a:buNone/>
            </a:pPr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x : </a:t>
            </a:r>
            <a:r>
              <a:rPr lang="en-US" altLang="ko-KR" dirty="0" err="1" smtClean="0"/>
              <a:t>theList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        if (x[0] == 4) {</a:t>
            </a:r>
          </a:p>
          <a:p>
            <a:pPr marL="0" indent="0">
              <a:buNone/>
            </a:pPr>
            <a:r>
              <a:rPr lang="en-US" altLang="ko-KR" dirty="0" smtClean="0"/>
              <a:t>            list1.add(x);</a:t>
            </a:r>
          </a:p>
          <a:p>
            <a:pPr marL="0" indent="0">
              <a:buNone/>
            </a:pPr>
            <a:r>
              <a:rPr lang="en-US" altLang="ko-KR" dirty="0" smtClean="0"/>
              <a:t>        }</a:t>
            </a:r>
          </a:p>
          <a:p>
            <a:pPr marL="0" indent="0">
              <a:buNone/>
            </a:pP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 smtClean="0"/>
              <a:t>    return list1;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52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좋은예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// Good</a:t>
            </a:r>
          </a:p>
          <a:p>
            <a:pPr marL="0" indent="0">
              <a:buNone/>
            </a:pPr>
            <a:r>
              <a:rPr lang="en-US" altLang="ko-KR" dirty="0" smtClean="0"/>
              <a:t>public 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[]&gt; </a:t>
            </a:r>
            <a:r>
              <a:rPr lang="en-US" altLang="ko-KR" dirty="0" err="1" smtClean="0"/>
              <a:t>getFlaggedCells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    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[]&gt; </a:t>
            </a:r>
            <a:r>
              <a:rPr lang="en-US" altLang="ko-KR" dirty="0" err="1" smtClean="0"/>
              <a:t>flaggedCells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[]&gt;();</a:t>
            </a:r>
          </a:p>
          <a:p>
            <a:pPr marL="0" indent="0">
              <a:buNone/>
            </a:pPr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cell : </a:t>
            </a:r>
            <a:r>
              <a:rPr lang="en-US" altLang="ko-KR" dirty="0" err="1" smtClean="0"/>
              <a:t>gameBoard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        if (cell[STATUS_VALUE] == FLAGGED) {</a:t>
            </a:r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 smtClean="0"/>
              <a:t>flaggedCells.add</a:t>
            </a:r>
            <a:r>
              <a:rPr lang="en-US" altLang="ko-KR" dirty="0" smtClean="0"/>
              <a:t>(cell);</a:t>
            </a:r>
          </a:p>
          <a:p>
            <a:pPr marL="0" indent="0">
              <a:buNone/>
            </a:pPr>
            <a:r>
              <a:rPr lang="en-US" altLang="ko-KR" dirty="0" smtClean="0"/>
              <a:t>        }</a:t>
            </a:r>
          </a:p>
          <a:p>
            <a:pPr marL="0" indent="0">
              <a:buNone/>
            </a:pP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 smtClean="0"/>
              <a:t>    return </a:t>
            </a:r>
            <a:r>
              <a:rPr lang="en-US" altLang="ko-KR" dirty="0" err="1" smtClean="0"/>
              <a:t>flaggedCells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깨끗한 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6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그릇된 정보를 </a:t>
            </a:r>
            <a:r>
              <a:rPr lang="ko-KR" altLang="en-US" dirty="0" smtClean="0"/>
              <a:t>피하라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중의적으로 해석될 수 있는 이름 지양하기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개발자에게는 특수한 의미를 가지는 단어</a:t>
            </a:r>
            <a:r>
              <a:rPr lang="en-US" altLang="ko-KR" dirty="0"/>
              <a:t>(List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실제 컨테이너가 </a:t>
            </a:r>
            <a:r>
              <a:rPr lang="en-US" altLang="ko-KR" dirty="0"/>
              <a:t>List</a:t>
            </a:r>
            <a:r>
              <a:rPr lang="ko-KR" altLang="en-US" dirty="0"/>
              <a:t>가 아닌 이상 </a:t>
            </a:r>
            <a:r>
              <a:rPr lang="en-US" altLang="ko-KR" dirty="0" err="1"/>
              <a:t>accountList</a:t>
            </a:r>
            <a:r>
              <a:rPr lang="ko-KR" altLang="en-US" dirty="0"/>
              <a:t>와 같이 </a:t>
            </a:r>
            <a:r>
              <a:rPr lang="ko-KR" altLang="en-US" dirty="0" err="1"/>
              <a:t>변수명에</a:t>
            </a:r>
            <a:r>
              <a:rPr lang="ko-KR" altLang="en-US" dirty="0"/>
              <a:t> 붙이지 말자</a:t>
            </a:r>
            <a:r>
              <a:rPr lang="en-US" altLang="ko-KR" dirty="0"/>
              <a:t>. </a:t>
            </a:r>
            <a:r>
              <a:rPr lang="ko-KR" altLang="en-US" dirty="0"/>
              <a:t>차라리 </a:t>
            </a:r>
            <a:r>
              <a:rPr lang="en-US" altLang="ko-KR" dirty="0" err="1"/>
              <a:t>accountGroup</a:t>
            </a:r>
            <a:r>
              <a:rPr lang="en-US" altLang="ko-KR" dirty="0"/>
              <a:t>, </a:t>
            </a:r>
            <a:r>
              <a:rPr lang="en-US" altLang="ko-KR" dirty="0" err="1"/>
              <a:t>bunchOfAccounts</a:t>
            </a:r>
            <a:r>
              <a:rPr lang="en-US" altLang="ko-KR" dirty="0"/>
              <a:t>, accounts</a:t>
            </a:r>
            <a:r>
              <a:rPr lang="ko-KR" altLang="en-US" dirty="0"/>
              <a:t>등으로 명명하자</a:t>
            </a:r>
          </a:p>
          <a:p>
            <a:r>
              <a:rPr lang="ko-KR" altLang="en-US" dirty="0"/>
              <a:t>비슷해 보이는 명명에 주의하자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309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의미 있게 </a:t>
            </a:r>
            <a:r>
              <a:rPr lang="ko-KR" altLang="en-US" dirty="0" smtClean="0"/>
              <a:t>구분하라</a:t>
            </a:r>
            <a:r>
              <a:rPr lang="en-US" altLang="ko-KR" dirty="0" smtClean="0"/>
              <a:t>(</a:t>
            </a:r>
            <a:r>
              <a:rPr lang="ko-KR" altLang="en-US" dirty="0" err="1"/>
              <a:t>불용어</a:t>
            </a:r>
            <a:r>
              <a:rPr lang="en-US" altLang="ko-KR" dirty="0"/>
              <a:t>-noise word-</a:t>
            </a:r>
            <a:r>
              <a:rPr lang="ko-KR" altLang="en-US" dirty="0"/>
              <a:t>를 쓰지 말자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말이 안되는 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글자만 </a:t>
            </a:r>
            <a:r>
              <a:rPr lang="ko-KR" altLang="en-US" dirty="0" err="1" smtClean="0"/>
              <a:t>바꾼다던지</a:t>
            </a:r>
            <a:r>
              <a:rPr lang="ko-KR" altLang="en-US" dirty="0" smtClean="0"/>
              <a:t> 한 단어</a:t>
            </a:r>
            <a:r>
              <a:rPr lang="en-US" altLang="ko-KR" dirty="0" smtClean="0"/>
              <a:t>), [a1, a2, …]</a:t>
            </a:r>
            <a:r>
              <a:rPr lang="ko-KR" altLang="en-US" dirty="0" smtClean="0"/>
              <a:t>과 같이 숫자로 구분하는 경우 주의</a:t>
            </a:r>
          </a:p>
          <a:p>
            <a:r>
              <a:rPr lang="ko-KR" altLang="en-US" dirty="0" smtClean="0"/>
              <a:t>클래스 이름에 </a:t>
            </a:r>
            <a:r>
              <a:rPr lang="en-US" altLang="ko-KR" dirty="0" smtClean="0"/>
              <a:t>Info, Data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불용어를</a:t>
            </a:r>
            <a:r>
              <a:rPr lang="ko-KR" altLang="en-US" dirty="0" smtClean="0"/>
              <a:t> 붙이지 말자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정확한 개념 구분이 되지 않음</a:t>
            </a:r>
          </a:p>
          <a:p>
            <a:r>
              <a:rPr lang="ko-KR" altLang="en-US" dirty="0" smtClean="0"/>
              <a:t>예시</a:t>
            </a:r>
          </a:p>
          <a:p>
            <a:r>
              <a:rPr lang="en-US" altLang="ko-KR" dirty="0" smtClean="0"/>
              <a:t>Name VS </a:t>
            </a:r>
            <a:r>
              <a:rPr lang="en-US" altLang="ko-KR" dirty="0" err="1" smtClean="0"/>
              <a:t>NameString</a:t>
            </a:r>
            <a:endParaRPr lang="en-US" altLang="ko-KR" dirty="0" smtClean="0"/>
          </a:p>
          <a:p>
            <a:r>
              <a:rPr lang="en-US" altLang="ko-KR" dirty="0" err="1" smtClean="0"/>
              <a:t>getActiveAccount</a:t>
            </a:r>
            <a:r>
              <a:rPr lang="en-US" altLang="ko-KR" dirty="0" smtClean="0"/>
              <a:t>() VS </a:t>
            </a:r>
            <a:r>
              <a:rPr lang="en-US" altLang="ko-KR" dirty="0" err="1" smtClean="0"/>
              <a:t>getActiveAccounts</a:t>
            </a:r>
            <a:r>
              <a:rPr lang="en-US" altLang="ko-KR" dirty="0" smtClean="0"/>
              <a:t>() VS </a:t>
            </a:r>
            <a:r>
              <a:rPr lang="en-US" altLang="ko-KR" dirty="0" err="1" smtClean="0"/>
              <a:t>getActiveAccountInfo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이들이 혼재할 경우 서로의 역할을 정확히 구분하기 어렵다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money VS </a:t>
            </a:r>
            <a:r>
              <a:rPr lang="en-US" altLang="ko-KR" dirty="0" err="1" smtClean="0"/>
              <a:t>moneyAmount</a:t>
            </a:r>
            <a:endParaRPr lang="en-US" altLang="ko-KR" dirty="0" smtClean="0"/>
          </a:p>
          <a:p>
            <a:r>
              <a:rPr lang="en-US" altLang="ko-KR" dirty="0" smtClean="0"/>
              <a:t>message VS </a:t>
            </a:r>
            <a:r>
              <a:rPr lang="en-US" altLang="ko-KR" dirty="0" err="1" smtClean="0"/>
              <a:t>theMessage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41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발음하기 쉬운 이름을 </a:t>
            </a:r>
            <a:r>
              <a:rPr lang="ko-KR" altLang="en-US" dirty="0" smtClean="0"/>
              <a:t>사용하라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// Bad</a:t>
            </a:r>
          </a:p>
          <a:p>
            <a:pPr marL="0" indent="0">
              <a:buNone/>
            </a:pPr>
            <a:r>
              <a:rPr lang="en-US" altLang="ko-KR" dirty="0" smtClean="0"/>
              <a:t>class DtaRcrd102 {</a:t>
            </a:r>
          </a:p>
          <a:p>
            <a:pPr marL="0" indent="0">
              <a:buNone/>
            </a:pPr>
            <a:r>
              <a:rPr lang="en-US" altLang="ko-KR" dirty="0" smtClean="0"/>
              <a:t>    private Date </a:t>
            </a:r>
            <a:r>
              <a:rPr lang="en-US" altLang="ko-KR" dirty="0" err="1" smtClean="0"/>
              <a:t>genymdhms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private Date </a:t>
            </a:r>
            <a:r>
              <a:rPr lang="en-US" altLang="ko-KR" dirty="0" err="1" smtClean="0"/>
              <a:t>modymdhms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private final String </a:t>
            </a:r>
            <a:r>
              <a:rPr lang="en-US" altLang="ko-KR" dirty="0" err="1" smtClean="0"/>
              <a:t>pszqint</a:t>
            </a:r>
            <a:r>
              <a:rPr lang="en-US" altLang="ko-KR" dirty="0" smtClean="0"/>
              <a:t> = "102";</a:t>
            </a:r>
          </a:p>
          <a:p>
            <a:pPr marL="0" indent="0">
              <a:buNone/>
            </a:pPr>
            <a:r>
              <a:rPr lang="en-US" altLang="ko-KR" dirty="0" smtClean="0"/>
              <a:t>    /* ... */</a:t>
            </a:r>
          </a:p>
          <a:p>
            <a:pPr marL="0" indent="0">
              <a:buNone/>
            </a:pP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9088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발음하기 쉬운 이름을 사용하라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// Good</a:t>
            </a:r>
          </a:p>
          <a:p>
            <a:pPr marL="0" indent="0">
              <a:buNone/>
            </a:pPr>
            <a:r>
              <a:rPr lang="en-US" altLang="ko-KR" dirty="0" smtClean="0"/>
              <a:t>class Customer {</a:t>
            </a:r>
          </a:p>
          <a:p>
            <a:pPr marL="0" indent="0">
              <a:buNone/>
            </a:pPr>
            <a:r>
              <a:rPr lang="en-US" altLang="ko-KR" dirty="0" smtClean="0"/>
              <a:t>    private Date </a:t>
            </a:r>
            <a:r>
              <a:rPr lang="en-US" altLang="ko-KR" dirty="0" err="1" smtClean="0"/>
              <a:t>generationTimestamp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private Date </a:t>
            </a:r>
            <a:r>
              <a:rPr lang="en-US" altLang="ko-KR" dirty="0" err="1" smtClean="0"/>
              <a:t>modificationTimestamp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private final String </a:t>
            </a:r>
            <a:r>
              <a:rPr lang="en-US" altLang="ko-KR" dirty="0" err="1" smtClean="0"/>
              <a:t>recordId</a:t>
            </a:r>
            <a:r>
              <a:rPr lang="en-US" altLang="ko-KR" dirty="0" smtClean="0"/>
              <a:t> = "102";</a:t>
            </a:r>
          </a:p>
          <a:p>
            <a:pPr marL="0" indent="0">
              <a:buNone/>
            </a:pPr>
            <a:r>
              <a:rPr lang="en-US" altLang="ko-KR" dirty="0" smtClean="0"/>
              <a:t>    /* ... */</a:t>
            </a:r>
          </a:p>
          <a:p>
            <a:pPr marL="0" indent="0">
              <a:buNone/>
            </a:pPr>
            <a:r>
              <a:rPr lang="en-US" altLang="ko-KR" dirty="0" smtClean="0"/>
              <a:t>};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00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검색하기 쉬운 이름을 </a:t>
            </a:r>
            <a:r>
              <a:rPr lang="ko-KR" altLang="en-US" dirty="0" smtClean="0"/>
              <a:t>사용하라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상수는 </a:t>
            </a:r>
            <a:r>
              <a:rPr lang="en-US" altLang="ko-KR" dirty="0"/>
              <a:t>static final</a:t>
            </a:r>
            <a:r>
              <a:rPr lang="ko-KR" altLang="en-US" dirty="0"/>
              <a:t>과 같이 정의해 쓰자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 이름의 길이는 변수의 범위에 비례해서 길어진다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66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인코딩을</a:t>
            </a:r>
            <a:r>
              <a:rPr lang="ko-KR" altLang="en-US" dirty="0"/>
              <a:t> </a:t>
            </a:r>
            <a:r>
              <a:rPr lang="ko-KR" altLang="en-US" dirty="0" smtClean="0"/>
              <a:t>피하라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변수에 부가 정보를 덧붙여 표기하는 것을 하지 말자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dirty="0" err="1" smtClean="0"/>
              <a:t>헝가리안</a:t>
            </a:r>
            <a:r>
              <a:rPr lang="ko-KR" altLang="en-US" dirty="0" smtClean="0"/>
              <a:t> </a:t>
            </a:r>
            <a:r>
              <a:rPr lang="ko-KR" altLang="en-US" dirty="0"/>
              <a:t>표기법</a:t>
            </a:r>
          </a:p>
          <a:p>
            <a:pPr lvl="1"/>
            <a:r>
              <a:rPr lang="ko-KR" altLang="en-US" dirty="0" err="1"/>
              <a:t>변수명에</a:t>
            </a:r>
            <a:r>
              <a:rPr lang="ko-KR" altLang="en-US" dirty="0"/>
              <a:t> 해당 변수의 타입</a:t>
            </a:r>
            <a:r>
              <a:rPr lang="en-US" altLang="ko-KR" dirty="0"/>
              <a:t>(String,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적지 </a:t>
            </a:r>
            <a:r>
              <a:rPr lang="ko-KR" altLang="en-US" dirty="0" smtClean="0"/>
              <a:t>말자</a:t>
            </a:r>
            <a:r>
              <a:rPr lang="en-US" altLang="ko-KR" dirty="0" smtClean="0"/>
              <a:t>, IDE</a:t>
            </a:r>
            <a:r>
              <a:rPr lang="ko-KR" altLang="en-US" dirty="0" smtClean="0"/>
              <a:t>를 활용하자 </a:t>
            </a:r>
            <a:endParaRPr lang="ko-KR" altLang="en-US" dirty="0"/>
          </a:p>
          <a:p>
            <a:r>
              <a:rPr lang="ko-KR" altLang="en-US" dirty="0" err="1"/>
              <a:t>맴버</a:t>
            </a:r>
            <a:r>
              <a:rPr lang="ko-KR" altLang="en-US" dirty="0"/>
              <a:t> 변수 </a:t>
            </a:r>
            <a:r>
              <a:rPr lang="ko-KR" altLang="en-US" dirty="0" err="1"/>
              <a:t>접두어</a:t>
            </a:r>
            <a:endParaRPr lang="ko-KR" altLang="en-US" dirty="0"/>
          </a:p>
          <a:p>
            <a:pPr lvl="1"/>
            <a:r>
              <a:rPr lang="ko-KR" altLang="en-US" dirty="0" err="1"/>
              <a:t>맴버</a:t>
            </a:r>
            <a:r>
              <a:rPr lang="ko-KR" altLang="en-US" dirty="0"/>
              <a:t> 변수 </a:t>
            </a:r>
            <a:r>
              <a:rPr lang="ko-KR" altLang="en-US" dirty="0" err="1"/>
              <a:t>접두어를</a:t>
            </a:r>
            <a:r>
              <a:rPr lang="ko-KR" altLang="en-US" dirty="0"/>
              <a:t> 붙이지 </a:t>
            </a:r>
            <a:r>
              <a:rPr lang="ko-KR" altLang="en-US" dirty="0" smtClean="0"/>
              <a:t>말자</a:t>
            </a:r>
            <a:endParaRPr lang="en-US" altLang="ko-KR" dirty="0" smtClean="0"/>
          </a:p>
          <a:p>
            <a:r>
              <a:rPr lang="ko-KR" altLang="en-US" dirty="0" smtClean="0"/>
              <a:t>인터페이스와 </a:t>
            </a:r>
            <a:r>
              <a:rPr lang="ko-KR" altLang="en-US" dirty="0"/>
              <a:t>구현</a:t>
            </a:r>
          </a:p>
          <a:p>
            <a:pPr lvl="1"/>
            <a:r>
              <a:rPr lang="ko-KR" altLang="en-US" dirty="0"/>
              <a:t>인터페이스 클래스와 구현 클래스를 나눠야 한다면 구현 클래스의 이름에 정보를 인코딩하자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37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인코딩을</a:t>
            </a:r>
            <a:r>
              <a:rPr lang="ko-KR" altLang="en-US" dirty="0" smtClean="0"/>
              <a:t> 피하라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414035"/>
              </p:ext>
            </p:extLst>
          </p:nvPr>
        </p:nvGraphicFramePr>
        <p:xfrm>
          <a:off x="838199" y="2075934"/>
          <a:ext cx="10515600" cy="4028304"/>
        </p:xfrm>
        <a:graphic>
          <a:graphicData uri="http://schemas.openxmlformats.org/drawingml/2006/table">
            <a:tbl>
              <a:tblPr/>
              <a:tblGrid>
                <a:gridCol w="2473412">
                  <a:extLst>
                    <a:ext uri="{9D8B030D-6E8A-4147-A177-3AD203B41FA5}">
                      <a16:colId xmlns:a16="http://schemas.microsoft.com/office/drawing/2014/main" val="3281762976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3351464951"/>
                    </a:ext>
                  </a:extLst>
                </a:gridCol>
                <a:gridCol w="4149810">
                  <a:extLst>
                    <a:ext uri="{9D8B030D-6E8A-4147-A177-3AD203B41FA5}">
                      <a16:colId xmlns:a16="http://schemas.microsoft.com/office/drawing/2014/main" val="1072688005"/>
                    </a:ext>
                  </a:extLst>
                </a:gridCol>
              </a:tblGrid>
              <a:tr h="1460259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Do / Don't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Interface class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Concrete(Implementation) class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92008"/>
                  </a:ext>
                </a:extLst>
              </a:tr>
              <a:tr h="856015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Don't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IShapeFactory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</a:rPr>
                        <a:t>ShapeFactory</a:t>
                      </a:r>
                      <a:endParaRPr lang="en-US" sz="28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98417"/>
                  </a:ext>
                </a:extLst>
              </a:tr>
              <a:tr h="856015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Do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ShapeFactory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ShapeFactoryImp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79920"/>
                  </a:ext>
                </a:extLst>
              </a:tr>
              <a:tr h="856015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Do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</a:rPr>
                        <a:t>ShapeFactory</a:t>
                      </a:r>
                      <a:endParaRPr lang="en-US" sz="28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</a:rPr>
                        <a:t>CShapeFactory</a:t>
                      </a:r>
                      <a:endParaRPr lang="en-US" sz="28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7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5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자신의 기억력을 자랑하지 </a:t>
            </a:r>
            <a:r>
              <a:rPr lang="ko-KR" altLang="en-US" dirty="0" smtClean="0"/>
              <a:t>마라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독자가 </a:t>
            </a:r>
            <a:r>
              <a:rPr lang="ko-KR" altLang="en-US" dirty="0" err="1"/>
              <a:t>머리속으로</a:t>
            </a:r>
            <a:r>
              <a:rPr lang="ko-KR" altLang="en-US" dirty="0"/>
              <a:t> 한번 더 생각해 변환해야 할만한 </a:t>
            </a:r>
            <a:r>
              <a:rPr lang="ko-KR" altLang="en-US" dirty="0" err="1"/>
              <a:t>변수명을</a:t>
            </a:r>
            <a:r>
              <a:rPr lang="ko-KR" altLang="en-US" dirty="0"/>
              <a:t> 쓰지 말라</a:t>
            </a:r>
            <a:r>
              <a:rPr lang="en-US" altLang="ko-KR" dirty="0"/>
              <a:t>.(</a:t>
            </a:r>
            <a:r>
              <a:rPr lang="en-US" altLang="ko-KR" dirty="0" err="1"/>
              <a:t>eg</a:t>
            </a:r>
            <a:r>
              <a:rPr lang="en-US" altLang="ko-KR" dirty="0"/>
              <a:t>, URL</a:t>
            </a:r>
            <a:r>
              <a:rPr lang="ko-KR" altLang="en-US" dirty="0"/>
              <a:t>에서 호스트와 프로토콜을 제외한 소문자 주소를 </a:t>
            </a:r>
            <a:r>
              <a:rPr lang="en-US" altLang="ko-KR" dirty="0"/>
              <a:t>r</a:t>
            </a:r>
            <a:r>
              <a:rPr lang="ko-KR" altLang="en-US" dirty="0"/>
              <a:t>이라는 변수로 명명하는 일 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똑똑한 프로그래머와 전문가 프로그래머를 나누는 기준 한가지는 </a:t>
            </a:r>
            <a:r>
              <a:rPr lang="en-US" altLang="ko-KR" dirty="0"/>
              <a:t>"Clarity(</a:t>
            </a:r>
            <a:r>
              <a:rPr lang="ko-KR" altLang="en-US" dirty="0"/>
              <a:t>명료함</a:t>
            </a:r>
            <a:r>
              <a:rPr lang="en-US" altLang="ko-KR" dirty="0"/>
              <a:t>)"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35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클래수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명사 혹은 명사구를 사용하라</a:t>
            </a:r>
            <a:r>
              <a:rPr lang="en-US" altLang="ko-KR" dirty="0"/>
              <a:t>.(Customer, </a:t>
            </a:r>
            <a:r>
              <a:rPr lang="en-US" altLang="ko-KR" dirty="0" err="1"/>
              <a:t>WikiPage</a:t>
            </a:r>
            <a:r>
              <a:rPr lang="en-US" altLang="ko-KR" dirty="0"/>
              <a:t>, Account, </a:t>
            </a:r>
            <a:r>
              <a:rPr lang="en-US" altLang="ko-KR" dirty="0" err="1"/>
              <a:t>AddressParser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Manager, Processor, Data, Info</a:t>
            </a:r>
            <a:r>
              <a:rPr lang="ko-KR" altLang="en-US" dirty="0"/>
              <a:t>와 같은 단어는 피하자</a:t>
            </a:r>
          </a:p>
          <a:p>
            <a:r>
              <a:rPr lang="ko-KR" altLang="en-US" dirty="0"/>
              <a:t>동사는 사용하지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875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메서드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동사 혹은 </a:t>
            </a:r>
            <a:r>
              <a:rPr lang="ko-KR" altLang="en-US" dirty="0" err="1"/>
              <a:t>동사구를</a:t>
            </a:r>
            <a:r>
              <a:rPr lang="ko-KR" altLang="en-US" dirty="0"/>
              <a:t> 사용하라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postPayment</a:t>
            </a:r>
            <a:r>
              <a:rPr lang="en-US" altLang="ko-KR" dirty="0"/>
              <a:t>, </a:t>
            </a:r>
            <a:r>
              <a:rPr lang="en-US" altLang="ko-KR" dirty="0" err="1"/>
              <a:t>deletePayment</a:t>
            </a:r>
            <a:r>
              <a:rPr lang="en-US" altLang="ko-KR" dirty="0"/>
              <a:t>, </a:t>
            </a:r>
            <a:r>
              <a:rPr lang="en-US" altLang="ko-KR" dirty="0" err="1"/>
              <a:t>deletePage</a:t>
            </a:r>
            <a:r>
              <a:rPr lang="en-US" altLang="ko-KR" dirty="0"/>
              <a:t>, save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접근자</a:t>
            </a:r>
            <a:r>
              <a:rPr lang="en-US" altLang="ko-KR" dirty="0"/>
              <a:t>, </a:t>
            </a:r>
            <a:r>
              <a:rPr lang="ko-KR" altLang="en-US" dirty="0"/>
              <a:t>변경자</a:t>
            </a:r>
            <a:r>
              <a:rPr lang="en-US" altLang="ko-KR" dirty="0"/>
              <a:t>, </a:t>
            </a:r>
            <a:r>
              <a:rPr lang="ko-KR" altLang="en-US" dirty="0" err="1"/>
              <a:t>조건자는</a:t>
            </a:r>
            <a:r>
              <a:rPr lang="ko-KR" altLang="en-US" dirty="0"/>
              <a:t> </a:t>
            </a:r>
            <a:r>
              <a:rPr lang="en-US" altLang="ko-KR" dirty="0"/>
              <a:t>get, set, is</a:t>
            </a:r>
            <a:r>
              <a:rPr lang="ko-KR" altLang="en-US" dirty="0"/>
              <a:t>로 시작하자</a:t>
            </a:r>
            <a:r>
              <a:rPr lang="en-US" altLang="ko-KR" dirty="0"/>
              <a:t>. (</a:t>
            </a:r>
            <a:r>
              <a:rPr lang="ko-KR" altLang="en-US" dirty="0"/>
              <a:t>추가</a:t>
            </a:r>
            <a:r>
              <a:rPr lang="en-US" altLang="ko-KR" dirty="0"/>
              <a:t>: should, has </a:t>
            </a:r>
            <a:r>
              <a:rPr lang="ko-KR" altLang="en-US" dirty="0"/>
              <a:t>등도 가능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err="1"/>
              <a:t>오버로드할</a:t>
            </a:r>
            <a:r>
              <a:rPr lang="ko-KR" altLang="en-US" dirty="0"/>
              <a:t> 경우 정적 </a:t>
            </a:r>
            <a:r>
              <a:rPr lang="ko-KR" altLang="en-US" dirty="0" err="1"/>
              <a:t>팩토리</a:t>
            </a:r>
            <a:r>
              <a:rPr lang="ko-KR" altLang="en-US" dirty="0"/>
              <a:t> 메서드를 사용하고 해당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으로 선언한다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// </a:t>
            </a:r>
            <a:r>
              <a:rPr lang="ko-KR" altLang="en-US" dirty="0" smtClean="0"/>
              <a:t>첫번째 보다 두 번째 방법이 더 좋다</a:t>
            </a:r>
            <a:r>
              <a:rPr lang="en-US" altLang="ko-KR" dirty="0" smtClean="0"/>
              <a:t>.  </a:t>
            </a:r>
          </a:p>
          <a:p>
            <a:pPr lvl="1"/>
            <a:r>
              <a:rPr lang="en-US" altLang="ko-KR" dirty="0" smtClean="0"/>
              <a:t>Complex </a:t>
            </a:r>
            <a:r>
              <a:rPr lang="en-US" altLang="ko-KR" dirty="0" err="1" smtClean="0"/>
              <a:t>fulcrumPoint</a:t>
            </a:r>
            <a:r>
              <a:rPr lang="en-US" altLang="ko-KR" dirty="0" smtClean="0"/>
              <a:t> = new Complex(23.0);  </a:t>
            </a:r>
          </a:p>
          <a:p>
            <a:pPr lvl="1"/>
            <a:r>
              <a:rPr lang="en-US" altLang="ko-KR" dirty="0" smtClean="0"/>
              <a:t>Complex </a:t>
            </a:r>
            <a:r>
              <a:rPr lang="en-US" altLang="ko-KR" dirty="0" err="1" smtClean="0"/>
              <a:t>fulcrumPoint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Complex.FromRealNumber</a:t>
            </a:r>
            <a:r>
              <a:rPr lang="en-US" altLang="ko-KR" dirty="0" smtClean="0"/>
              <a:t>(23.0);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코드가 있을지어다</a:t>
            </a:r>
            <a:endParaRPr lang="ko-KR" altLang="en-US" sz="4400" b="1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코드에 관한 책은 구시대적이고</a:t>
            </a:r>
            <a:r>
              <a:rPr lang="en-US" altLang="ko-KR" dirty="0"/>
              <a:t>, </a:t>
            </a:r>
            <a:r>
              <a:rPr lang="ko-KR" altLang="en-US" dirty="0"/>
              <a:t>곧 명세를 기준으로 코드가 </a:t>
            </a:r>
            <a:r>
              <a:rPr lang="ko-KR" altLang="en-US" dirty="0" err="1"/>
              <a:t>자동생성될</a:t>
            </a:r>
            <a:r>
              <a:rPr lang="ko-KR" altLang="en-US" dirty="0"/>
              <a:t> 것이라는 생각은 틀렸다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언어의 </a:t>
            </a:r>
            <a:r>
              <a:rPr lang="ko-KR" altLang="en-US" dirty="0"/>
              <a:t>추상화 레벨</a:t>
            </a:r>
            <a:r>
              <a:rPr lang="en-US" altLang="ko-KR" dirty="0"/>
              <a:t>(</a:t>
            </a:r>
            <a:r>
              <a:rPr lang="ko-KR" altLang="en-US" dirty="0"/>
              <a:t>고급</a:t>
            </a:r>
            <a:r>
              <a:rPr lang="en-US" altLang="ko-KR" dirty="0"/>
              <a:t>/</a:t>
            </a:r>
            <a:r>
              <a:rPr lang="ko-KR" altLang="en-US" dirty="0" err="1"/>
              <a:t>저급언어의</a:t>
            </a:r>
            <a:r>
              <a:rPr lang="ko-KR" altLang="en-US" dirty="0"/>
              <a:t> 관점에서</a:t>
            </a:r>
            <a:r>
              <a:rPr lang="en-US" altLang="ko-KR" dirty="0"/>
              <a:t>)</a:t>
            </a:r>
            <a:r>
              <a:rPr lang="ko-KR" altLang="en-US" dirty="0"/>
              <a:t>이 올라가고 </a:t>
            </a:r>
            <a:r>
              <a:rPr lang="en-US" altLang="ko-KR" dirty="0"/>
              <a:t>domain specific</a:t>
            </a:r>
            <a:r>
              <a:rPr lang="ko-KR" altLang="en-US" dirty="0"/>
              <a:t>한 언어는 증가할지라도 코드는 사라지지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기계가 실행할 수 </a:t>
            </a:r>
            <a:r>
              <a:rPr lang="ko-KR" altLang="en-US" dirty="0" smtClean="0"/>
              <a:t>있을 만큼 </a:t>
            </a:r>
            <a:r>
              <a:rPr lang="ko-KR" altLang="en-US" dirty="0"/>
              <a:t>자세한 명세는 그 자체로 코드이기 때문이다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039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기발한 이름은 </a:t>
            </a:r>
            <a:r>
              <a:rPr lang="ko-KR" altLang="en-US" dirty="0" smtClean="0"/>
              <a:t>피하라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문화에서만 사용되는 재미있는 이름보다 의도를 분명히 표현하는 이름을 </a:t>
            </a:r>
            <a:r>
              <a:rPr lang="ko-KR" altLang="en-US" dirty="0" smtClean="0"/>
              <a:t>사용하라</a:t>
            </a:r>
            <a:endParaRPr lang="en-US" altLang="ko-KR" dirty="0" smtClean="0"/>
          </a:p>
          <a:p>
            <a:r>
              <a:rPr lang="en-US" altLang="ko-KR" dirty="0" err="1" smtClean="0"/>
              <a:t>HolyHandGrenade</a:t>
            </a:r>
            <a:r>
              <a:rPr lang="en-US" altLang="ko-KR" dirty="0" smtClean="0"/>
              <a:t> </a:t>
            </a:r>
            <a:r>
              <a:rPr lang="en-US" altLang="ko-KR" dirty="0"/>
              <a:t>→ </a:t>
            </a:r>
            <a:r>
              <a:rPr lang="en-US" altLang="ko-KR" dirty="0" err="1"/>
              <a:t>DeleteItems</a:t>
            </a:r>
            <a:endParaRPr lang="en-US" altLang="ko-KR" dirty="0"/>
          </a:p>
          <a:p>
            <a:r>
              <a:rPr lang="en-US" altLang="ko-KR" dirty="0"/>
              <a:t>whack() → kill()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100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개념에 한 단어를 사용하라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추상적인 개념 하나에 단어 하나를 사용하자</a:t>
            </a:r>
            <a:r>
              <a:rPr lang="en-US" altLang="ko-KR" dirty="0"/>
              <a:t>.fetch, retrieve, get</a:t>
            </a:r>
          </a:p>
          <a:p>
            <a:r>
              <a:rPr lang="en-US" altLang="ko-KR" dirty="0"/>
              <a:t>controller, manager, driver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914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말장난을 하지 </a:t>
            </a:r>
            <a:r>
              <a:rPr lang="ko-KR" altLang="en-US" dirty="0" smtClean="0"/>
              <a:t>마라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단어를 두 가지 목적으로 사용하지 말자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아래와 같은 경우에는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째 경우를 </a:t>
            </a:r>
            <a:r>
              <a:rPr lang="en-US" altLang="ko-KR" dirty="0" err="1" smtClean="0"/>
              <a:t>iappend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로 바꾸는게 좋다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public static String add(String message, String </a:t>
            </a:r>
            <a:r>
              <a:rPr lang="en-US" altLang="ko-KR" dirty="0" err="1" smtClean="0"/>
              <a:t>messageToAppend</a:t>
            </a:r>
            <a:r>
              <a:rPr lang="en-US" altLang="ko-KR" dirty="0" smtClean="0"/>
              <a:t>)  </a:t>
            </a:r>
          </a:p>
          <a:p>
            <a:pPr lvl="1"/>
            <a:r>
              <a:rPr lang="en-US" altLang="ko-KR" dirty="0" smtClean="0"/>
              <a:t>public List&lt;Element&gt; add(Element element)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970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해법 영역</a:t>
            </a:r>
            <a:r>
              <a:rPr lang="en-US" altLang="ko-KR" dirty="0"/>
              <a:t>(Solution Domain) </a:t>
            </a:r>
            <a:r>
              <a:rPr lang="ko-KR" altLang="en-US" dirty="0" smtClean="0"/>
              <a:t>용어를 사용하자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개발자라면 당연히 알고 있을 </a:t>
            </a:r>
            <a:r>
              <a:rPr lang="en-US" altLang="ko-KR" dirty="0" err="1" smtClean="0"/>
              <a:t>JobQueue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AccountVisitor</a:t>
            </a:r>
            <a:r>
              <a:rPr lang="en-US" altLang="ko-KR" dirty="0" smtClean="0"/>
              <a:t>(Visitor pattern)</a:t>
            </a:r>
            <a:r>
              <a:rPr lang="ko-KR" altLang="en-US" dirty="0" smtClean="0"/>
              <a:t>등을 사용하지 않을 이유는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전산용어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용어 등은 사용하자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06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 영역</a:t>
            </a:r>
            <a:r>
              <a:rPr lang="en-US" altLang="ko-KR" dirty="0"/>
              <a:t>(Problem Domain) </a:t>
            </a:r>
            <a:r>
              <a:rPr lang="ko-KR" altLang="en-US" dirty="0"/>
              <a:t>용어를 </a:t>
            </a:r>
            <a:r>
              <a:rPr lang="ko-KR" altLang="en-US" dirty="0" smtClean="0"/>
              <a:t>사용하자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적절한 프로그래머 용어</a:t>
            </a:r>
            <a:r>
              <a:rPr lang="en-US" altLang="ko-KR" dirty="0"/>
              <a:t>(</a:t>
            </a:r>
            <a:r>
              <a:rPr lang="ko-KR" altLang="en-US" dirty="0"/>
              <a:t>위 </a:t>
            </a:r>
            <a:r>
              <a:rPr lang="en-US" altLang="ko-KR" dirty="0"/>
              <a:t>13)</a:t>
            </a:r>
            <a:r>
              <a:rPr lang="ko-KR" altLang="en-US" dirty="0"/>
              <a:t>가 없거나 </a:t>
            </a:r>
            <a:r>
              <a:rPr lang="ko-KR" altLang="en-US" dirty="0" err="1"/>
              <a:t>문제영역과</a:t>
            </a:r>
            <a:r>
              <a:rPr lang="ko-KR" altLang="en-US" dirty="0"/>
              <a:t> 관련이 깊은 용어의 경우 문제 영역 용어를 사용하자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9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 있는 맥락을 </a:t>
            </a:r>
            <a:r>
              <a:rPr lang="ko-KR" altLang="en-US" dirty="0" smtClean="0"/>
              <a:t>추가하라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namespace</a:t>
            </a:r>
            <a:r>
              <a:rPr lang="ko-KR" altLang="en-US" dirty="0"/>
              <a:t>등으로 감싸서 맥락</a:t>
            </a:r>
            <a:r>
              <a:rPr lang="en-US" altLang="ko-KR" dirty="0"/>
              <a:t>(Context)</a:t>
            </a:r>
            <a:r>
              <a:rPr lang="ko-KR" altLang="en-US" dirty="0"/>
              <a:t>을 표현하라</a:t>
            </a:r>
          </a:p>
          <a:p>
            <a:r>
              <a:rPr lang="ko-KR" altLang="en-US" dirty="0"/>
              <a:t>그래도 불분명하다면 </a:t>
            </a:r>
            <a:r>
              <a:rPr lang="ko-KR" altLang="en-US" dirty="0" err="1"/>
              <a:t>접두어를</a:t>
            </a:r>
            <a:r>
              <a:rPr lang="ko-KR" altLang="en-US" dirty="0"/>
              <a:t> 사용하자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예제 참조 </a:t>
            </a:r>
            <a:r>
              <a:rPr lang="en-US" altLang="ko-KR" dirty="0"/>
              <a:t>URL </a:t>
            </a:r>
          </a:p>
          <a:p>
            <a:endParaRPr lang="en-US" altLang="ko-KR" dirty="0"/>
          </a:p>
          <a:p>
            <a:r>
              <a:rPr lang="en-US" altLang="ko-KR" dirty="0"/>
              <a:t>https://kwosu87.gitbooks.io/clean-code/content/Chapter%2002%20-%20%EC%9D%98%EB%AF%B8%20%EC%9E%88%EB%8A%94%20%EC%9D%B4%EB%A6%84.html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205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불필요한 맥락을 </a:t>
            </a:r>
            <a:r>
              <a:rPr lang="ko-KR" altLang="en-US" dirty="0" smtClean="0"/>
              <a:t>없애라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Gas Station </a:t>
            </a:r>
            <a:r>
              <a:rPr lang="en-US" altLang="ko-KR" dirty="0" err="1" smtClean="0"/>
              <a:t>Delux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어플리케이션을 작성한다고 해서 클래스 이름의 앞에 </a:t>
            </a:r>
            <a:r>
              <a:rPr lang="en-US" altLang="ko-KR" dirty="0" smtClean="0"/>
              <a:t>GSD</a:t>
            </a:r>
            <a:r>
              <a:rPr lang="ko-KR" altLang="en-US" dirty="0" smtClean="0"/>
              <a:t>를 붙이지는 말자</a:t>
            </a:r>
            <a:r>
              <a:rPr lang="en-US" altLang="ko-KR" dirty="0" smtClean="0"/>
              <a:t>. G</a:t>
            </a:r>
            <a:r>
              <a:rPr lang="ko-KR" altLang="en-US" dirty="0" smtClean="0"/>
              <a:t>를 입력하고 </a:t>
            </a:r>
            <a:r>
              <a:rPr lang="ko-KR" altLang="en-US" dirty="0" err="1" smtClean="0"/>
              <a:t>자동완성을</a:t>
            </a:r>
            <a:r>
              <a:rPr lang="ko-KR" altLang="en-US" dirty="0" smtClean="0"/>
              <a:t> 누를 경우 모든 클래스가 나타나는 등 효율적이지 못하다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처럼 </a:t>
            </a:r>
            <a:r>
              <a:rPr lang="ko-KR" altLang="en-US" dirty="0" err="1" smtClean="0"/>
              <a:t>접두어를</a:t>
            </a:r>
            <a:r>
              <a:rPr lang="ko-KR" altLang="en-US" dirty="0" smtClean="0"/>
              <a:t> 붙이는 것은 모듈의 재사용 관점에서도 좋지 못하다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재사용하려면 이름을 바꿔야 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GSDAccountAddress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라고만 해도 충분하다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411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64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작게 만들어라</a:t>
            </a:r>
            <a:r>
              <a:rPr lang="en-US" altLang="ko-KR" dirty="0"/>
              <a:t>!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함수를 만드는 규칙은 첫번째 작게 만들어라 두번째 더 작게 만들어라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되도록 </a:t>
            </a:r>
            <a:r>
              <a:rPr lang="ko-KR" altLang="en-US" dirty="0"/>
              <a:t>한 </a:t>
            </a:r>
            <a:r>
              <a:rPr lang="ko-KR" altLang="en-US" dirty="0" err="1"/>
              <a:t>함수당</a:t>
            </a:r>
            <a:r>
              <a:rPr lang="ko-KR" altLang="en-US" dirty="0"/>
              <a:t> </a:t>
            </a:r>
            <a:r>
              <a:rPr lang="en-US" altLang="ko-KR" dirty="0"/>
              <a:t>3~5</a:t>
            </a:r>
            <a:r>
              <a:rPr lang="ko-KR" altLang="en-US" dirty="0"/>
              <a:t>줄 이내로 줄이는 것을 </a:t>
            </a:r>
            <a:r>
              <a:rPr lang="ko-KR" altLang="en-US" dirty="0" smtClean="0"/>
              <a:t>권장한다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블록과 들여쓰기</a:t>
            </a:r>
          </a:p>
          <a:p>
            <a:pPr lvl="2"/>
            <a:r>
              <a:rPr lang="ko-KR" altLang="en-US" dirty="0" err="1"/>
              <a:t>중첩구조</a:t>
            </a:r>
            <a:r>
              <a:rPr lang="en-US" altLang="ko-KR" dirty="0"/>
              <a:t>(if/else, while</a:t>
            </a:r>
            <a:r>
              <a:rPr lang="ko-KR" altLang="en-US" dirty="0"/>
              <a:t>문 등</a:t>
            </a:r>
            <a:r>
              <a:rPr lang="en-US" altLang="ko-KR" dirty="0"/>
              <a:t>)</a:t>
            </a:r>
            <a:r>
              <a:rPr lang="ko-KR" altLang="en-US" dirty="0"/>
              <a:t>에 들어가는 블록은 한 </a:t>
            </a:r>
            <a:r>
              <a:rPr lang="ko-KR" altLang="en-US" dirty="0" err="1"/>
              <a:t>줄이어야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각 함수 별 들여쓰기 수준이 </a:t>
            </a:r>
            <a:r>
              <a:rPr lang="en-US" altLang="ko-KR" dirty="0"/>
              <a:t>2</a:t>
            </a:r>
            <a:r>
              <a:rPr lang="ko-KR" altLang="en-US" dirty="0"/>
              <a:t>단을 넘어서지 않고</a:t>
            </a:r>
            <a:r>
              <a:rPr lang="en-US" altLang="ko-KR" dirty="0"/>
              <a:t>, </a:t>
            </a:r>
            <a:r>
              <a:rPr lang="ko-KR" altLang="en-US" dirty="0"/>
              <a:t>각 함수가 명백하다면 함수는 더욱 읽고 이해하기 쉬워진다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lvl="1"/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37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가지만 </a:t>
            </a:r>
            <a:r>
              <a:rPr lang="ko-KR" altLang="en-US" dirty="0" smtClean="0"/>
              <a:t>해라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함수는 </a:t>
            </a:r>
            <a:r>
              <a:rPr lang="ko-KR" altLang="en-US" b="1" dirty="0"/>
              <a:t>한 가지를 해야 한다</a:t>
            </a:r>
            <a:r>
              <a:rPr lang="en-US" altLang="ko-KR" b="1" dirty="0"/>
              <a:t>. </a:t>
            </a:r>
            <a:r>
              <a:rPr lang="ko-KR" altLang="en-US" b="1" dirty="0"/>
              <a:t>그 한가지를 잘 해야 한다</a:t>
            </a:r>
            <a:r>
              <a:rPr lang="en-US" altLang="ko-KR" b="1" dirty="0"/>
              <a:t>. </a:t>
            </a:r>
            <a:r>
              <a:rPr lang="ko-KR" altLang="en-US" b="1" dirty="0"/>
              <a:t>그 한가지만을 해야 한다 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지정된 함수 이름 아래에서 추상화 수준이 하나인 단계만 수행한다면 그 함수는 한 가지 작업만 하는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함수 내 섹션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함수를 여러 섹션으로 나눌 수 있다면 그 함수는 </a:t>
            </a:r>
            <a:r>
              <a:rPr lang="ko-KR" altLang="en-US" dirty="0" smtClean="0"/>
              <a:t>여러 작업을 </a:t>
            </a:r>
            <a:r>
              <a:rPr lang="ko-KR" altLang="en-US" dirty="0"/>
              <a:t>하는 셈이다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63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나쁜 코드</a:t>
            </a:r>
            <a:endParaRPr lang="ko-KR" altLang="en-US" sz="4400" b="1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Killer app </a:t>
            </a:r>
            <a:r>
              <a:rPr lang="ko-KR" altLang="en-US" dirty="0"/>
              <a:t>하나로 </a:t>
            </a:r>
            <a:r>
              <a:rPr lang="ko-KR" altLang="en-US" dirty="0" err="1"/>
              <a:t>대박난</a:t>
            </a:r>
            <a:r>
              <a:rPr lang="ko-KR" altLang="en-US" dirty="0"/>
              <a:t> 회사가 머지 않아 망한 일이 있었다</a:t>
            </a:r>
            <a:r>
              <a:rPr lang="en-US" altLang="ko-KR" dirty="0"/>
              <a:t>. </a:t>
            </a:r>
            <a:r>
              <a:rPr lang="ko-KR" altLang="en-US" dirty="0"/>
              <a:t>그 원인은 나쁜 코드였다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일정에 맞추기 위해 나쁜 코드들을 방치하고는 </a:t>
            </a:r>
            <a:r>
              <a:rPr lang="en-US" altLang="ko-KR" dirty="0"/>
              <a:t>'</a:t>
            </a:r>
            <a:r>
              <a:rPr lang="ko-KR" altLang="en-US" dirty="0"/>
              <a:t>나중에 고쳐야지</a:t>
            </a:r>
            <a:r>
              <a:rPr lang="en-US" altLang="ko-KR" dirty="0"/>
              <a:t>'</a:t>
            </a:r>
            <a:r>
              <a:rPr lang="ko-KR" altLang="en-US" dirty="0"/>
              <a:t>라고 생각한 경험이 다들 있을 것이다</a:t>
            </a:r>
            <a:r>
              <a:rPr lang="en-US" altLang="ko-KR" dirty="0"/>
              <a:t>. </a:t>
            </a:r>
            <a:r>
              <a:rPr lang="ko-KR" altLang="en-US" dirty="0" smtClean="0"/>
              <a:t>하지만 나중은 절대 오지 않는다 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r>
              <a:rPr lang="en-US" altLang="ko-KR" dirty="0"/>
              <a:t>Later equals never </a:t>
            </a:r>
            <a:r>
              <a:rPr lang="en-US" altLang="ko-KR" dirty="0" smtClean="0"/>
              <a:t>– LeBlanc＇s </a:t>
            </a:r>
            <a:r>
              <a:rPr lang="en-US" altLang="ko-KR" dirty="0"/>
              <a:t>law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/>
              <a:t>나중은 절대 오지 않는다 </a:t>
            </a:r>
            <a:r>
              <a:rPr lang="en-US" altLang="ko-KR" dirty="0" smtClean="0"/>
              <a:t>– </a:t>
            </a:r>
            <a:r>
              <a:rPr lang="ko-KR" altLang="en-US" dirty="0" err="1"/>
              <a:t>르블랑의</a:t>
            </a:r>
            <a:r>
              <a:rPr lang="ko-KR" altLang="en-US" dirty="0"/>
              <a:t> 법칙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47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당 추상화 수준은 </a:t>
            </a:r>
            <a:r>
              <a:rPr lang="ko-KR" altLang="en-US" dirty="0" smtClean="0"/>
              <a:t>하나로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함수가 ‘한가지’ 작업만 하려면 함수 내 모든 문장의 추상화 수준이 동일해야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만약 한 함수 내에 추상화 수준이 섞이게 된다면 읽는 사람이 헷갈린다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위에서 아래로 코드 읽기</a:t>
            </a:r>
            <a:r>
              <a:rPr lang="en-US" altLang="ko-KR" b="1" dirty="0"/>
              <a:t>:</a:t>
            </a:r>
            <a:r>
              <a:rPr lang="ko-KR" altLang="en-US" b="1" dirty="0"/>
              <a:t>내려가기 규칙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코드는 위에서 아래로 이야기처럼 읽혀야 좋다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함수 추상화 부분이 한번에 </a:t>
            </a:r>
            <a:r>
              <a:rPr lang="ko-KR" altLang="en-US" dirty="0" err="1"/>
              <a:t>한단계씩</a:t>
            </a:r>
            <a:r>
              <a:rPr lang="ko-KR" altLang="en-US" dirty="0"/>
              <a:t> 낮아지는 것이 가장 이상적이다</a:t>
            </a:r>
            <a:r>
              <a:rPr lang="en-US" altLang="ko-KR" dirty="0"/>
              <a:t>.(</a:t>
            </a:r>
            <a:r>
              <a:rPr lang="ko-KR" altLang="en-US" dirty="0"/>
              <a:t>내려가기 규칙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606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당 추상화 수준은 하나로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switch</a:t>
            </a:r>
            <a:r>
              <a:rPr lang="ko-KR" altLang="en-US" dirty="0"/>
              <a:t>문은 작게 만들기 어렵지만</a:t>
            </a:r>
            <a:r>
              <a:rPr lang="en-US" altLang="ko-KR" dirty="0"/>
              <a:t>(if/else</a:t>
            </a:r>
            <a:r>
              <a:rPr lang="ko-KR" altLang="en-US" dirty="0"/>
              <a:t>의 연속 도 마찬가지</a:t>
            </a:r>
            <a:r>
              <a:rPr lang="en-US" altLang="ko-KR" dirty="0"/>
              <a:t>!),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이용하여 </a:t>
            </a:r>
            <a:r>
              <a:rPr lang="en-US" altLang="ko-KR" dirty="0"/>
              <a:t>switch</a:t>
            </a:r>
            <a:r>
              <a:rPr lang="ko-KR" altLang="en-US" dirty="0"/>
              <a:t>문을 </a:t>
            </a:r>
            <a:r>
              <a:rPr lang="en-US" altLang="ko-KR" dirty="0"/>
              <a:t>abstract factory</a:t>
            </a:r>
            <a:r>
              <a:rPr lang="ko-KR" altLang="en-US" dirty="0"/>
              <a:t>에 숨겨 </a:t>
            </a:r>
            <a:r>
              <a:rPr lang="ko-KR" altLang="en-US" dirty="0" err="1"/>
              <a:t>다형적</a:t>
            </a:r>
            <a:r>
              <a:rPr lang="ko-KR" altLang="en-US" dirty="0"/>
              <a:t> 객체를 생성하는 코드 안에서만 </a:t>
            </a:r>
            <a:r>
              <a:rPr lang="en-US" altLang="ko-KR" dirty="0"/>
              <a:t>switch</a:t>
            </a:r>
            <a:r>
              <a:rPr lang="ko-KR" altLang="en-US" dirty="0"/>
              <a:t>를 사용하도록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하지만 </a:t>
            </a:r>
            <a:r>
              <a:rPr lang="en-US" altLang="ko-KR" dirty="0"/>
              <a:t>switch</a:t>
            </a:r>
            <a:r>
              <a:rPr lang="ko-KR" altLang="en-US" dirty="0"/>
              <a:t>문은 불가피하게 </a:t>
            </a:r>
            <a:r>
              <a:rPr lang="ko-KR" altLang="en-US" dirty="0" err="1"/>
              <a:t>써야될</a:t>
            </a:r>
            <a:r>
              <a:rPr lang="ko-KR" altLang="en-US" dirty="0"/>
              <a:t> 상황이 많으므로</a:t>
            </a:r>
            <a:r>
              <a:rPr lang="en-US" altLang="ko-KR" dirty="0"/>
              <a:t>, </a:t>
            </a:r>
            <a:r>
              <a:rPr lang="ko-KR" altLang="en-US" dirty="0"/>
              <a:t>상황에 따라서는 사용 할 수도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중첩적인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문은 가급적 피해야 한다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함수를 이용해서 내부 과정을 블랙박스로 만들어야 한다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2009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서술적인 이름을 사용하라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8685"/>
            <a:ext cx="10515600" cy="4518851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작은 함수는 그 기능이 명확하므로 이름을 붙이기가 더 쉬우며</a:t>
            </a:r>
            <a:r>
              <a:rPr lang="en-US" altLang="ko-KR" dirty="0"/>
              <a:t>, </a:t>
            </a:r>
            <a:r>
              <a:rPr lang="ko-KR" altLang="en-US" dirty="0"/>
              <a:t>일관성 있는 서술형 이름을 사용한다면 코드를 순차적으로 이해하기도 쉬워진다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36821" y="1865871"/>
            <a:ext cx="9650627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“코드를 읽으면서 짐작했던 기능을 각 루틴이 그대로 수행한다면 깨끗한 코드라 불러도 되겠다”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워드</a:t>
            </a:r>
          </a:p>
        </p:txBody>
      </p:sp>
    </p:spTree>
    <p:extLst>
      <p:ext uri="{BB962C8B-B14F-4D97-AF65-F5344CB8AC3E}">
        <p14:creationId xmlns:p14="http://schemas.microsoft.com/office/powerpoint/2010/main" val="4188685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함수에서 이상적인 인수 개수는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 err="1"/>
              <a:t>무항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인수는 </a:t>
            </a:r>
            <a:r>
              <a:rPr lang="ko-KR" altLang="en-US" dirty="0"/>
              <a:t>코드 이해에 방해가 되는 요소이므로 최선은 </a:t>
            </a:r>
            <a:r>
              <a:rPr lang="en-US" altLang="ko-KR" dirty="0"/>
              <a:t>0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차선은 </a:t>
            </a:r>
            <a:r>
              <a:rPr lang="en-US" altLang="ko-KR" dirty="0"/>
              <a:t>1</a:t>
            </a:r>
            <a:r>
              <a:rPr lang="ko-KR" altLang="en-US" dirty="0"/>
              <a:t>개뿐인 경우이다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출력인수</a:t>
            </a:r>
            <a:r>
              <a:rPr lang="en-US" altLang="ko-KR" dirty="0"/>
              <a:t>(</a:t>
            </a:r>
            <a:r>
              <a:rPr lang="ko-KR" altLang="en-US" dirty="0"/>
              <a:t>함수의 반환 값이 아닌 입력 인수로 결과를 받는 경우</a:t>
            </a:r>
            <a:r>
              <a:rPr lang="en-US" altLang="ko-KR" dirty="0"/>
              <a:t>)</a:t>
            </a:r>
            <a:r>
              <a:rPr lang="ko-KR" altLang="en-US" dirty="0"/>
              <a:t>는 이해하기 어려우므로 </a:t>
            </a:r>
            <a:r>
              <a:rPr lang="ko-KR" altLang="en-US" dirty="0" err="1"/>
              <a:t>왠만하면</a:t>
            </a:r>
            <a:r>
              <a:rPr lang="ko-KR" altLang="en-US" dirty="0"/>
              <a:t> 쓰지 않는 것이 좋겠다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call by reference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call by pointer </a:t>
            </a:r>
            <a:r>
              <a:rPr lang="ko-KR" altLang="en-US" dirty="0" smtClean="0"/>
              <a:t>를 이용한 매개변수를 이용해 값을 받는 방법은 가급적 피하자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최대한 활용한다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5351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(</a:t>
            </a:r>
            <a:r>
              <a:rPr lang="ko-KR" altLang="en-US" dirty="0"/>
              <a:t>많이 쓰는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인수에 </a:t>
            </a:r>
            <a:r>
              <a:rPr lang="ko-KR" altLang="en-US" dirty="0"/>
              <a:t>질문을 던지는 경우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/>
              <a:t>fileExists</a:t>
            </a:r>
            <a:r>
              <a:rPr lang="en-US" altLang="ko-KR" dirty="0"/>
              <a:t>(“</a:t>
            </a:r>
            <a:r>
              <a:rPr lang="en-US" altLang="ko-KR" dirty="0" err="1"/>
              <a:t>MyFile</a:t>
            </a:r>
            <a:r>
              <a:rPr lang="en-US" altLang="ko-KR" dirty="0" smtClean="0"/>
              <a:t>”);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인수를 뭔가로 변환해 결과를 변환하는 경우</a:t>
            </a:r>
          </a:p>
          <a:p>
            <a:pPr lvl="1"/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en-US" altLang="ko-KR" dirty="0" err="1"/>
              <a:t>fileOpen</a:t>
            </a:r>
            <a:r>
              <a:rPr lang="en-US" altLang="ko-KR" dirty="0"/>
              <a:t>(“</a:t>
            </a:r>
            <a:r>
              <a:rPr lang="en-US" altLang="ko-KR" dirty="0" err="1"/>
              <a:t>MyFile</a:t>
            </a:r>
            <a:r>
              <a:rPr lang="en-US" altLang="ko-KR" dirty="0" smtClean="0"/>
              <a:t>”);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이벤트 함수일 경우 </a:t>
            </a:r>
            <a:r>
              <a:rPr lang="en-US" altLang="ko-KR" dirty="0"/>
              <a:t>(</a:t>
            </a:r>
            <a:r>
              <a:rPr lang="ko-KR" altLang="en-US" dirty="0"/>
              <a:t>이 경우에는 이벤트라는 사실이 코드에 명확하게 드러나야 한다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3</a:t>
            </a:r>
            <a:r>
              <a:rPr lang="ko-KR" altLang="en-US" dirty="0"/>
              <a:t>가지가 아니라면 </a:t>
            </a:r>
            <a:r>
              <a:rPr lang="ko-KR" altLang="en-US" dirty="0" err="1"/>
              <a:t>단항</a:t>
            </a:r>
            <a:r>
              <a:rPr lang="ko-KR" altLang="en-US" dirty="0"/>
              <a:t> 함수는 가급적 피하는 것이 좋다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747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플래그 </a:t>
            </a:r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플래그 인수는 추하다</a:t>
            </a:r>
            <a:r>
              <a:rPr lang="en-US" altLang="ko-KR" dirty="0"/>
              <a:t>. </a:t>
            </a:r>
            <a:r>
              <a:rPr lang="ko-KR" altLang="en-US" dirty="0" err="1"/>
              <a:t>쓰지마라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bool </a:t>
            </a:r>
            <a:r>
              <a:rPr lang="ko-KR" altLang="en-US" dirty="0"/>
              <a:t>값을 넘기는 것 자체가 그 함수는 한꺼번에 여러가지 일을 처리한다고 공표하는 것과 마찬가지다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다시 한번 명심하자 함수는 한번에 하나의 기능만 담당하도록 하자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426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함수보다 이해하기가 어렵다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Point </a:t>
            </a:r>
            <a:r>
              <a:rPr lang="ko-KR" altLang="en-US" dirty="0"/>
              <a:t>클래스의 경우에는 이항 함수가 적절하다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인수간의</a:t>
            </a:r>
            <a:r>
              <a:rPr lang="ko-KR" altLang="en-US" dirty="0"/>
              <a:t> 자연적인 순서가 있어야함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Point </a:t>
            </a:r>
            <a:r>
              <a:rPr lang="en-US" altLang="ko-KR" dirty="0"/>
              <a:t>p = new Point(</a:t>
            </a:r>
            <a:r>
              <a:rPr lang="en-US" altLang="ko-KR" dirty="0" err="1"/>
              <a:t>x,y</a:t>
            </a:r>
            <a:r>
              <a:rPr lang="en-US" altLang="ko-KR" dirty="0"/>
              <a:t>);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무조건 </a:t>
            </a:r>
            <a:r>
              <a:rPr lang="ko-KR" altLang="en-US" dirty="0"/>
              <a:t>나쁜 것은 아니지만</a:t>
            </a:r>
            <a:r>
              <a:rPr lang="en-US" altLang="ko-KR" dirty="0"/>
              <a:t>, </a:t>
            </a:r>
            <a:r>
              <a:rPr lang="ko-KR" altLang="en-US" dirty="0"/>
              <a:t>인수가 </a:t>
            </a:r>
            <a:r>
              <a:rPr lang="en-US" altLang="ko-KR" dirty="0"/>
              <a:t>2</a:t>
            </a:r>
            <a:r>
              <a:rPr lang="ko-KR" altLang="en-US" dirty="0"/>
              <a:t>개이니 만큼 이해가 어렵고 위험이 따르므로 가능하면 </a:t>
            </a:r>
            <a:r>
              <a:rPr lang="ko-KR" altLang="en-US" dirty="0" err="1"/>
              <a:t>단항으로</a:t>
            </a:r>
            <a:r>
              <a:rPr lang="ko-KR" altLang="en-US" dirty="0"/>
              <a:t> 바꾸도록</a:t>
            </a:r>
          </a:p>
        </p:txBody>
      </p:sp>
    </p:spTree>
    <p:extLst>
      <p:ext uri="{BB962C8B-B14F-4D97-AF65-F5344CB8AC3E}">
        <p14:creationId xmlns:p14="http://schemas.microsoft.com/office/powerpoint/2010/main" val="1736275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삼항</a:t>
            </a:r>
            <a:r>
              <a:rPr lang="ko-KR" altLang="en-US" b="1" dirty="0"/>
              <a:t> 함수</a:t>
            </a:r>
          </a:p>
          <a:p>
            <a:r>
              <a:rPr lang="ko-KR" altLang="en-US" dirty="0"/>
              <a:t>이항 함수보다 이해하기가 훨씬 어려우므로</a:t>
            </a:r>
            <a:r>
              <a:rPr lang="en-US" altLang="ko-KR" dirty="0"/>
              <a:t>, </a:t>
            </a:r>
            <a:r>
              <a:rPr lang="ko-KR" altLang="en-US" dirty="0"/>
              <a:t>위험도 </a:t>
            </a:r>
            <a:r>
              <a:rPr lang="en-US" altLang="ko-KR" dirty="0"/>
              <a:t>2</a:t>
            </a:r>
            <a:r>
              <a:rPr lang="ko-KR" altLang="en-US" dirty="0"/>
              <a:t>배 이상 늘어난다</a:t>
            </a:r>
            <a:r>
              <a:rPr lang="en-US" altLang="ko-KR" dirty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함수를 만들 때는 신중히 고려하라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137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인수가 </a:t>
            </a:r>
            <a:r>
              <a:rPr lang="ko-KR" altLang="en-US" dirty="0"/>
              <a:t>많이 필요할 경우</a:t>
            </a:r>
            <a:r>
              <a:rPr lang="en-US" altLang="ko-KR" dirty="0"/>
              <a:t>, </a:t>
            </a:r>
            <a:r>
              <a:rPr lang="ko-KR" altLang="en-US" dirty="0"/>
              <a:t>일부 인수를 독자적인 클래스 변수로 선언할 가능성을 살펴보자 </a:t>
            </a:r>
            <a:r>
              <a:rPr lang="en-US" altLang="ko-KR" dirty="0" err="1"/>
              <a:t>x,y</a:t>
            </a:r>
            <a:r>
              <a:rPr lang="ko-KR" altLang="en-US" dirty="0"/>
              <a:t>를 인자로 넘기는 것보다 </a:t>
            </a:r>
            <a:r>
              <a:rPr lang="en-US" altLang="ko-KR" dirty="0"/>
              <a:t>Point</a:t>
            </a:r>
            <a:r>
              <a:rPr lang="ko-KR" altLang="en-US" dirty="0"/>
              <a:t>를 넘기는 것이 더 낫다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인수의 개수가 많을 경우 구조체나 클래스를 이용해 전달할 인수를 하나로 몰아보자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188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인수목록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때로는 </a:t>
            </a:r>
            <a:r>
              <a:rPr lang="en-US" altLang="ko-KR" dirty="0" err="1"/>
              <a:t>String.format</a:t>
            </a:r>
            <a:r>
              <a:rPr lang="ko-KR" altLang="en-US" dirty="0"/>
              <a:t>같은 함수들처럼 인수 개수가 가변적인 함수도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String.format</a:t>
            </a:r>
            <a:r>
              <a:rPr lang="ko-KR" altLang="en-US" dirty="0"/>
              <a:t>의 인수는 </a:t>
            </a:r>
            <a:r>
              <a:rPr lang="en-US" altLang="ko-KR" dirty="0"/>
              <a:t>List</a:t>
            </a:r>
            <a:r>
              <a:rPr lang="ko-KR" altLang="en-US" dirty="0"/>
              <a:t>형 인수이기 때문에 이항함수라고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최종적으로 </a:t>
            </a:r>
            <a:r>
              <a:rPr lang="ko-KR" altLang="en-US" dirty="0" err="1" smtClean="0"/>
              <a:t>더이상의</a:t>
            </a:r>
            <a:r>
              <a:rPr lang="ko-KR" altLang="en-US" dirty="0" smtClean="0"/>
              <a:t> 방법이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고려하자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51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14668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난장판을 품는 데에 드는 </a:t>
            </a:r>
            <a:r>
              <a:rPr lang="ko-KR" altLang="en-US" sz="4400" b="1" i="0" kern="1200" dirty="0" smtClean="0">
                <a:effectLst/>
              </a:rPr>
              <a:t>비용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초기에는 매우 빠른 속도로 진행되던 프로젝트가 </a:t>
            </a:r>
            <a:r>
              <a:rPr lang="en-US" altLang="ko-KR" dirty="0"/>
              <a:t>1~2</a:t>
            </a:r>
            <a:r>
              <a:rPr lang="ko-KR" altLang="en-US" dirty="0"/>
              <a:t>년 만에 달팽이처럼 느린 페이스로 진행되게 되는 것을 볼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나쁜 코드로 짠 프로그램에 가해지는 변경사항은 </a:t>
            </a:r>
            <a:r>
              <a:rPr lang="ko-KR" altLang="en-US" dirty="0" err="1"/>
              <a:t>어느것</a:t>
            </a:r>
            <a:r>
              <a:rPr lang="ko-KR" altLang="en-US" dirty="0"/>
              <a:t> 하나 사소하지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나쁜 코드가 쌓일 수록 그 팀의 생산성은 떨어지고 이윽고 </a:t>
            </a:r>
            <a:r>
              <a:rPr lang="en-US" altLang="ko-KR" dirty="0"/>
              <a:t>0</a:t>
            </a:r>
            <a:r>
              <a:rPr lang="ko-KR" altLang="en-US" dirty="0"/>
              <a:t>에 수렴한다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관리팀은</a:t>
            </a:r>
            <a:r>
              <a:rPr lang="ko-KR" altLang="en-US" dirty="0"/>
              <a:t> 인력을 추가하려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새 팀원은 구조를 이해하지 못한다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거기다 그 팀은 </a:t>
            </a:r>
            <a:r>
              <a:rPr lang="en-US" altLang="ko-KR" dirty="0"/>
              <a:t>'</a:t>
            </a:r>
            <a:r>
              <a:rPr lang="ko-KR" altLang="en-US" dirty="0"/>
              <a:t>새 인력을 </a:t>
            </a:r>
            <a:r>
              <a:rPr lang="ko-KR" altLang="en-US" dirty="0" err="1"/>
              <a:t>투입했으므로</a:t>
            </a:r>
            <a:r>
              <a:rPr lang="ko-KR" altLang="en-US" dirty="0"/>
              <a:t> 생산성이 늘겠지</a:t>
            </a:r>
            <a:r>
              <a:rPr lang="en-US" altLang="ko-KR" dirty="0"/>
              <a:t>'</a:t>
            </a:r>
            <a:r>
              <a:rPr lang="ko-KR" altLang="en-US" dirty="0"/>
              <a:t>라는 압박을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나쁜 코드는 더 쌓인다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457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동사와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함수는 함수와 인수가 동사</a:t>
            </a:r>
            <a:r>
              <a:rPr lang="en-US" altLang="ko-KR" dirty="0"/>
              <a:t>/</a:t>
            </a:r>
            <a:r>
              <a:rPr lang="ko-KR" altLang="en-US" dirty="0"/>
              <a:t>명사 쌍을 </a:t>
            </a:r>
            <a:r>
              <a:rPr lang="ko-KR" altLang="en-US" dirty="0" err="1"/>
              <a:t>이뤄야한다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writeField</a:t>
            </a:r>
            <a:r>
              <a:rPr lang="en-US" altLang="ko-KR" dirty="0"/>
              <a:t>(name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함수이름에</a:t>
            </a:r>
            <a:r>
              <a:rPr lang="ko-KR" altLang="en-US" dirty="0"/>
              <a:t> 키워드</a:t>
            </a:r>
            <a:r>
              <a:rPr lang="en-US" altLang="ko-KR" dirty="0"/>
              <a:t>(</a:t>
            </a:r>
            <a:r>
              <a:rPr lang="ko-KR" altLang="en-US" dirty="0"/>
              <a:t>인수 이름</a:t>
            </a:r>
            <a:r>
              <a:rPr lang="en-US" altLang="ko-KR" dirty="0"/>
              <a:t>)</a:t>
            </a:r>
            <a:r>
              <a:rPr lang="ko-KR" altLang="en-US" dirty="0"/>
              <a:t>을 추가하면 인수 순서를 기억할 필요가 없어진다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assertExpectedEqualsActual</a:t>
            </a:r>
            <a:r>
              <a:rPr lang="en-US" altLang="ko-KR" dirty="0"/>
              <a:t>(expected, actual);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584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부수 효과를 일으키지 마라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4030362" cy="45188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부수효과는</a:t>
            </a:r>
            <a:r>
              <a:rPr lang="ko-KR" altLang="en-US" dirty="0"/>
              <a:t> 거짓말이다</a:t>
            </a:r>
            <a:r>
              <a:rPr lang="en-US" altLang="ko-KR" dirty="0"/>
              <a:t>. </a:t>
            </a:r>
            <a:r>
              <a:rPr lang="ko-KR" altLang="en-US" dirty="0"/>
              <a:t>함수에서 한가지를 하겠다고 약속하고는 남몰래 다른 짓을 하는 것이므로</a:t>
            </a:r>
            <a:r>
              <a:rPr lang="en-US" altLang="ko-KR" dirty="0"/>
              <a:t>, </a:t>
            </a:r>
            <a:r>
              <a:rPr lang="ko-KR" altLang="en-US" dirty="0"/>
              <a:t>한 함수에서는 딱 한가지만 수행할 것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3978" y="1658112"/>
            <a:ext cx="6089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UserValidator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private Cryptographer </a:t>
            </a:r>
            <a:r>
              <a:rPr lang="en-US" altLang="ko-KR" dirty="0" err="1"/>
              <a:t>cryptographer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checkPassword</a:t>
            </a:r>
            <a:r>
              <a:rPr lang="en-US" altLang="ko-KR" dirty="0"/>
              <a:t>(String </a:t>
            </a:r>
            <a:r>
              <a:rPr lang="en-US" altLang="ko-KR" dirty="0" err="1"/>
              <a:t>userName</a:t>
            </a:r>
            <a:r>
              <a:rPr lang="en-US" altLang="ko-KR" dirty="0"/>
              <a:t>, String password) { </a:t>
            </a:r>
          </a:p>
          <a:p>
            <a:r>
              <a:rPr lang="en-US" altLang="ko-KR" dirty="0"/>
              <a:t>        User </a:t>
            </a:r>
            <a:r>
              <a:rPr lang="en-US" altLang="ko-KR" dirty="0" err="1"/>
              <a:t>user</a:t>
            </a:r>
            <a:r>
              <a:rPr lang="en-US" altLang="ko-KR" dirty="0"/>
              <a:t> = </a:t>
            </a:r>
            <a:r>
              <a:rPr lang="en-US" altLang="ko-KR" dirty="0" err="1"/>
              <a:t>UserGateway.findByName</a:t>
            </a:r>
            <a:r>
              <a:rPr lang="en-US" altLang="ko-KR" dirty="0"/>
              <a:t>(</a:t>
            </a:r>
            <a:r>
              <a:rPr lang="en-US" altLang="ko-KR" dirty="0" err="1"/>
              <a:t>userName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if (user != </a:t>
            </a:r>
            <a:r>
              <a:rPr lang="en-US" altLang="ko-KR" dirty="0" err="1"/>
              <a:t>User.NULL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codedPhrase</a:t>
            </a:r>
            <a:r>
              <a:rPr lang="en-US" altLang="ko-KR" dirty="0"/>
              <a:t> = </a:t>
            </a:r>
            <a:r>
              <a:rPr lang="en-US" altLang="ko-KR" dirty="0" err="1"/>
              <a:t>user.getPhraseEncodedByPassword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        String phrase = </a:t>
            </a:r>
            <a:r>
              <a:rPr lang="en-US" altLang="ko-KR" dirty="0" err="1"/>
              <a:t>cryptographer.decrypt</a:t>
            </a:r>
            <a:r>
              <a:rPr lang="en-US" altLang="ko-KR" dirty="0"/>
              <a:t>(</a:t>
            </a:r>
            <a:r>
              <a:rPr lang="en-US" altLang="ko-KR" dirty="0" err="1"/>
              <a:t>codedPhrase</a:t>
            </a:r>
            <a:r>
              <a:rPr lang="en-US" altLang="ko-KR" dirty="0"/>
              <a:t>, password); </a:t>
            </a:r>
          </a:p>
          <a:p>
            <a:r>
              <a:rPr lang="en-US" altLang="ko-KR" dirty="0"/>
              <a:t>            if ("Valid </a:t>
            </a:r>
            <a:r>
              <a:rPr lang="en-US" altLang="ko-KR" dirty="0" err="1"/>
              <a:t>Password".equals</a:t>
            </a:r>
            <a:r>
              <a:rPr lang="en-US" altLang="ko-KR" dirty="0"/>
              <a:t>(phrase)) {</a:t>
            </a:r>
          </a:p>
          <a:p>
            <a:r>
              <a:rPr lang="en-US" altLang="ko-KR" dirty="0"/>
              <a:t>                </a:t>
            </a:r>
            <a:r>
              <a:rPr lang="en-US" altLang="ko-KR" b="1" dirty="0" err="1">
                <a:solidFill>
                  <a:srgbClr val="C00000"/>
                </a:solidFill>
              </a:rPr>
              <a:t>Session.initialize</a:t>
            </a:r>
            <a:r>
              <a:rPr lang="en-US" altLang="ko-KR" b="1" dirty="0" smtClean="0">
                <a:solidFill>
                  <a:srgbClr val="C00000"/>
                </a:solidFill>
              </a:rPr>
              <a:t>();//</a:t>
            </a:r>
            <a:r>
              <a:rPr lang="ko-KR" altLang="en-US" b="1" dirty="0" smtClean="0">
                <a:solidFill>
                  <a:srgbClr val="C00000"/>
                </a:solidFill>
              </a:rPr>
              <a:t>부수적인 효과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dirty="0"/>
              <a:t>                return true; 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return false; 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923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출력인수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출력 인수는 피해야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함수에서 </a:t>
            </a:r>
            <a:r>
              <a:rPr lang="ko-KR" altLang="en-US" dirty="0"/>
              <a:t>상태를 변경해야 한다면 함수가 속한 객체 상태를 변경하는 방식을 택하라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559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명령과 조회를 </a:t>
            </a:r>
            <a:r>
              <a:rPr lang="ko-KR" altLang="en-US" dirty="0" smtClean="0"/>
              <a:t>분리하라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함수는 뭔가 객체 상태를 변경하거나</a:t>
            </a:r>
            <a:r>
              <a:rPr lang="en-US" altLang="ko-KR" dirty="0"/>
              <a:t>, </a:t>
            </a:r>
            <a:r>
              <a:rPr lang="ko-KR" altLang="en-US" dirty="0"/>
              <a:t>객체 정보를 반환하거나 둘 중 하나다</a:t>
            </a:r>
            <a:r>
              <a:rPr lang="en-US" altLang="ko-KR" dirty="0"/>
              <a:t>. </a:t>
            </a:r>
            <a:r>
              <a:rPr lang="ko-KR" altLang="en-US" dirty="0"/>
              <a:t>둘 다 수행해서는 안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set(String attribute, String value);</a:t>
            </a:r>
            <a:r>
              <a:rPr lang="ko-KR" altLang="en-US" dirty="0"/>
              <a:t>같은 경우에는 속성 값 설정 성공 시 </a:t>
            </a:r>
            <a:r>
              <a:rPr lang="en-US" altLang="ko-KR" dirty="0"/>
              <a:t>true</a:t>
            </a:r>
            <a:r>
              <a:rPr lang="ko-KR" altLang="en-US" dirty="0"/>
              <a:t>를 반환하므로 괴상한 코드가 작성된다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if(set(“username”, “</a:t>
            </a:r>
            <a:r>
              <a:rPr lang="en-US" altLang="ko-KR" dirty="0" err="1"/>
              <a:t>unclebob</a:t>
            </a:r>
            <a:r>
              <a:rPr lang="en-US" altLang="ko-KR" dirty="0"/>
              <a:t>”))... </a:t>
            </a:r>
            <a:r>
              <a:rPr lang="ko-KR" altLang="en-US" dirty="0"/>
              <a:t>그러므로 명령과 조회를 분리해 혼란을 주지 않도록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295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오류코드보다 예외를 사용하라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3424881" cy="4518851"/>
          </a:xfrm>
        </p:spPr>
        <p:txBody>
          <a:bodyPr/>
          <a:lstStyle/>
          <a:p>
            <a:r>
              <a:rPr lang="en-US" altLang="ko-KR" dirty="0"/>
              <a:t>try/catch</a:t>
            </a:r>
            <a:r>
              <a:rPr lang="ko-KR" altLang="en-US" dirty="0"/>
              <a:t>를 사용하면 오류 처리 코드가 원래 코드에서 분리되므로 코드가 깔끔해 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5568" y="1729946"/>
            <a:ext cx="7043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나쁜예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deletePage</a:t>
            </a:r>
            <a:r>
              <a:rPr lang="en-US" altLang="ko-KR" dirty="0"/>
              <a:t>(page) == E_OK)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registry.deleteReference</a:t>
            </a:r>
            <a:r>
              <a:rPr lang="en-US" altLang="ko-KR" dirty="0"/>
              <a:t>(page.name) == E_OK)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configKeys.deleteKey</a:t>
            </a:r>
            <a:r>
              <a:rPr lang="en-US" altLang="ko-KR" dirty="0"/>
              <a:t>(</a:t>
            </a:r>
            <a:r>
              <a:rPr lang="en-US" altLang="ko-KR" dirty="0" err="1"/>
              <a:t>page.name.makeKey</a:t>
            </a:r>
            <a:r>
              <a:rPr lang="en-US" altLang="ko-KR" dirty="0"/>
              <a:t>()) == E_OK) {</a:t>
            </a:r>
          </a:p>
          <a:p>
            <a:r>
              <a:rPr lang="en-US" altLang="ko-KR" dirty="0"/>
              <a:t>            logger.log("page deleted");</a:t>
            </a:r>
          </a:p>
          <a:p>
            <a:r>
              <a:rPr lang="en-US" altLang="ko-KR" dirty="0"/>
              <a:t>        } else {</a:t>
            </a:r>
          </a:p>
          <a:p>
            <a:r>
              <a:rPr lang="en-US" altLang="ko-KR" dirty="0"/>
              <a:t>            logger.log("</a:t>
            </a:r>
            <a:r>
              <a:rPr lang="en-US" altLang="ko-KR" dirty="0" err="1"/>
              <a:t>configKey</a:t>
            </a:r>
            <a:r>
              <a:rPr lang="en-US" altLang="ko-KR" dirty="0"/>
              <a:t> not deleted");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      logger.log("</a:t>
            </a:r>
            <a:r>
              <a:rPr lang="en-US" altLang="ko-KR" dirty="0" err="1"/>
              <a:t>deleteReference</a:t>
            </a:r>
            <a:r>
              <a:rPr lang="en-US" altLang="ko-KR" dirty="0"/>
              <a:t> from registry failed"); </a:t>
            </a:r>
          </a:p>
          <a:p>
            <a:r>
              <a:rPr lang="en-US" altLang="ko-KR" dirty="0"/>
              <a:t>    } </a:t>
            </a:r>
          </a:p>
          <a:p>
            <a:r>
              <a:rPr lang="en-US" altLang="ko-KR" dirty="0"/>
              <a:t>} else {</a:t>
            </a:r>
          </a:p>
          <a:p>
            <a:r>
              <a:rPr lang="en-US" altLang="ko-KR" dirty="0"/>
              <a:t>    logger.log("delete failed"); return E_ERROR;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5090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오류코드보다 예외를 사용하라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void delete(Page page) {</a:t>
            </a:r>
          </a:p>
          <a:p>
            <a:pPr marL="0" indent="0">
              <a:buNone/>
            </a:pPr>
            <a:r>
              <a:rPr lang="en-US" altLang="ko-KR" dirty="0"/>
              <a:t>    try {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deletePageAndAllReferences</a:t>
            </a:r>
            <a:r>
              <a:rPr lang="en-US" altLang="ko-KR" dirty="0"/>
              <a:t>(page);</a:t>
            </a:r>
          </a:p>
          <a:p>
            <a:pPr marL="0" indent="0">
              <a:buNone/>
            </a:pPr>
            <a:r>
              <a:rPr lang="en-US" altLang="ko-KR" dirty="0"/>
              <a:t>      } catch (Exception e) {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logError</a:t>
            </a:r>
            <a:r>
              <a:rPr lang="en-US" altLang="ko-KR" dirty="0"/>
              <a:t>(e);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private void </a:t>
            </a:r>
            <a:r>
              <a:rPr lang="en-US" altLang="ko-KR" dirty="0" err="1"/>
              <a:t>deletePageAndAllReferences</a:t>
            </a:r>
            <a:r>
              <a:rPr lang="en-US" altLang="ko-KR" dirty="0"/>
              <a:t>(Page page) throws Exception { </a:t>
            </a:r>
          </a:p>
          <a:p>
            <a:pPr marL="0" indent="0">
              <a:buNone/>
            </a:pPr>
            <a:r>
              <a:rPr lang="en-US" altLang="ko-KR" dirty="0" smtClean="0"/>
              <a:t>......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private void </a:t>
            </a:r>
            <a:r>
              <a:rPr lang="en-US" altLang="ko-KR" dirty="0" err="1"/>
              <a:t>logError</a:t>
            </a:r>
            <a:r>
              <a:rPr lang="en-US" altLang="ko-KR" dirty="0"/>
              <a:t>(Exception e) {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......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949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부득이하게 오류 처리를 함수에서 할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반환문을</a:t>
            </a:r>
            <a:r>
              <a:rPr lang="ko-KR" altLang="en-US" dirty="0" smtClean="0"/>
              <a:t> 적극 사용하라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if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1 </a:t>
            </a:r>
            <a:r>
              <a:rPr lang="ko-KR" altLang="en-US" dirty="0" smtClean="0"/>
              <a:t>상황이면 </a:t>
            </a:r>
            <a:r>
              <a:rPr lang="en-US" altLang="ko-KR" dirty="0" smtClean="0"/>
              <a:t>return;</a:t>
            </a:r>
          </a:p>
          <a:p>
            <a:pPr marL="457200" lvl="1" indent="0">
              <a:buNone/>
            </a:pPr>
            <a:r>
              <a:rPr lang="en-US" altLang="ko-KR" dirty="0"/>
              <a:t>if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2 </a:t>
            </a:r>
            <a:r>
              <a:rPr lang="ko-KR" altLang="en-US" dirty="0"/>
              <a:t>상황이면 </a:t>
            </a:r>
            <a:r>
              <a:rPr lang="en-US" altLang="ko-KR" dirty="0" smtClean="0"/>
              <a:t>return;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if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3 </a:t>
            </a:r>
            <a:r>
              <a:rPr lang="ko-KR" altLang="en-US" dirty="0"/>
              <a:t>상황이면 </a:t>
            </a:r>
            <a:r>
              <a:rPr lang="en-US" altLang="ko-KR" dirty="0" smtClean="0"/>
              <a:t>return;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 smtClean="0"/>
              <a:t>정상 처리 코드를 아래에 둔다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395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오류코드보다 예외를 사용하라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Error { </a:t>
            </a:r>
          </a:p>
          <a:p>
            <a:pPr marL="914400" lvl="2" indent="0">
              <a:buNone/>
            </a:pPr>
            <a:r>
              <a:rPr lang="en-US" altLang="ko-KR" dirty="0"/>
              <a:t>    OK,</a:t>
            </a:r>
          </a:p>
          <a:p>
            <a:pPr marL="914400" lvl="2" indent="0">
              <a:buNone/>
            </a:pPr>
            <a:r>
              <a:rPr lang="en-US" altLang="ko-KR" dirty="0"/>
              <a:t>    INVALID,</a:t>
            </a:r>
          </a:p>
          <a:p>
            <a:pPr marL="914400" lvl="2" indent="0">
              <a:buNone/>
            </a:pPr>
            <a:r>
              <a:rPr lang="en-US" altLang="ko-KR" dirty="0"/>
              <a:t>    NO_SUCH,</a:t>
            </a:r>
          </a:p>
          <a:p>
            <a:pPr marL="914400" lvl="2" indent="0">
              <a:buNone/>
            </a:pPr>
            <a:r>
              <a:rPr lang="en-US" altLang="ko-KR" dirty="0"/>
              <a:t>    LOCKED,</a:t>
            </a:r>
          </a:p>
          <a:p>
            <a:pPr marL="914400" lvl="2" indent="0">
              <a:buNone/>
            </a:pPr>
            <a:r>
              <a:rPr lang="en-US" altLang="ko-KR" dirty="0"/>
              <a:t>    OUT_OF_RESOURCES,     </a:t>
            </a:r>
          </a:p>
          <a:p>
            <a:pPr marL="914400" lvl="2" indent="0">
              <a:buNone/>
            </a:pPr>
            <a:r>
              <a:rPr lang="en-US" altLang="ko-KR" dirty="0"/>
              <a:t>    WAITING_FOR_EVENT;</a:t>
            </a:r>
          </a:p>
          <a:p>
            <a:pPr marL="914400" lvl="2" indent="0">
              <a:buNone/>
            </a:pPr>
            <a:r>
              <a:rPr lang="en-US" altLang="ko-KR" dirty="0" smtClean="0"/>
              <a:t>}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오류를 처리하는 곳곳에서 </a:t>
            </a:r>
            <a:r>
              <a:rPr lang="ko-KR" altLang="en-US" dirty="0" err="1"/>
              <a:t>오류코드를</a:t>
            </a:r>
            <a:r>
              <a:rPr lang="ko-KR" altLang="en-US" dirty="0"/>
              <a:t> 사용한다면 </a:t>
            </a:r>
            <a:r>
              <a:rPr lang="en-US" altLang="ko-KR" dirty="0" err="1"/>
              <a:t>enum</a:t>
            </a:r>
            <a:r>
              <a:rPr lang="en-US" altLang="ko-KR" dirty="0"/>
              <a:t> class</a:t>
            </a:r>
            <a:r>
              <a:rPr lang="ko-KR" altLang="en-US" dirty="0"/>
              <a:t>를 쓰게 되는데 이런 클래스는 의존성 자석이므로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ko-KR" altLang="en-US" dirty="0" err="1"/>
              <a:t>오류코드를</a:t>
            </a:r>
            <a:r>
              <a:rPr lang="ko-KR" altLang="en-US" dirty="0"/>
              <a:t> 추가하거나 변경할 때 코스트가 많이 필요하다</a:t>
            </a:r>
            <a:r>
              <a:rPr lang="en-US" altLang="ko-KR" dirty="0"/>
              <a:t>. </a:t>
            </a:r>
            <a:r>
              <a:rPr lang="ko-KR" altLang="en-US" dirty="0"/>
              <a:t>그러므로 예외를 사용하는 것이 더 안전하다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69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반복하지마라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중복은 모든 소프트웨어에서 모든 악의 근원이므로 늘 중복을 없애도록 노력해야한다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301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구조적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다익스크라의</a:t>
            </a:r>
            <a:r>
              <a:rPr lang="ko-KR" altLang="en-US" dirty="0"/>
              <a:t> 구조적 프로그래밍의 원칙을 따르자면 모든 함수와 함수 내 모든 블록에 입구와 출구가 하나여야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함수는 </a:t>
            </a:r>
            <a:r>
              <a:rPr lang="en-US" altLang="ko-KR" dirty="0"/>
              <a:t>return</a:t>
            </a:r>
            <a:r>
              <a:rPr lang="ko-KR" altLang="en-US" dirty="0"/>
              <a:t>문이 하나여야 되며</a:t>
            </a:r>
            <a:r>
              <a:rPr lang="en-US" altLang="ko-KR" dirty="0"/>
              <a:t>, </a:t>
            </a:r>
            <a:r>
              <a:rPr lang="ko-KR" altLang="en-US" b="1" dirty="0"/>
              <a:t>루프 안에서 </a:t>
            </a:r>
            <a:r>
              <a:rPr lang="en-US" altLang="ko-KR" b="1" dirty="0"/>
              <a:t>break</a:t>
            </a:r>
            <a:r>
              <a:rPr lang="ko-KR" altLang="en-US" b="1" dirty="0"/>
              <a:t>나 </a:t>
            </a:r>
            <a:r>
              <a:rPr lang="en-US" altLang="ko-KR" b="1" dirty="0"/>
              <a:t>continue</a:t>
            </a:r>
            <a:r>
              <a:rPr lang="ko-KR" altLang="en-US" b="1" dirty="0"/>
              <a:t>를 사용해선 </a:t>
            </a:r>
            <a:r>
              <a:rPr lang="ko-KR" altLang="en-US" b="1" dirty="0" err="1"/>
              <a:t>안된며</a:t>
            </a:r>
            <a:r>
              <a:rPr lang="ko-KR" altLang="en-US" b="1" dirty="0"/>
              <a:t> </a:t>
            </a:r>
            <a:r>
              <a:rPr lang="en-US" altLang="ko-KR" b="1" dirty="0" err="1"/>
              <a:t>goto</a:t>
            </a:r>
            <a:r>
              <a:rPr lang="ko-KR" altLang="en-US" b="1" dirty="0"/>
              <a:t>는 절대로</a:t>
            </a:r>
            <a:r>
              <a:rPr lang="en-US" altLang="ko-KR" b="1" dirty="0"/>
              <a:t>, </a:t>
            </a:r>
            <a:r>
              <a:rPr lang="ko-KR" altLang="en-US" b="1" dirty="0"/>
              <a:t>절대로 사용하지 말자</a:t>
            </a:r>
            <a:r>
              <a:rPr lang="en-US" altLang="ko-KR" b="1" dirty="0"/>
              <a:t>.</a:t>
            </a:r>
            <a:r>
              <a:rPr lang="ko-KR" altLang="en-US" dirty="0"/>
              <a:t> 함수가 클 경우에만 상당 이익을 제공하므로</a:t>
            </a:r>
            <a:r>
              <a:rPr lang="en-US" altLang="ko-KR" dirty="0"/>
              <a:t>, </a:t>
            </a:r>
            <a:r>
              <a:rPr lang="ko-KR" altLang="en-US" dirty="0"/>
              <a:t>함수를 작게 만든다면 오히려 여러차례 사용하는 것이 함수의 의도를 표현하기 쉬워진다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그런데 구조적 프로그래밍의 목표와 규율은 공감하지만 함수가 작다면 위 규칙은 별 이익을 제공하지 못한다</a:t>
            </a:r>
            <a:r>
              <a:rPr lang="en-US" altLang="ko-KR" dirty="0"/>
              <a:t>. </a:t>
            </a:r>
            <a:r>
              <a:rPr lang="ko-KR" altLang="en-US" dirty="0"/>
              <a:t>함수가 아주 클 때만 상당한 이익을 제공한다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ko-KR" altLang="en-US" dirty="0">
                <a:solidFill>
                  <a:srgbClr val="C00000"/>
                </a:solidFill>
              </a:rPr>
              <a:t>함수를 작게 만든다면 간혹 </a:t>
            </a:r>
            <a:r>
              <a:rPr lang="en-US" altLang="ko-KR" dirty="0">
                <a:solidFill>
                  <a:srgbClr val="C00000"/>
                </a:solidFill>
              </a:rPr>
              <a:t>return, break, continue</a:t>
            </a:r>
            <a:r>
              <a:rPr lang="ko-KR" altLang="en-US" dirty="0">
                <a:solidFill>
                  <a:srgbClr val="C00000"/>
                </a:solidFill>
              </a:rPr>
              <a:t>를 사용해도 괜찮다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오히려 때로는 단일 입</a:t>
            </a:r>
            <a:r>
              <a:rPr lang="en-US" altLang="ko-KR" dirty="0"/>
              <a:t>/</a:t>
            </a:r>
            <a:r>
              <a:rPr lang="ko-KR" altLang="en-US" dirty="0"/>
              <a:t>출구 규칙보다 의도를 표현하기 쉬워진다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19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어떻게 짜죠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처음에는 길고 복잡하고</a:t>
            </a:r>
            <a:r>
              <a:rPr lang="en-US" altLang="ko-KR" dirty="0"/>
              <a:t>, </a:t>
            </a:r>
            <a:r>
              <a:rPr lang="ko-KR" altLang="en-US" dirty="0"/>
              <a:t>들여쓰기 단계나 중복된 루프도 많다</a:t>
            </a:r>
            <a:r>
              <a:rPr lang="en-US" altLang="ko-KR" dirty="0"/>
              <a:t>. </a:t>
            </a:r>
            <a:r>
              <a:rPr lang="ko-KR" altLang="en-US" dirty="0" err="1"/>
              <a:t>인수목록도</a:t>
            </a:r>
            <a:r>
              <a:rPr lang="ko-KR" altLang="en-US" dirty="0"/>
              <a:t> 길지만</a:t>
            </a:r>
            <a:r>
              <a:rPr lang="en-US" altLang="ko-KR" dirty="0"/>
              <a:t>, </a:t>
            </a:r>
            <a:r>
              <a:rPr lang="ko-KR" altLang="en-US" dirty="0"/>
              <a:t>이 코드들을 빠짐없이 테스트하는 단위 테스트 케이스도 만들고</a:t>
            </a:r>
            <a:r>
              <a:rPr lang="en-US" altLang="ko-KR" dirty="0"/>
              <a:t>, </a:t>
            </a:r>
            <a:r>
              <a:rPr lang="ko-KR" altLang="en-US" dirty="0"/>
              <a:t>코드를 다듬고</a:t>
            </a:r>
            <a:r>
              <a:rPr lang="en-US" altLang="ko-KR" dirty="0"/>
              <a:t>, </a:t>
            </a:r>
            <a:r>
              <a:rPr lang="ko-KR" altLang="en-US" dirty="0"/>
              <a:t>함수를 만들고</a:t>
            </a:r>
            <a:r>
              <a:rPr lang="en-US" altLang="ko-KR" dirty="0"/>
              <a:t>, </a:t>
            </a:r>
            <a:r>
              <a:rPr lang="ko-KR" altLang="en-US" dirty="0"/>
              <a:t>이름을 바꾸고</a:t>
            </a:r>
            <a:r>
              <a:rPr lang="en-US" altLang="ko-KR" dirty="0"/>
              <a:t>, </a:t>
            </a:r>
            <a:r>
              <a:rPr lang="ko-KR" altLang="en-US" dirty="0"/>
              <a:t>중복을 제거한다</a:t>
            </a:r>
            <a:r>
              <a:rPr lang="en-US" altLang="ko-KR" dirty="0"/>
              <a:t>. </a:t>
            </a:r>
            <a:r>
              <a:rPr lang="ko-KR" altLang="en-US" dirty="0"/>
              <a:t>처음부터 탁 짜지지는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보다 쉬운 방법을 먼저 생각해본다 </a:t>
            </a:r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줄 이내의 함수를 만들어야 한다 </a:t>
            </a:r>
            <a:endParaRPr lang="en-US" altLang="ko-KR" dirty="0" smtClean="0"/>
          </a:p>
          <a:p>
            <a:r>
              <a:rPr lang="ko-KR" altLang="en-US" dirty="0" smtClean="0"/>
              <a:t>함수가 별도의 기능을 행하고 있는지 확인해보다 </a:t>
            </a:r>
            <a:endParaRPr lang="en-US" altLang="ko-KR" dirty="0" smtClean="0"/>
          </a:p>
          <a:p>
            <a:r>
              <a:rPr lang="ko-KR" altLang="en-US" dirty="0" err="1" smtClean="0"/>
              <a:t>함수에게</a:t>
            </a:r>
            <a:r>
              <a:rPr lang="ko-KR" altLang="en-US" dirty="0" smtClean="0"/>
              <a:t> 충분한 권한을 주고 있는지도 생각해 봐야한다 </a:t>
            </a:r>
            <a:endParaRPr lang="en-US" altLang="ko-KR" dirty="0" smtClean="0"/>
          </a:p>
          <a:p>
            <a:r>
              <a:rPr lang="ko-KR" altLang="en-US" dirty="0" smtClean="0"/>
              <a:t>프로그램은 저절로 늘지 않는다 이 방법 말고 다른 방법이 없는지 끊임없이 고민해 봐야 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54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환상의 </a:t>
            </a:r>
            <a:r>
              <a:rPr lang="en-US" altLang="ko-KR" sz="4400" b="1" i="0" kern="1200" dirty="0" smtClean="0">
                <a:effectLst/>
                <a:latin typeface="+mj-lt"/>
                <a:ea typeface="+mj-ea"/>
                <a:cs typeface="+mj-cs"/>
              </a:rPr>
              <a:t>"</a:t>
            </a:r>
            <a:r>
              <a:rPr lang="ko-KR" altLang="en-US" sz="4400" b="1" i="0" kern="1200" dirty="0" smtClean="0">
                <a:effectLst/>
                <a:latin typeface="+mj-lt"/>
                <a:ea typeface="+mj-ea"/>
                <a:cs typeface="+mj-cs"/>
              </a:rPr>
              <a:t>장대한 </a:t>
            </a:r>
            <a:r>
              <a:rPr lang="ko-KR" altLang="en-US" sz="4400" b="1" i="0" kern="1200" dirty="0" err="1" smtClean="0">
                <a:effectLst/>
                <a:latin typeface="+mj-lt"/>
                <a:ea typeface="+mj-ea"/>
                <a:cs typeface="+mj-cs"/>
              </a:rPr>
              <a:t>재디자인</a:t>
            </a:r>
            <a:r>
              <a:rPr lang="en-US" altLang="ko-KR" sz="4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"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4723"/>
            <a:ext cx="10515600" cy="46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10000"/>
              </a:lnSpc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팀은 봉기한다.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재디자인을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요구한다.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달갑지는 않지만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관리팀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또한 개발팀의 생산성이 바닥을 기는 것을 알고 있으므로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허가하게 된다.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새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tiger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team이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setup되고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기존의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프로덕트의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스펙 + 새로운 기능을 맡게 된다.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기존의 팀원들은 기존의 코드를 유지보수하게 된다.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두 팀은 오래 동안 경쟁한다.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tiger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team이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기존의 프로젝트를 거의 따라잡을 즈음,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tiger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team의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초기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맴버들은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대부분 새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맴버들로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교체되어 있다.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그리고 그들은 다시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재디자인을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요구한다...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깨끗한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코드는 효율적일 뿐 아니라 생존과 직결되는 문제이다.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0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마음가짐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한시간이면 될 변경을 </a:t>
            </a:r>
            <a:r>
              <a:rPr lang="en-US" altLang="ko-KR" dirty="0"/>
              <a:t>1</a:t>
            </a:r>
            <a:r>
              <a:rPr lang="ko-KR" altLang="en-US" dirty="0"/>
              <a:t>주일이 넘도록 보고 있다던지</a:t>
            </a:r>
            <a:r>
              <a:rPr lang="en-US" altLang="ko-KR" dirty="0"/>
              <a:t>, </a:t>
            </a:r>
            <a:r>
              <a:rPr lang="ko-KR" altLang="en-US" dirty="0" err="1"/>
              <a:t>한줄만</a:t>
            </a:r>
            <a:r>
              <a:rPr lang="ko-KR" altLang="en-US" dirty="0"/>
              <a:t> 바꾸면 될 문제를 가지고 </a:t>
            </a:r>
            <a:r>
              <a:rPr lang="ko-KR" altLang="en-US" dirty="0" err="1"/>
              <a:t>수백개의</a:t>
            </a:r>
            <a:r>
              <a:rPr lang="ko-KR" altLang="en-US" dirty="0"/>
              <a:t> 모듈을 </a:t>
            </a:r>
            <a:r>
              <a:rPr lang="ko-KR" altLang="en-US" dirty="0" err="1"/>
              <a:t>건드린다던지</a:t>
            </a:r>
            <a:r>
              <a:rPr lang="ko-KR" altLang="en-US" dirty="0"/>
              <a:t> 하는 증상은 흔하다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i="1" dirty="0">
                <a:solidFill>
                  <a:srgbClr val="FF0000"/>
                </a:solidFill>
              </a:rPr>
              <a:t>왜 좋은 코드는 그렇게도 빠르게 나쁜 코드로 바뀌는 것일까</a:t>
            </a:r>
            <a:r>
              <a:rPr lang="en-US" altLang="ko-KR" i="1" dirty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초기와 다른 스펙</a:t>
            </a:r>
            <a:r>
              <a:rPr lang="en-US" altLang="ko-KR" dirty="0"/>
              <a:t>, </a:t>
            </a:r>
            <a:r>
              <a:rPr lang="ko-KR" altLang="en-US" dirty="0" err="1"/>
              <a:t>스케쥴</a:t>
            </a:r>
            <a:r>
              <a:rPr lang="en-US" altLang="ko-KR" dirty="0"/>
              <a:t>, </a:t>
            </a:r>
            <a:r>
              <a:rPr lang="ko-KR" altLang="en-US" dirty="0"/>
              <a:t>멍청한 매니저</a:t>
            </a:r>
            <a:r>
              <a:rPr lang="en-US" altLang="ko-KR" dirty="0"/>
              <a:t>, </a:t>
            </a:r>
            <a:r>
              <a:rPr lang="ko-KR" altLang="en-US" dirty="0"/>
              <a:t>참을성 없는 고객</a:t>
            </a:r>
            <a:r>
              <a:rPr lang="en-US" altLang="ko-KR" dirty="0"/>
              <a:t>, </a:t>
            </a:r>
            <a:r>
              <a:rPr lang="ko-KR" altLang="en-US" dirty="0"/>
              <a:t>쓸데없는 마케팅 인간들을 비난할 지도 모른다</a:t>
            </a:r>
            <a:r>
              <a:rPr lang="en-US" altLang="ko-KR" dirty="0"/>
              <a:t>. </a:t>
            </a:r>
            <a:r>
              <a:rPr lang="ko-KR" altLang="en-US" dirty="0"/>
              <a:t>하지만 그건 우리 잘못이다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대부분은 매니저들은 우리 생각보다 더 진실을 원하고 있다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그들 또한 좋은 코드를 원한다</a:t>
            </a:r>
            <a:r>
              <a:rPr lang="en-US" altLang="ko-KR" dirty="0"/>
              <a:t>. </a:t>
            </a:r>
            <a:r>
              <a:rPr lang="ko-KR" altLang="en-US" dirty="0"/>
              <a:t>그와 동시에 </a:t>
            </a:r>
            <a:r>
              <a:rPr lang="ko-KR" altLang="en-US" dirty="0" err="1"/>
              <a:t>스케쥴</a:t>
            </a:r>
            <a:r>
              <a:rPr lang="ko-KR" altLang="en-US" dirty="0"/>
              <a:t> 또한 지키고 싶어한다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그와 마찬가지로</a:t>
            </a:r>
            <a:r>
              <a:rPr lang="en-US" altLang="ko-KR" dirty="0"/>
              <a:t>, </a:t>
            </a:r>
            <a:r>
              <a:rPr lang="ko-KR" altLang="en-US" dirty="0"/>
              <a:t>좋은 코드를 지키는 것 또한 우리의 몫이다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9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리블렛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2785</Words>
  <Application>Microsoft Office PowerPoint</Application>
  <PresentationFormat>와이드스크린</PresentationFormat>
  <Paragraphs>402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-apple-system</vt:lpstr>
      <vt:lpstr>맑은 고딕</vt:lpstr>
      <vt:lpstr>Arial</vt:lpstr>
      <vt:lpstr>Office 테마</vt:lpstr>
      <vt:lpstr>클린코드</vt:lpstr>
      <vt:lpstr>목차</vt:lpstr>
      <vt:lpstr>깨끗한 코드</vt:lpstr>
      <vt:lpstr>코드가 있을지어다</vt:lpstr>
      <vt:lpstr>나쁜 코드</vt:lpstr>
      <vt:lpstr>난장판을 품는 데에 드는 비용</vt:lpstr>
      <vt:lpstr>PowerPoint 프레젠테이션</vt:lpstr>
      <vt:lpstr>환상의 "장대한 재디자인"</vt:lpstr>
      <vt:lpstr>마음가짐</vt:lpstr>
      <vt:lpstr>태고의 난제</vt:lpstr>
      <vt:lpstr>클린코드의 미학</vt:lpstr>
      <vt:lpstr>Clean Code란 무엇인가?</vt:lpstr>
      <vt:lpstr>깨진 유리창 이론</vt:lpstr>
      <vt:lpstr>Clean Code란 무엇인가?</vt:lpstr>
      <vt:lpstr>Clean Code란 무엇인가?</vt:lpstr>
      <vt:lpstr>Clean Code란 무엇인가?</vt:lpstr>
      <vt:lpstr>Clean Code란 무엇인가?</vt:lpstr>
      <vt:lpstr>Clean Code란 무엇인가?</vt:lpstr>
      <vt:lpstr>학파</vt:lpstr>
      <vt:lpstr>우리는 작가들이다</vt:lpstr>
      <vt:lpstr>우리는 작가들이다</vt:lpstr>
      <vt:lpstr>우리는 작가들이다</vt:lpstr>
      <vt:lpstr>보이스카우트 규칙</vt:lpstr>
      <vt:lpstr>프리퀄, 그리고 원칙</vt:lpstr>
      <vt:lpstr>의미 있는 이름</vt:lpstr>
      <vt:lpstr>의도를 분명히 밝혀라</vt:lpstr>
      <vt:lpstr>예시1</vt:lpstr>
      <vt:lpstr>예시2(나쁜예)</vt:lpstr>
      <vt:lpstr>예시2(좋은예)</vt:lpstr>
      <vt:lpstr>그릇된 정보를 피하라</vt:lpstr>
      <vt:lpstr>의미 있게 구분하라(불용어-noise word-를 쓰지 말자)</vt:lpstr>
      <vt:lpstr>발음하기 쉬운 이름을 사용하라</vt:lpstr>
      <vt:lpstr>발음하기 쉬운 이름을 사용하라</vt:lpstr>
      <vt:lpstr>검색하기 쉬운 이름을 사용하라</vt:lpstr>
      <vt:lpstr>인코딩을 피하라</vt:lpstr>
      <vt:lpstr>인코딩을 피하라</vt:lpstr>
      <vt:lpstr>자신의 기억력을 자랑하지 마라</vt:lpstr>
      <vt:lpstr>클래수 이름</vt:lpstr>
      <vt:lpstr>메서드 이름</vt:lpstr>
      <vt:lpstr>기발한 이름은 피하라</vt:lpstr>
      <vt:lpstr>한 개념에 한 단어를 사용하라</vt:lpstr>
      <vt:lpstr>말장난을 하지 마라</vt:lpstr>
      <vt:lpstr>해법 영역(Solution Domain) 용어를 사용하자</vt:lpstr>
      <vt:lpstr>문제 영역(Problem Domain) 용어를 사용하자</vt:lpstr>
      <vt:lpstr>의미 있는 맥락을 추가하라</vt:lpstr>
      <vt:lpstr>불필요한 맥락을 없애라</vt:lpstr>
      <vt:lpstr>함수</vt:lpstr>
      <vt:lpstr>작게 만들어라!</vt:lpstr>
      <vt:lpstr>한 가지만 해라</vt:lpstr>
      <vt:lpstr>함수 당 추상화 수준은 하나로</vt:lpstr>
      <vt:lpstr>함수 당 추상화 수준은 하나로</vt:lpstr>
      <vt:lpstr>서술적인 이름을 사용하라!</vt:lpstr>
      <vt:lpstr>함수 인수</vt:lpstr>
      <vt:lpstr>함수 인수(많이 쓰는 단항 형식)</vt:lpstr>
      <vt:lpstr>플래그 인수</vt:lpstr>
      <vt:lpstr>이항함수</vt:lpstr>
      <vt:lpstr>삼항 함수</vt:lpstr>
      <vt:lpstr>인수 객체</vt:lpstr>
      <vt:lpstr>인수목록</vt:lpstr>
      <vt:lpstr>동사와 키워드</vt:lpstr>
      <vt:lpstr>부수 효과를 일으키지 마라!</vt:lpstr>
      <vt:lpstr>출력인수</vt:lpstr>
      <vt:lpstr>명령과 조회를 분리하라</vt:lpstr>
      <vt:lpstr>오류코드보다 예외를 사용하라!</vt:lpstr>
      <vt:lpstr>오류코드보다 예외를 사용하라!</vt:lpstr>
      <vt:lpstr>부득이하게 오류 처리를 함수에서 할 경우</vt:lpstr>
      <vt:lpstr>오류코드보다 예외를 사용하라!</vt:lpstr>
      <vt:lpstr>반복하지마라</vt:lpstr>
      <vt:lpstr>구조적 프로그래밍</vt:lpstr>
      <vt:lpstr>함수를 어떻게 짜죠?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깨</dc:title>
  <dc:creator>itfe</dc:creator>
  <cp:lastModifiedBy>itfe</cp:lastModifiedBy>
  <cp:revision>37</cp:revision>
  <dcterms:created xsi:type="dcterms:W3CDTF">2017-11-20T12:35:32Z</dcterms:created>
  <dcterms:modified xsi:type="dcterms:W3CDTF">2017-11-22T13:55:10Z</dcterms:modified>
</cp:coreProperties>
</file>