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60" r:id="rId5"/>
    <p:sldId id="261" r:id="rId6"/>
    <p:sldId id="26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30" r:id="rId31"/>
    <p:sldId id="327" r:id="rId32"/>
    <p:sldId id="328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4" r:id="rId56"/>
    <p:sldId id="353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264" y="96"/>
      </p:cViewPr>
      <p:guideLst/>
    </p:cSldViewPr>
  </p:slideViewPr>
  <p:outlineViewPr>
    <p:cViewPr>
      <p:scale>
        <a:sx n="33" d="100"/>
        <a:sy n="33" d="100"/>
      </p:scale>
      <p:origin x="0" y="-208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683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10515600" cy="451885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8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5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9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kwosu87.gitbooks.io/clean-code/content/Chapter%2005%20-%20%ED%98%95%EC%8B%9D%20%EB%A7%9E%EC%B6%94%EA%B8%B0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클린코드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8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의도를 설명하는 주석</a:t>
            </a:r>
          </a:p>
          <a:p>
            <a:pPr marL="457200" lvl="1" indent="0">
              <a:buNone/>
            </a:pPr>
            <a:r>
              <a:rPr lang="en-US" altLang="ko-KR" dirty="0" smtClean="0"/>
              <a:t>// </a:t>
            </a:r>
            <a:r>
              <a:rPr lang="ko-KR" altLang="en-US" dirty="0"/>
              <a:t>스레드를 대량 생성하는 방법으로 어떻게든 경쟁 조건을 만들려 시도한다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&gt; 2500;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WidgetBuilderThread</a:t>
            </a:r>
            <a:r>
              <a:rPr lang="en-US" altLang="ko-KR" dirty="0"/>
              <a:t> </a:t>
            </a:r>
            <a:r>
              <a:rPr lang="en-US" altLang="ko-KR" dirty="0" err="1"/>
              <a:t>widgetBuilderThread</a:t>
            </a:r>
            <a:r>
              <a:rPr lang="en-US" altLang="ko-KR" dirty="0"/>
              <a:t> = </a:t>
            </a:r>
          </a:p>
          <a:p>
            <a:pPr marL="457200" lvl="1" indent="0">
              <a:buNone/>
            </a:pPr>
            <a:r>
              <a:rPr lang="en-US" altLang="ko-KR" dirty="0"/>
              <a:t>        new </a:t>
            </a:r>
            <a:r>
              <a:rPr lang="en-US" altLang="ko-KR" dirty="0" err="1"/>
              <a:t>WidgetBuilderThread</a:t>
            </a:r>
            <a:r>
              <a:rPr lang="en-US" altLang="ko-KR" dirty="0"/>
              <a:t>(</a:t>
            </a:r>
            <a:r>
              <a:rPr lang="en-US" altLang="ko-KR" dirty="0" err="1"/>
              <a:t>widgetBuilder</a:t>
            </a:r>
            <a:r>
              <a:rPr lang="en-US" altLang="ko-KR" dirty="0"/>
              <a:t>, text, parent, </a:t>
            </a:r>
            <a:r>
              <a:rPr lang="en-US" altLang="ko-KR" dirty="0" err="1"/>
              <a:t>failFlag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    Thread </a:t>
            </a:r>
            <a:r>
              <a:rPr lang="en-US" altLang="ko-KR" dirty="0" err="1"/>
              <a:t>thread</a:t>
            </a:r>
            <a:r>
              <a:rPr lang="en-US" altLang="ko-KR" dirty="0"/>
              <a:t> = new Thread(</a:t>
            </a:r>
            <a:r>
              <a:rPr lang="en-US" altLang="ko-KR" dirty="0" err="1"/>
              <a:t>widgetBuilderThread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thread.start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88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결과를 경고하는 </a:t>
            </a:r>
            <a:r>
              <a:rPr lang="ko-KR" altLang="en-US" b="1" dirty="0" smtClean="0"/>
              <a:t>주석</a:t>
            </a:r>
            <a:endParaRPr lang="en-US" altLang="ko-KR" b="1" dirty="0" smtClean="0"/>
          </a:p>
          <a:p>
            <a:endParaRPr lang="ko-KR" altLang="en-US" b="1" dirty="0"/>
          </a:p>
          <a:p>
            <a:pPr marL="457200" lvl="1" indent="0">
              <a:buNone/>
            </a:pPr>
            <a:r>
              <a:rPr lang="en-US" altLang="ko-KR" dirty="0"/>
              <a:t>// </a:t>
            </a:r>
            <a:r>
              <a:rPr lang="ko-KR" altLang="en-US" dirty="0"/>
              <a:t>여유 시간이 충분하지 않다면 실행하지 마십시오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public void _</a:t>
            </a:r>
            <a:r>
              <a:rPr lang="en-US" altLang="ko-KR" dirty="0" err="1"/>
              <a:t>testWithReallyBigFile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54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TODO </a:t>
            </a:r>
            <a:r>
              <a:rPr lang="ko-KR" altLang="en-US" b="1" dirty="0"/>
              <a:t>주석</a:t>
            </a:r>
          </a:p>
          <a:p>
            <a:pPr marL="914400" lvl="2" indent="0">
              <a:buNone/>
            </a:pPr>
            <a:r>
              <a:rPr lang="en-US" altLang="ko-KR" dirty="0"/>
              <a:t>// TODO-</a:t>
            </a:r>
            <a:r>
              <a:rPr lang="en-US" altLang="ko-KR" dirty="0" err="1"/>
              <a:t>MdM</a:t>
            </a:r>
            <a:r>
              <a:rPr lang="en-US" altLang="ko-KR" dirty="0"/>
              <a:t> </a:t>
            </a:r>
            <a:r>
              <a:rPr lang="ko-KR" altLang="en-US" dirty="0"/>
              <a:t>현재 필요하지 않다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// </a:t>
            </a:r>
            <a:r>
              <a:rPr lang="ko-KR" altLang="en-US" dirty="0"/>
              <a:t>체크아웃 모델을 도입하면 함수가 필요 없다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protected </a:t>
            </a:r>
            <a:r>
              <a:rPr lang="en-US" altLang="ko-KR" dirty="0" err="1"/>
              <a:t>VersionInfo</a:t>
            </a:r>
            <a:r>
              <a:rPr lang="en-US" altLang="ko-KR" dirty="0"/>
              <a:t> </a:t>
            </a:r>
            <a:r>
              <a:rPr lang="en-US" altLang="ko-KR" dirty="0" err="1"/>
              <a:t>makeVersion</a:t>
            </a:r>
            <a:r>
              <a:rPr lang="en-US" altLang="ko-KR" dirty="0"/>
              <a:t>() throws Exception {</a:t>
            </a:r>
          </a:p>
          <a:p>
            <a:pPr marL="914400" lvl="2" indent="0">
              <a:buNone/>
            </a:pPr>
            <a:r>
              <a:rPr lang="en-US" altLang="ko-KR" dirty="0"/>
              <a:t>    return null;</a:t>
            </a:r>
          </a:p>
          <a:p>
            <a:pPr marL="914400" lvl="2" indent="0">
              <a:buNone/>
            </a:pP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TODO </a:t>
            </a:r>
            <a:r>
              <a:rPr lang="ko-KR" altLang="en-US" dirty="0"/>
              <a:t>주석은 프로그래머가 필요하다 여기지만 당장 구현하기 어려운 업무를 기술한다</a:t>
            </a:r>
            <a:r>
              <a:rPr lang="en-US" altLang="ko-KR" dirty="0"/>
              <a:t>. </a:t>
            </a:r>
            <a:r>
              <a:rPr lang="ko-KR" altLang="en-US" dirty="0"/>
              <a:t>더 이상 필요 없는 기능을 삭제하라는 알림</a:t>
            </a:r>
            <a:r>
              <a:rPr lang="en-US" altLang="ko-KR" dirty="0"/>
              <a:t>, </a:t>
            </a:r>
            <a:r>
              <a:rPr lang="ko-KR" altLang="en-US" dirty="0"/>
              <a:t>누군가에게 문제를 봐달라는 요청</a:t>
            </a:r>
            <a:r>
              <a:rPr lang="en-US" altLang="ko-KR" dirty="0"/>
              <a:t>, </a:t>
            </a:r>
            <a:r>
              <a:rPr lang="ko-KR" altLang="en-US" dirty="0"/>
              <a:t>더 좋은 이름을 </a:t>
            </a:r>
            <a:r>
              <a:rPr lang="ko-KR" altLang="en-US" dirty="0" err="1"/>
              <a:t>떠올려달라는</a:t>
            </a:r>
            <a:r>
              <a:rPr lang="ko-KR" altLang="en-US" dirty="0"/>
              <a:t> 부탁</a:t>
            </a:r>
            <a:r>
              <a:rPr lang="en-US" altLang="ko-KR" dirty="0"/>
              <a:t>, </a:t>
            </a:r>
            <a:r>
              <a:rPr lang="ko-KR" altLang="en-US" dirty="0"/>
              <a:t>앞으로 발생할 이벤트에 맞춰 코드를 고치라는 주의 등에 유용하다</a:t>
            </a:r>
            <a:r>
              <a:rPr lang="en-US" altLang="ko-KR" dirty="0"/>
              <a:t>. </a:t>
            </a:r>
            <a:r>
              <a:rPr lang="ko-KR" altLang="en-US" dirty="0"/>
              <a:t>요즘은 </a:t>
            </a:r>
            <a:r>
              <a:rPr lang="en-US" altLang="ko-KR" dirty="0"/>
              <a:t>IDE</a:t>
            </a:r>
            <a:r>
              <a:rPr lang="ko-KR" altLang="en-US" dirty="0"/>
              <a:t>를 통해 남은 </a:t>
            </a:r>
            <a:r>
              <a:rPr lang="en-US" altLang="ko-KR" dirty="0"/>
              <a:t>TODO</a:t>
            </a:r>
            <a:r>
              <a:rPr lang="ko-KR" altLang="en-US" dirty="0"/>
              <a:t>를 쉽게 볼 수 있으므로 편리하게 이용할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42975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중요성을 강조하는 </a:t>
            </a:r>
            <a:r>
              <a:rPr lang="ko-KR" altLang="en-US" b="1" dirty="0" smtClean="0"/>
              <a:t>주석</a:t>
            </a:r>
            <a:endParaRPr lang="en-US" altLang="ko-KR" b="1" dirty="0" smtClean="0"/>
          </a:p>
          <a:p>
            <a:endParaRPr lang="ko-KR" altLang="en-US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listItemContent</a:t>
            </a:r>
            <a:r>
              <a:rPr lang="en-US" altLang="ko-KR" dirty="0"/>
              <a:t> = </a:t>
            </a:r>
            <a:r>
              <a:rPr lang="en-US" altLang="ko-KR" dirty="0" err="1"/>
              <a:t>match.group</a:t>
            </a:r>
            <a:r>
              <a:rPr lang="en-US" altLang="ko-KR" dirty="0"/>
              <a:t>(3).trim();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// </a:t>
            </a:r>
            <a:r>
              <a:rPr lang="ko-KR" altLang="en-US" dirty="0"/>
              <a:t>여기서 </a:t>
            </a:r>
            <a:r>
              <a:rPr lang="en-US" altLang="ko-KR" dirty="0"/>
              <a:t>trim</a:t>
            </a:r>
            <a:r>
              <a:rPr lang="ko-KR" altLang="en-US" dirty="0"/>
              <a:t>은 정말 중요하다</a:t>
            </a:r>
            <a:r>
              <a:rPr lang="en-US" altLang="ko-KR" dirty="0"/>
              <a:t>. trim </a:t>
            </a:r>
            <a:r>
              <a:rPr lang="ko-KR" altLang="en-US" dirty="0"/>
              <a:t>함수는 문자열에서 시작 공백을 제거한다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// </a:t>
            </a:r>
            <a:r>
              <a:rPr lang="ko-KR" altLang="en-US" dirty="0"/>
              <a:t>문자열에 시작 공백이 있으면 다른 문자열로 인식되기 때문이다</a:t>
            </a:r>
            <a:r>
              <a:rPr lang="en-US" altLang="ko-KR" dirty="0"/>
              <a:t>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new </a:t>
            </a:r>
            <a:r>
              <a:rPr lang="en-US" altLang="ko-KR" dirty="0" err="1"/>
              <a:t>ListItemWidget</a:t>
            </a:r>
            <a:r>
              <a:rPr lang="en-US" altLang="ko-KR" dirty="0"/>
              <a:t>(this, </a:t>
            </a:r>
            <a:r>
              <a:rPr lang="en-US" altLang="ko-KR" dirty="0" err="1"/>
              <a:t>listItemContent</a:t>
            </a:r>
            <a:r>
              <a:rPr lang="en-US" altLang="ko-KR" dirty="0"/>
              <a:t>, </a:t>
            </a:r>
            <a:r>
              <a:rPr lang="en-US" altLang="ko-KR" dirty="0" err="1"/>
              <a:t>this.level</a:t>
            </a:r>
            <a:r>
              <a:rPr lang="en-US" altLang="ko-KR" dirty="0"/>
              <a:t> + 1);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return </a:t>
            </a:r>
            <a:r>
              <a:rPr lang="en-US" altLang="ko-KR" dirty="0" err="1"/>
              <a:t>buildList</a:t>
            </a:r>
            <a:r>
              <a:rPr lang="en-US" altLang="ko-KR" dirty="0"/>
              <a:t>(</a:t>
            </a:r>
            <a:r>
              <a:rPr lang="en-US" altLang="ko-KR" dirty="0" err="1"/>
              <a:t>text.substring</a:t>
            </a:r>
            <a:r>
              <a:rPr lang="en-US" altLang="ko-KR" dirty="0"/>
              <a:t>(</a:t>
            </a:r>
            <a:r>
              <a:rPr lang="en-US" altLang="ko-KR" dirty="0" err="1"/>
              <a:t>match.end</a:t>
            </a:r>
            <a:r>
              <a:rPr lang="en-US" altLang="ko-KR" dirty="0"/>
              <a:t>()));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20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공개 </a:t>
            </a:r>
            <a:r>
              <a:rPr lang="en-US" altLang="ko-KR" b="1" dirty="0"/>
              <a:t>API</a:t>
            </a:r>
            <a:r>
              <a:rPr lang="ko-KR" altLang="en-US" b="1" dirty="0"/>
              <a:t>에서 </a:t>
            </a:r>
            <a:r>
              <a:rPr lang="en-US" altLang="ko-KR" b="1" dirty="0" err="1"/>
              <a:t>Javadocs</a:t>
            </a:r>
            <a:endParaRPr lang="en-US" altLang="ko-KR" b="1" dirty="0"/>
          </a:p>
          <a:p>
            <a:pPr lvl="1"/>
            <a:r>
              <a:rPr lang="ko-KR" altLang="en-US" dirty="0"/>
              <a:t>설명이 잘 된 공개 </a:t>
            </a:r>
            <a:r>
              <a:rPr lang="en-US" altLang="ko-KR" dirty="0"/>
              <a:t>API</a:t>
            </a:r>
            <a:r>
              <a:rPr lang="ko-KR" altLang="en-US" dirty="0"/>
              <a:t>는 참으로 유용하고 만족스럽다</a:t>
            </a:r>
            <a:r>
              <a:rPr lang="en-US" altLang="ko-KR" dirty="0"/>
              <a:t>. </a:t>
            </a:r>
            <a:r>
              <a:rPr lang="ko-KR" altLang="en-US" dirty="0"/>
              <a:t>공개 </a:t>
            </a:r>
            <a:r>
              <a:rPr lang="en-US" altLang="ko-KR" dirty="0"/>
              <a:t>API</a:t>
            </a:r>
            <a:r>
              <a:rPr lang="ko-KR" altLang="en-US" dirty="0"/>
              <a:t>를 구현한다면 반드시 훌륭한 </a:t>
            </a:r>
            <a:r>
              <a:rPr lang="en-US" altLang="ko-KR" dirty="0" err="1"/>
              <a:t>Javadocs</a:t>
            </a:r>
            <a:r>
              <a:rPr lang="en-US" altLang="ko-KR" dirty="0"/>
              <a:t> </a:t>
            </a:r>
            <a:r>
              <a:rPr lang="ko-KR" altLang="en-US" dirty="0"/>
              <a:t>작성을 추천한다</a:t>
            </a:r>
            <a:r>
              <a:rPr lang="en-US" altLang="ko-KR" dirty="0"/>
              <a:t>. </a:t>
            </a:r>
            <a:r>
              <a:rPr lang="ko-KR" altLang="en-US" dirty="0"/>
              <a:t>하지만 여느 주석과 마찬가지로 </a:t>
            </a:r>
            <a:r>
              <a:rPr lang="en-US" altLang="ko-KR" dirty="0" err="1"/>
              <a:t>Javadocs</a:t>
            </a:r>
            <a:r>
              <a:rPr lang="en-US" altLang="ko-KR" dirty="0"/>
              <a:t> </a:t>
            </a:r>
            <a:r>
              <a:rPr lang="ko-KR" altLang="en-US" dirty="0"/>
              <a:t>역시 독자를 오도하거나</a:t>
            </a:r>
            <a:r>
              <a:rPr lang="en-US" altLang="ko-KR" dirty="0"/>
              <a:t>, </a:t>
            </a:r>
            <a:r>
              <a:rPr lang="ko-KR" altLang="en-US" dirty="0"/>
              <a:t>잘못 위치하거나</a:t>
            </a:r>
            <a:r>
              <a:rPr lang="en-US" altLang="ko-KR" dirty="0"/>
              <a:t>, </a:t>
            </a:r>
            <a:r>
              <a:rPr lang="ko-KR" altLang="en-US" dirty="0"/>
              <a:t>그릇된 정보를 전달할 가능성이 존재하는 것 역시 잊으면 안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52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대다수의 주석이 이 범주에 속한다</a:t>
            </a:r>
            <a:r>
              <a:rPr lang="en-US" altLang="ko-KR" dirty="0"/>
              <a:t>. </a:t>
            </a:r>
            <a:r>
              <a:rPr lang="ko-KR" altLang="en-US" dirty="0"/>
              <a:t>일반적으로 대다수 주석은 허술한 코드를 지탱하거나</a:t>
            </a:r>
            <a:r>
              <a:rPr lang="en-US" altLang="ko-KR" dirty="0"/>
              <a:t>, </a:t>
            </a:r>
            <a:r>
              <a:rPr lang="ko-KR" altLang="en-US" dirty="0"/>
              <a:t>엉성한 코드를 변명하거나</a:t>
            </a:r>
            <a:r>
              <a:rPr lang="en-US" altLang="ko-KR" dirty="0"/>
              <a:t>, </a:t>
            </a:r>
            <a:r>
              <a:rPr lang="ko-KR" altLang="en-US" dirty="0"/>
              <a:t>미숙한 결정을 합리화하는 등 프로그래머가 주절거리는 독백에서 크게 벗어나지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주절거리는 주석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600" dirty="0"/>
              <a:t>특별한 이유 없이 달리는 주석이다</a:t>
            </a:r>
            <a:r>
              <a:rPr lang="en-US" altLang="ko-KR" sz="2600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public void </a:t>
            </a:r>
            <a:r>
              <a:rPr lang="en-US" altLang="ko-KR" sz="2600" dirty="0" err="1"/>
              <a:t>loadProperties</a:t>
            </a:r>
            <a:r>
              <a:rPr lang="en-US" altLang="ko-KR" sz="2600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try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    String </a:t>
            </a:r>
            <a:r>
              <a:rPr lang="en-US" altLang="ko-KR" sz="2600" dirty="0" err="1"/>
              <a:t>propertiesPath</a:t>
            </a:r>
            <a:r>
              <a:rPr lang="en-US" altLang="ko-KR" sz="2600" dirty="0"/>
              <a:t> = </a:t>
            </a:r>
            <a:r>
              <a:rPr lang="en-US" altLang="ko-KR" sz="2600" dirty="0" err="1"/>
              <a:t>propertiesLocation</a:t>
            </a:r>
            <a:r>
              <a:rPr lang="en-US" altLang="ko-KR" sz="2600" dirty="0"/>
              <a:t> + "/" + PROPERTIES_FILE;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    </a:t>
            </a:r>
            <a:r>
              <a:rPr lang="en-US" altLang="ko-KR" sz="2600" dirty="0" err="1"/>
              <a:t>FileInputStream</a:t>
            </a:r>
            <a:r>
              <a:rPr lang="en-US" altLang="ko-KR" sz="2600" dirty="0"/>
              <a:t> </a:t>
            </a:r>
            <a:r>
              <a:rPr lang="en-US" altLang="ko-KR" sz="2600" dirty="0" err="1"/>
              <a:t>propertiesStream</a:t>
            </a:r>
            <a:r>
              <a:rPr lang="en-US" altLang="ko-KR" sz="2600" dirty="0"/>
              <a:t> = new </a:t>
            </a:r>
            <a:r>
              <a:rPr lang="en-US" altLang="ko-KR" sz="2600" dirty="0" err="1"/>
              <a:t>FileInputStream</a:t>
            </a:r>
            <a:r>
              <a:rPr lang="en-US" altLang="ko-KR" sz="2600" dirty="0"/>
              <a:t>(</a:t>
            </a:r>
            <a:r>
              <a:rPr lang="en-US" altLang="ko-KR" sz="2600" dirty="0" err="1"/>
              <a:t>propertiesPath</a:t>
            </a:r>
            <a:r>
              <a:rPr lang="en-US" altLang="ko-KR" sz="2600" dirty="0"/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    </a:t>
            </a:r>
            <a:r>
              <a:rPr lang="en-US" altLang="ko-KR" sz="2600" dirty="0" err="1"/>
              <a:t>loadedProperties.load</a:t>
            </a:r>
            <a:r>
              <a:rPr lang="en-US" altLang="ko-KR" sz="2600" dirty="0"/>
              <a:t>(</a:t>
            </a:r>
            <a:r>
              <a:rPr lang="en-US" altLang="ko-KR" sz="2600" dirty="0" err="1"/>
              <a:t>propertiesStream</a:t>
            </a:r>
            <a:r>
              <a:rPr lang="en-US" altLang="ko-KR" sz="2600" dirty="0"/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} catch (</a:t>
            </a:r>
            <a:r>
              <a:rPr lang="en-US" altLang="ko-KR" sz="2600" dirty="0" err="1"/>
              <a:t>IOException</a:t>
            </a:r>
            <a:r>
              <a:rPr lang="en-US" altLang="ko-KR" sz="2600" dirty="0"/>
              <a:t> e)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    // </a:t>
            </a:r>
            <a:r>
              <a:rPr lang="ko-KR" altLang="en-US" sz="2600" dirty="0"/>
              <a:t>속성 파일이 없다면 기본값을 모두 메모리로 읽어 들였다는 의미다</a:t>
            </a:r>
            <a:r>
              <a:rPr lang="en-US" altLang="ko-KR" sz="2600" dirty="0"/>
              <a:t>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 smtClean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35739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catch </a:t>
            </a:r>
            <a:r>
              <a:rPr lang="ko-KR" altLang="en-US" dirty="0"/>
              <a:t>블록에 있는 주석은 </a:t>
            </a:r>
            <a:r>
              <a:rPr lang="ko-KR" altLang="en-US" dirty="0" err="1"/>
              <a:t>저자에게야</a:t>
            </a:r>
            <a:r>
              <a:rPr lang="ko-KR" altLang="en-US" dirty="0"/>
              <a:t> 의미가 있겠지만 다른 사람들에게는 전해지지 않는다</a:t>
            </a:r>
            <a:r>
              <a:rPr lang="en-US" altLang="ko-KR" dirty="0"/>
              <a:t>. </a:t>
            </a:r>
            <a:r>
              <a:rPr lang="ko-KR" altLang="en-US" dirty="0"/>
              <a:t>저 주석의 의미를 알아내려면 다른 코드를 뒤져보는 수밖에 없다</a:t>
            </a:r>
            <a:r>
              <a:rPr lang="en-US" altLang="ko-KR" dirty="0"/>
              <a:t>. </a:t>
            </a:r>
            <a:r>
              <a:rPr lang="ko-KR" altLang="en-US" dirty="0"/>
              <a:t>이해가 안되어 다른 모듈까지 뒤져야 하는 주석은 제대로 된 주석이 아니다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74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같은 이야기를 중복하는 주석</a:t>
            </a:r>
          </a:p>
          <a:p>
            <a:pPr marL="457200" lvl="1" indent="0">
              <a:buNone/>
            </a:pPr>
            <a:r>
              <a:rPr lang="ko-KR" altLang="en-US" dirty="0"/>
              <a:t>코드 내용을 그대로 중복하는 주석이 있다</a:t>
            </a:r>
            <a:r>
              <a:rPr lang="en-US" altLang="ko-KR" dirty="0"/>
              <a:t>. </a:t>
            </a:r>
            <a:r>
              <a:rPr lang="ko-KR" altLang="en-US" dirty="0"/>
              <a:t>전혀 </a:t>
            </a:r>
            <a:r>
              <a:rPr lang="ko-KR" altLang="en-US" dirty="0" err="1"/>
              <a:t>필요없는</a:t>
            </a:r>
            <a:r>
              <a:rPr lang="ko-KR" altLang="en-US" dirty="0"/>
              <a:t> 코드</a:t>
            </a:r>
          </a:p>
          <a:p>
            <a:pPr marL="457200" lvl="1" indent="0">
              <a:buNone/>
            </a:pPr>
            <a:r>
              <a:rPr lang="en-US" altLang="ko-KR" dirty="0"/>
              <a:t>// </a:t>
            </a:r>
            <a:r>
              <a:rPr lang="en-US" altLang="ko-KR" dirty="0" err="1"/>
              <a:t>this.closed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일 때 반환되는 유틸리티 메서드다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// </a:t>
            </a:r>
            <a:r>
              <a:rPr lang="ko-KR" altLang="en-US" dirty="0" err="1"/>
              <a:t>타임아웃에</a:t>
            </a:r>
            <a:r>
              <a:rPr lang="ko-KR" altLang="en-US" dirty="0"/>
              <a:t> 도달하면 예외를 던진다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public synchronized void </a:t>
            </a:r>
            <a:r>
              <a:rPr lang="en-US" altLang="ko-KR" dirty="0" err="1"/>
              <a:t>waitForClose</a:t>
            </a:r>
            <a:r>
              <a:rPr lang="en-US" altLang="ko-KR" dirty="0"/>
              <a:t>(final long </a:t>
            </a:r>
            <a:r>
              <a:rPr lang="en-US" altLang="ko-KR" dirty="0" err="1"/>
              <a:t>timeoutMillis</a:t>
            </a:r>
            <a:r>
              <a:rPr lang="en-US" altLang="ko-KR" dirty="0"/>
              <a:t>) throws Exception {</a:t>
            </a:r>
          </a:p>
          <a:p>
            <a:pPr marL="457200" lvl="1" indent="0">
              <a:buNone/>
            </a:pPr>
            <a:r>
              <a:rPr lang="en-US" altLang="ko-KR" dirty="0"/>
              <a:t>    if (!closed) {</a:t>
            </a:r>
          </a:p>
          <a:p>
            <a:pPr marL="457200" lvl="1" indent="0">
              <a:buNone/>
            </a:pPr>
            <a:r>
              <a:rPr lang="en-US" altLang="ko-KR" dirty="0"/>
              <a:t>        wait(</a:t>
            </a:r>
            <a:r>
              <a:rPr lang="en-US" altLang="ko-KR" dirty="0" err="1"/>
              <a:t>timeoutMillis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        if (!closed) {</a:t>
            </a:r>
          </a:p>
          <a:p>
            <a:pPr marL="457200" lvl="1" indent="0">
              <a:buNone/>
            </a:pPr>
            <a:r>
              <a:rPr lang="en-US" altLang="ko-KR" dirty="0"/>
              <a:t>            throw new Exception("</a:t>
            </a:r>
            <a:r>
              <a:rPr lang="en-US" altLang="ko-KR" dirty="0" err="1"/>
              <a:t>MockResponseSender</a:t>
            </a:r>
            <a:r>
              <a:rPr lang="en-US" altLang="ko-KR" dirty="0"/>
              <a:t> could not be closed");</a:t>
            </a:r>
          </a:p>
          <a:p>
            <a:pPr marL="457200" lvl="1" indent="0">
              <a:buNone/>
            </a:pPr>
            <a:r>
              <a:rPr lang="en-US" altLang="ko-KR" dirty="0"/>
              <a:t>        }</a:t>
            </a:r>
          </a:p>
          <a:p>
            <a:pPr marL="457200" lvl="1" indent="0">
              <a:buNone/>
            </a:pPr>
            <a:r>
              <a:rPr lang="en-US" altLang="ko-KR" dirty="0"/>
              <a:t>    }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96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오해할 여지가 있는 주석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위 코드를 다시 보자</a:t>
            </a:r>
            <a:r>
              <a:rPr lang="en-US" altLang="ko-KR" dirty="0"/>
              <a:t>. </a:t>
            </a:r>
            <a:r>
              <a:rPr lang="ko-KR" altLang="en-US" dirty="0"/>
              <a:t>중복이 많으면서도 오해할 여지가 살짝 있다</a:t>
            </a:r>
            <a:r>
              <a:rPr lang="en-US" altLang="ko-KR" dirty="0"/>
              <a:t>. </a:t>
            </a:r>
            <a:r>
              <a:rPr lang="en-US" altLang="ko-KR" dirty="0" err="1"/>
              <a:t>this.closed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로 변하는 순간에 메서드는 반환되지 않는다</a:t>
            </a:r>
            <a:r>
              <a:rPr lang="en-US" altLang="ko-KR" dirty="0"/>
              <a:t>. </a:t>
            </a:r>
            <a:r>
              <a:rPr lang="en-US" altLang="ko-KR" dirty="0" err="1"/>
              <a:t>this.closed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여야 메서드는 반환된다</a:t>
            </a:r>
            <a:r>
              <a:rPr lang="en-US" altLang="ko-KR" dirty="0"/>
              <a:t>. </a:t>
            </a:r>
            <a:r>
              <a:rPr lang="ko-KR" altLang="en-US" dirty="0"/>
              <a:t>아니면 무조건 타임아웃을 기다렸다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this.closed</a:t>
            </a:r>
            <a:r>
              <a:rPr lang="ko-KR" altLang="en-US" dirty="0"/>
              <a:t>가 그래도 </a:t>
            </a:r>
            <a:r>
              <a:rPr lang="en-US" altLang="ko-KR" dirty="0"/>
              <a:t>true</a:t>
            </a:r>
            <a:r>
              <a:rPr lang="ko-KR" altLang="en-US" dirty="0"/>
              <a:t>가 아니면 예외를 던진다</a:t>
            </a:r>
            <a:r>
              <a:rPr lang="en-US" altLang="ko-KR" dirty="0"/>
              <a:t>. </a:t>
            </a:r>
            <a:r>
              <a:rPr lang="ko-KR" altLang="en-US" dirty="0"/>
              <a:t>주석에 담긴 </a:t>
            </a:r>
            <a:r>
              <a:rPr lang="en-US" altLang="ko-KR" dirty="0"/>
              <a:t>'</a:t>
            </a:r>
            <a:r>
              <a:rPr lang="ko-KR" altLang="en-US" dirty="0"/>
              <a:t>살짝 잘못된 정보</a:t>
            </a:r>
            <a:r>
              <a:rPr lang="en-US" altLang="ko-KR" dirty="0"/>
              <a:t>'</a:t>
            </a:r>
            <a:r>
              <a:rPr lang="ko-KR" altLang="en-US" dirty="0"/>
              <a:t>로 인해 어느 프로그래머가 경솔하게 함수를 호출해 자기 코드가 아주 느려진 이유를 </a:t>
            </a:r>
            <a:r>
              <a:rPr lang="ko-KR" altLang="en-US" dirty="0" err="1"/>
              <a:t>못찾게</a:t>
            </a:r>
            <a:r>
              <a:rPr lang="ko-KR" altLang="en-US" dirty="0"/>
              <a:t> 되는 것이다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5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형식 맞추기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객체와 자료구조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072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5364892" cy="4518851"/>
          </a:xfrm>
        </p:spPr>
        <p:txBody>
          <a:bodyPr/>
          <a:lstStyle/>
          <a:p>
            <a:r>
              <a:rPr lang="ko-KR" altLang="en-US" b="1" dirty="0"/>
              <a:t>의무적으로 다는 주석</a:t>
            </a:r>
          </a:p>
          <a:p>
            <a:pPr lvl="1"/>
            <a:r>
              <a:rPr lang="ko-KR" altLang="en-US" dirty="0"/>
              <a:t>모든 함수에 </a:t>
            </a:r>
            <a:r>
              <a:rPr lang="en-US" altLang="ko-KR" dirty="0" err="1"/>
              <a:t>Javadocs</a:t>
            </a:r>
            <a:r>
              <a:rPr lang="ko-KR" altLang="en-US" dirty="0"/>
              <a:t>를 달거나 모든 변수에 주석을 달아야 한다는 규칙은 어리석기 그지없다</a:t>
            </a:r>
            <a:r>
              <a:rPr lang="en-US" altLang="ko-KR" dirty="0"/>
              <a:t>. </a:t>
            </a:r>
            <a:r>
              <a:rPr lang="ko-KR" altLang="en-US" dirty="0"/>
              <a:t>이런 주석은 코드를 복잡하게 만들며</a:t>
            </a:r>
            <a:r>
              <a:rPr lang="en-US" altLang="ko-KR" dirty="0"/>
              <a:t>, </a:t>
            </a:r>
            <a:r>
              <a:rPr lang="ko-KR" altLang="en-US" dirty="0"/>
              <a:t>거짓말을 퍼뜨리고</a:t>
            </a:r>
            <a:r>
              <a:rPr lang="en-US" altLang="ko-KR" dirty="0"/>
              <a:t>, </a:t>
            </a:r>
            <a:r>
              <a:rPr lang="ko-KR" altLang="en-US" dirty="0"/>
              <a:t>혼동과 무질서를 초래한다</a:t>
            </a:r>
            <a:r>
              <a:rPr lang="en-US" altLang="ko-KR" dirty="0"/>
              <a:t>. </a:t>
            </a:r>
            <a:r>
              <a:rPr lang="ko-KR" altLang="en-US" dirty="0"/>
              <a:t>아래와 같은 주석은 아무 가치도 </a:t>
            </a:r>
            <a:r>
              <a:rPr lang="ko-KR" altLang="en-US" dirty="0" smtClean="0"/>
              <a:t>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4941" y="1692876"/>
            <a:ext cx="5004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/**</a:t>
            </a:r>
          </a:p>
          <a:p>
            <a:r>
              <a:rPr lang="en-US" altLang="ko-KR" dirty="0"/>
              <a:t> *</a:t>
            </a:r>
          </a:p>
          <a:p>
            <a:r>
              <a:rPr lang="en-US" altLang="ko-KR" dirty="0"/>
              <a:t> * @</a:t>
            </a:r>
            <a:r>
              <a:rPr lang="en-US" altLang="ko-KR" dirty="0" err="1"/>
              <a:t>param</a:t>
            </a:r>
            <a:r>
              <a:rPr lang="en-US" altLang="ko-KR" dirty="0"/>
              <a:t> title CD </a:t>
            </a:r>
            <a:r>
              <a:rPr lang="ko-KR" altLang="en-US" dirty="0"/>
              <a:t>제목</a:t>
            </a:r>
          </a:p>
          <a:p>
            <a:r>
              <a:rPr lang="ko-KR" altLang="en-US" dirty="0"/>
              <a:t> * </a:t>
            </a:r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author CD </a:t>
            </a:r>
            <a:r>
              <a:rPr lang="ko-KR" altLang="en-US" dirty="0"/>
              <a:t>저자</a:t>
            </a:r>
          </a:p>
          <a:p>
            <a:r>
              <a:rPr lang="ko-KR" altLang="en-US" dirty="0"/>
              <a:t> * </a:t>
            </a:r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tracks CD </a:t>
            </a:r>
            <a:r>
              <a:rPr lang="ko-KR" altLang="en-US" dirty="0"/>
              <a:t>트랙 숫자</a:t>
            </a:r>
          </a:p>
          <a:p>
            <a:r>
              <a:rPr lang="ko-KR" altLang="en-US" dirty="0"/>
              <a:t> * </a:t>
            </a:r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en-US" altLang="ko-KR" dirty="0" err="1"/>
              <a:t>durationInMinutes</a:t>
            </a:r>
            <a:r>
              <a:rPr lang="en-US" altLang="ko-KR" dirty="0"/>
              <a:t> CD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*/</a:t>
            </a:r>
          </a:p>
          <a:p>
            <a:r>
              <a:rPr lang="en-US" altLang="ko-KR" dirty="0"/>
              <a:t>public void </a:t>
            </a:r>
            <a:r>
              <a:rPr lang="en-US" altLang="ko-KR" dirty="0" err="1"/>
              <a:t>addCD</a:t>
            </a:r>
            <a:r>
              <a:rPr lang="en-US" altLang="ko-KR" dirty="0"/>
              <a:t>(String title, String author, </a:t>
            </a:r>
            <a:r>
              <a:rPr lang="en-US" altLang="ko-KR" dirty="0" err="1"/>
              <a:t>int</a:t>
            </a:r>
            <a:r>
              <a:rPr lang="en-US" altLang="ko-KR" dirty="0"/>
              <a:t> tracks,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durationInMinutes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CD </a:t>
            </a:r>
            <a:r>
              <a:rPr lang="en-US" altLang="ko-KR" dirty="0" err="1"/>
              <a:t>cd</a:t>
            </a:r>
            <a:r>
              <a:rPr lang="en-US" altLang="ko-KR" dirty="0"/>
              <a:t> = new CD();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cd.title</a:t>
            </a:r>
            <a:r>
              <a:rPr lang="en-US" altLang="ko-KR" dirty="0"/>
              <a:t> = title;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cd.author</a:t>
            </a:r>
            <a:r>
              <a:rPr lang="en-US" altLang="ko-KR" dirty="0"/>
              <a:t> = author;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cd.tracks</a:t>
            </a:r>
            <a:r>
              <a:rPr lang="en-US" altLang="ko-KR" dirty="0"/>
              <a:t> = tracks;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cd.duration</a:t>
            </a:r>
            <a:r>
              <a:rPr lang="en-US" altLang="ko-KR" dirty="0"/>
              <a:t> = </a:t>
            </a:r>
            <a:r>
              <a:rPr lang="en-US" altLang="ko-KR" dirty="0" err="1"/>
              <a:t>durationInMinutes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cdList.add</a:t>
            </a:r>
            <a:r>
              <a:rPr lang="en-US" altLang="ko-KR" dirty="0"/>
              <a:t>(cd);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28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이력을 기록하는 주석</a:t>
            </a:r>
          </a:p>
          <a:p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지금은 소스 코드 관리 시스템이 있으니 전혀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변경 이력 </a:t>
            </a:r>
            <a:r>
              <a:rPr lang="en-US" altLang="ko-KR" dirty="0"/>
              <a:t>(11-Oct-2001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* ------------------------------------------------</a:t>
            </a:r>
          </a:p>
          <a:p>
            <a:pPr marL="457200" lvl="1" indent="0">
              <a:buNone/>
            </a:pPr>
            <a:r>
              <a:rPr lang="en-US" altLang="ko-KR" dirty="0"/>
              <a:t>* 11-Oct-2001 : </a:t>
            </a:r>
            <a:r>
              <a:rPr lang="ko-KR" altLang="en-US" dirty="0"/>
              <a:t>클래스를 다시 정리하고 새로운 </a:t>
            </a:r>
            <a:r>
              <a:rPr lang="ko-KR" altLang="en-US" dirty="0" err="1"/>
              <a:t>패키징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05-Nov-2001: </a:t>
            </a:r>
            <a:r>
              <a:rPr lang="en-US" altLang="ko-KR" dirty="0" err="1"/>
              <a:t>getDescription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</a:p>
          <a:p>
            <a:pPr marL="457200" lvl="1" indent="0">
              <a:buNone/>
            </a:pPr>
            <a:r>
              <a:rPr lang="ko-KR" altLang="en-US" dirty="0"/>
              <a:t>* 이하 생략</a:t>
            </a:r>
          </a:p>
        </p:txBody>
      </p:sp>
    </p:spTree>
    <p:extLst>
      <p:ext uri="{BB962C8B-B14F-4D97-AF65-F5344CB8AC3E}">
        <p14:creationId xmlns:p14="http://schemas.microsoft.com/office/powerpoint/2010/main" val="398845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있으나 마나 한 주석</a:t>
            </a:r>
          </a:p>
          <a:p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/*</a:t>
            </a:r>
          </a:p>
          <a:p>
            <a:pPr marL="457200" lvl="1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457200" lvl="1" indent="0">
              <a:buNone/>
            </a:pPr>
            <a:r>
              <a:rPr lang="en-US" altLang="ko-KR" dirty="0"/>
              <a:t>protected </a:t>
            </a:r>
            <a:r>
              <a:rPr lang="en-US" altLang="ko-KR" dirty="0" err="1"/>
              <a:t>AnnualDateRule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57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함수나 변수로 표현할 수 있다면 주석을 달지 마라</a:t>
            </a:r>
          </a:p>
          <a:p>
            <a:pPr marL="457200" lvl="1" indent="0">
              <a:buNone/>
            </a:pPr>
            <a:r>
              <a:rPr lang="en-US" altLang="ko-KR" dirty="0" smtClean="0"/>
              <a:t>// </a:t>
            </a:r>
            <a:r>
              <a:rPr lang="ko-KR" altLang="en-US" dirty="0"/>
              <a:t>전역 목록 </a:t>
            </a:r>
            <a:r>
              <a:rPr lang="en-US" altLang="ko-KR" dirty="0"/>
              <a:t>&lt;</a:t>
            </a:r>
            <a:r>
              <a:rPr lang="en-US" altLang="ko-KR" dirty="0" err="1"/>
              <a:t>smodule</a:t>
            </a:r>
            <a:r>
              <a:rPr lang="en-US" altLang="ko-KR" dirty="0"/>
              <a:t>&gt;</a:t>
            </a:r>
            <a:r>
              <a:rPr lang="ko-KR" altLang="en-US" dirty="0"/>
              <a:t>에 속하는 모듈이 우리가 속한 하위 시스템에 의존하는가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sz="2000" dirty="0"/>
              <a:t>if (</a:t>
            </a:r>
            <a:r>
              <a:rPr lang="en-US" altLang="ko-KR" sz="2000" dirty="0" err="1"/>
              <a:t>module.getDependSubsystems</a:t>
            </a:r>
            <a:r>
              <a:rPr lang="en-US" altLang="ko-KR" sz="2000" dirty="0"/>
              <a:t>().contains(</a:t>
            </a:r>
            <a:r>
              <a:rPr lang="en-US" altLang="ko-KR" sz="2000" dirty="0" err="1"/>
              <a:t>subSysMod.getSubSystem</a:t>
            </a:r>
            <a:r>
              <a:rPr lang="en-US" altLang="ko-KR" sz="2000" dirty="0" smtClean="0"/>
              <a:t>()))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dirty="0"/>
              <a:t>주석을 제거하고 다시 표현하면 다음과 같다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en-US" altLang="ko-KR" dirty="0" err="1"/>
              <a:t>moduleDependencies</a:t>
            </a:r>
            <a:r>
              <a:rPr lang="en-US" altLang="ko-KR" dirty="0"/>
              <a:t> = </a:t>
            </a:r>
            <a:r>
              <a:rPr lang="en-US" altLang="ko-KR" dirty="0" err="1"/>
              <a:t>smodule.getDependSubSystems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ourSubSystem</a:t>
            </a:r>
            <a:r>
              <a:rPr lang="en-US" altLang="ko-KR" dirty="0"/>
              <a:t> = </a:t>
            </a:r>
            <a:r>
              <a:rPr lang="en-US" altLang="ko-KR" dirty="0" err="1"/>
              <a:t>subSysMod.getSubSystem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if (</a:t>
            </a:r>
            <a:r>
              <a:rPr lang="en-US" altLang="ko-KR" dirty="0" err="1"/>
              <a:t>moduleDependees.contains</a:t>
            </a:r>
            <a:r>
              <a:rPr lang="en-US" altLang="ko-KR" dirty="0"/>
              <a:t>(</a:t>
            </a:r>
            <a:r>
              <a:rPr lang="en-US" altLang="ko-KR" dirty="0" err="1"/>
              <a:t>ourSubSystem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200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위치를 표시하는 주석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때때로 프로그래머는 소스 파일에서 특정 위치를 표시하려 주석을 사용한다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최근에 살펴보던 프로그램에서 다음 행을 발견했다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// </a:t>
            </a:r>
            <a:r>
              <a:rPr lang="en-US" altLang="ko-KR" dirty="0"/>
              <a:t>Actions </a:t>
            </a:r>
            <a:r>
              <a:rPr lang="en-US" altLang="ko-KR" dirty="0" smtClean="0"/>
              <a:t>/////////////////////////////////////////////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이런 주석은 </a:t>
            </a:r>
            <a:r>
              <a:rPr lang="ko-KR" altLang="en-US" dirty="0" err="1"/>
              <a:t>가독성만</a:t>
            </a:r>
            <a:r>
              <a:rPr lang="ko-KR" altLang="en-US" dirty="0"/>
              <a:t> 낮추므로 제거해야 마땅하다</a:t>
            </a:r>
            <a:r>
              <a:rPr lang="en-US" altLang="ko-KR" dirty="0"/>
              <a:t>. </a:t>
            </a:r>
            <a:r>
              <a:rPr lang="ko-KR" altLang="en-US" dirty="0"/>
              <a:t>특히 뒷부분에 슬래시로 이어지는 잡음은 제거하는 편이 좋다</a:t>
            </a:r>
            <a:r>
              <a:rPr lang="en-US" altLang="ko-KR" dirty="0"/>
              <a:t>. </a:t>
            </a:r>
            <a:r>
              <a:rPr lang="ko-KR" altLang="en-US" dirty="0"/>
              <a:t>너무 자주 사용하지 </a:t>
            </a:r>
            <a:r>
              <a:rPr lang="ko-KR" altLang="en-US" dirty="0" err="1"/>
              <a:t>않을때만</a:t>
            </a:r>
            <a:r>
              <a:rPr lang="ko-KR" altLang="en-US" dirty="0"/>
              <a:t> 배너는 눈에 띄며 주위를 환기한다</a:t>
            </a:r>
            <a:r>
              <a:rPr lang="en-US" altLang="ko-KR" dirty="0"/>
              <a:t>. </a:t>
            </a:r>
            <a:r>
              <a:rPr lang="ko-KR" altLang="en-US" dirty="0"/>
              <a:t>그러므로 반드시 필요할 때 아주 </a:t>
            </a:r>
            <a:r>
              <a:rPr lang="ko-KR" altLang="en-US" dirty="0" err="1"/>
              <a:t>드몰게</a:t>
            </a:r>
            <a:r>
              <a:rPr lang="ko-KR" altLang="en-US" dirty="0"/>
              <a:t> 사용하는 편이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685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닫는 괄호에 다는 주석</a:t>
            </a:r>
          </a:p>
          <a:p>
            <a:pPr lvl="1"/>
            <a:r>
              <a:rPr lang="ko-KR" altLang="en-US" dirty="0"/>
              <a:t>중첩이 심하고 장황한 함수라면 의미가 있을지도 모르지만 작고 </a:t>
            </a:r>
            <a:r>
              <a:rPr lang="ko-KR" altLang="en-US" dirty="0" err="1"/>
              <a:t>캡슐화면</a:t>
            </a:r>
            <a:r>
              <a:rPr lang="ko-KR" altLang="en-US" dirty="0"/>
              <a:t> 함수에는 잡음일 뿐이다</a:t>
            </a:r>
            <a:r>
              <a:rPr lang="en-US" altLang="ko-KR" dirty="0"/>
              <a:t>. </a:t>
            </a:r>
            <a:r>
              <a:rPr lang="ko-KR" altLang="en-US" dirty="0"/>
              <a:t>그러므로 닫는 괄호에 주석을 </a:t>
            </a:r>
            <a:r>
              <a:rPr lang="ko-KR" altLang="en-US" dirty="0" err="1"/>
              <a:t>달아야겠다는</a:t>
            </a:r>
            <a:r>
              <a:rPr lang="ko-KR" altLang="en-US" dirty="0"/>
              <a:t> 생각이 든다면 대신에 함수를 줄이려 시도하자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450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공로를 돌리거나 저자를 표시하는 주석</a:t>
            </a:r>
          </a:p>
          <a:p>
            <a:endParaRPr lang="ko-KR" altLang="en-US" dirty="0"/>
          </a:p>
          <a:p>
            <a:r>
              <a:rPr lang="ko-KR" altLang="en-US" dirty="0"/>
              <a:t>소스 코드 관리 시스템은 누가 언제 무엇을 추가했는지 귀신처럼 기억하기 때문에 저자 이름으로 코드를 오염시킬 필요가 없음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/* </a:t>
            </a:r>
            <a:r>
              <a:rPr lang="ko-KR" altLang="en-US" dirty="0"/>
              <a:t>릭이 추가함 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781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5093043" cy="4518851"/>
          </a:xfrm>
        </p:spPr>
        <p:txBody>
          <a:bodyPr>
            <a:normAutofit/>
          </a:bodyPr>
          <a:lstStyle/>
          <a:p>
            <a:r>
              <a:rPr lang="ko-KR" altLang="en-US" dirty="0"/>
              <a:t>주석으로 처리한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en-US" altLang="ko-KR" dirty="0"/>
              <a:t>1960</a:t>
            </a:r>
            <a:r>
              <a:rPr lang="ko-KR" altLang="en-US" dirty="0"/>
              <a:t>년대 즈음에는 주석으로 처리한 코드가 </a:t>
            </a:r>
            <a:r>
              <a:rPr lang="ko-KR" altLang="en-US" dirty="0" err="1"/>
              <a:t>유용했었지만</a:t>
            </a:r>
            <a:r>
              <a:rPr lang="ko-KR" altLang="en-US" dirty="0"/>
              <a:t> 우리는 우수한 소스 코드 관리 시스템을 사용하기 때문에 우리를 대신에 코드를 기억해준다</a:t>
            </a:r>
            <a:r>
              <a:rPr lang="en-US" altLang="ko-KR" dirty="0"/>
              <a:t>. </a:t>
            </a:r>
            <a:r>
              <a:rPr lang="en-US" altLang="ko-KR" dirty="0" smtClean="0"/>
              <a:t>(SVN, GIT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형상관리 프로그램을 </a:t>
            </a:r>
            <a:r>
              <a:rPr lang="ko-KR" altLang="en-US" dirty="0" err="1" smtClean="0"/>
              <a:t>사용한ㄷ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그냥 </a:t>
            </a:r>
            <a:r>
              <a:rPr lang="ko-KR" altLang="en-US" dirty="0"/>
              <a:t>삭제하라</a:t>
            </a:r>
            <a:r>
              <a:rPr lang="en-US" altLang="ko-KR" dirty="0"/>
              <a:t>. </a:t>
            </a:r>
            <a:r>
              <a:rPr lang="ko-KR" altLang="en-US" dirty="0"/>
              <a:t>잃어버릴 염려는 없다</a:t>
            </a:r>
            <a:r>
              <a:rPr lang="en-US" altLang="ko-KR" dirty="0"/>
              <a:t>. </a:t>
            </a:r>
            <a:r>
              <a:rPr lang="ko-KR" altLang="en-US" dirty="0"/>
              <a:t>약속한다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4876" y="1742303"/>
            <a:ext cx="5088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this.bytePos</a:t>
            </a:r>
            <a:r>
              <a:rPr lang="en-US" altLang="ko-KR" dirty="0"/>
              <a:t> = </a:t>
            </a:r>
            <a:r>
              <a:rPr lang="en-US" altLang="ko-KR" dirty="0" err="1"/>
              <a:t>writeBytes</a:t>
            </a:r>
            <a:r>
              <a:rPr lang="en-US" altLang="ko-KR" dirty="0"/>
              <a:t>(</a:t>
            </a:r>
            <a:r>
              <a:rPr lang="en-US" altLang="ko-KR" dirty="0" err="1"/>
              <a:t>pngIdBytes</a:t>
            </a:r>
            <a:r>
              <a:rPr lang="en-US" altLang="ko-KR" dirty="0"/>
              <a:t>, 0);</a:t>
            </a:r>
          </a:p>
          <a:p>
            <a:r>
              <a:rPr lang="en-US" altLang="ko-KR" dirty="0"/>
              <a:t>//</a:t>
            </a:r>
            <a:r>
              <a:rPr lang="en-US" altLang="ko-KR" dirty="0" err="1"/>
              <a:t>hdrPos</a:t>
            </a:r>
            <a:r>
              <a:rPr lang="en-US" altLang="ko-KR" dirty="0"/>
              <a:t> = </a:t>
            </a:r>
            <a:r>
              <a:rPr lang="en-US" altLang="ko-KR" dirty="0" err="1"/>
              <a:t>bytePos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writeHeader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writeResolution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//</a:t>
            </a:r>
            <a:r>
              <a:rPr lang="en-US" altLang="ko-KR" dirty="0" err="1"/>
              <a:t>dataPos</a:t>
            </a:r>
            <a:r>
              <a:rPr lang="en-US" altLang="ko-KR" dirty="0"/>
              <a:t> = </a:t>
            </a:r>
            <a:r>
              <a:rPr lang="en-US" altLang="ko-KR" dirty="0" err="1"/>
              <a:t>bytePos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writeImageData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wirteEnd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this.pngBytes</a:t>
            </a:r>
            <a:r>
              <a:rPr lang="en-US" altLang="ko-KR" dirty="0"/>
              <a:t> = </a:t>
            </a:r>
            <a:r>
              <a:rPr lang="en-US" altLang="ko-KR" dirty="0" err="1"/>
              <a:t>resizeByteArray</a:t>
            </a:r>
            <a:r>
              <a:rPr lang="en-US" altLang="ko-KR" dirty="0"/>
              <a:t>(</a:t>
            </a:r>
            <a:r>
              <a:rPr lang="en-US" altLang="ko-KR" dirty="0" err="1"/>
              <a:t>this.pngBytes</a:t>
            </a:r>
            <a:r>
              <a:rPr lang="en-US" altLang="ko-KR" dirty="0"/>
              <a:t>, </a:t>
            </a:r>
            <a:r>
              <a:rPr lang="en-US" altLang="ko-KR" dirty="0" err="1"/>
              <a:t>this.maxPos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 else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this.pngBytes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this.pngBytes</a:t>
            </a:r>
            <a:r>
              <a:rPr lang="en-US" altLang="ko-KR" dirty="0"/>
              <a:t>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951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4858265" cy="4518851"/>
          </a:xfrm>
        </p:spPr>
        <p:txBody>
          <a:bodyPr/>
          <a:lstStyle/>
          <a:p>
            <a:r>
              <a:rPr lang="ko-KR" altLang="en-US" b="1" dirty="0"/>
              <a:t>전역 정보</a:t>
            </a:r>
          </a:p>
          <a:p>
            <a:r>
              <a:rPr lang="ko-KR" altLang="en-US" dirty="0"/>
              <a:t>주석을 달아야 한다면 근처에 있는 코드만 기술하라</a:t>
            </a:r>
            <a:r>
              <a:rPr lang="en-US" altLang="ko-KR" dirty="0"/>
              <a:t>. </a:t>
            </a:r>
            <a:r>
              <a:rPr lang="ko-KR" altLang="en-US" dirty="0"/>
              <a:t>시스템의 전반적인 정보를 기술하지 마라</a:t>
            </a:r>
            <a:r>
              <a:rPr lang="en-US" altLang="ko-KR" dirty="0"/>
              <a:t>. </a:t>
            </a:r>
            <a:r>
              <a:rPr lang="ko-KR" altLang="en-US" dirty="0"/>
              <a:t>해당 시스템의 코드가 변해도 아래 주석이 </a:t>
            </a:r>
            <a:r>
              <a:rPr lang="ko-KR" altLang="en-US" dirty="0" err="1"/>
              <a:t>변하리라는</a:t>
            </a:r>
            <a:r>
              <a:rPr lang="ko-KR" altLang="en-US" dirty="0"/>
              <a:t> 보장은 전혀 없다</a:t>
            </a:r>
            <a:r>
              <a:rPr lang="en-US" altLang="ko-KR" dirty="0"/>
              <a:t>. </a:t>
            </a:r>
            <a:r>
              <a:rPr lang="ko-KR" altLang="en-US" dirty="0"/>
              <a:t>그리고 심하게 중복된 주석도 확인하자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7297" y="1865870"/>
            <a:ext cx="4361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/**</a:t>
            </a:r>
          </a:p>
          <a:p>
            <a:r>
              <a:rPr lang="en-US" altLang="ko-KR" dirty="0"/>
              <a:t> * </a:t>
            </a:r>
            <a:r>
              <a:rPr lang="ko-KR" altLang="en-US" dirty="0"/>
              <a:t>적합성 테스트가 동작하는 포트</a:t>
            </a:r>
            <a:r>
              <a:rPr lang="en-US" altLang="ko-KR" dirty="0"/>
              <a:t>: </a:t>
            </a:r>
            <a:r>
              <a:rPr lang="ko-KR" altLang="en-US" dirty="0"/>
              <a:t>기본값은 </a:t>
            </a:r>
            <a:r>
              <a:rPr lang="en-US" altLang="ko-KR" dirty="0"/>
              <a:t>&lt;b&gt;8082&lt;/b&gt;.</a:t>
            </a:r>
          </a:p>
          <a:p>
            <a:r>
              <a:rPr lang="en-US" altLang="ko-KR" dirty="0"/>
              <a:t> *</a:t>
            </a:r>
          </a:p>
          <a:p>
            <a:r>
              <a:rPr lang="en-US" altLang="ko-KR" dirty="0"/>
              <a:t> * 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en-US" altLang="ko-KR" dirty="0" err="1"/>
              <a:t>fitnessePort</a:t>
            </a:r>
            <a:endParaRPr lang="en-US" altLang="ko-KR" dirty="0"/>
          </a:p>
          <a:p>
            <a:r>
              <a:rPr lang="en-US" altLang="ko-KR" dirty="0"/>
              <a:t> */</a:t>
            </a:r>
          </a:p>
          <a:p>
            <a:r>
              <a:rPr lang="en-US" altLang="ko-KR" dirty="0"/>
              <a:t>public void </a:t>
            </a:r>
            <a:r>
              <a:rPr lang="en-US" altLang="ko-KR" dirty="0" err="1"/>
              <a:t>setFitnessePort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fitnessePort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this.fitnewssePort</a:t>
            </a:r>
            <a:r>
              <a:rPr lang="en-US" altLang="ko-KR" dirty="0"/>
              <a:t> = </a:t>
            </a:r>
            <a:r>
              <a:rPr lang="en-US" altLang="ko-KR" dirty="0" err="1"/>
              <a:t>fitnessePort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794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비공개 코드에서 </a:t>
            </a:r>
            <a:r>
              <a:rPr lang="en-US" altLang="ko-KR" b="1" dirty="0" err="1"/>
              <a:t>Javadocs</a:t>
            </a:r>
            <a:endParaRPr lang="en-US" altLang="ko-KR" b="1" dirty="0"/>
          </a:p>
          <a:p>
            <a:pPr lvl="1"/>
            <a:r>
              <a:rPr lang="ko-KR" altLang="en-US" dirty="0"/>
              <a:t>공개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 err="1"/>
              <a:t>Javadocs</a:t>
            </a:r>
            <a:r>
              <a:rPr lang="ko-KR" altLang="en-US" dirty="0"/>
              <a:t>가 유용하지만 공개하지 않을 코드라면 </a:t>
            </a:r>
            <a:r>
              <a:rPr lang="en-US" altLang="ko-KR" dirty="0" err="1"/>
              <a:t>Javadocs</a:t>
            </a:r>
            <a:r>
              <a:rPr lang="ko-KR" altLang="en-US" dirty="0"/>
              <a:t>는 쓸모가 없다</a:t>
            </a:r>
            <a:r>
              <a:rPr lang="en-US" altLang="ko-KR" dirty="0"/>
              <a:t>. </a:t>
            </a:r>
            <a:r>
              <a:rPr lang="ko-KR" altLang="en-US" dirty="0"/>
              <a:t>코드만 </a:t>
            </a:r>
            <a:r>
              <a:rPr lang="ko-KR" altLang="en-US" dirty="0" err="1"/>
              <a:t>보기싫고</a:t>
            </a:r>
            <a:r>
              <a:rPr lang="ko-KR" altLang="en-US" dirty="0"/>
              <a:t> 산만해질 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24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6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형식맞추기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50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형식맞추기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질서정연하고 깔끔하며</a:t>
            </a:r>
            <a:r>
              <a:rPr lang="en-US" altLang="ko-KR" dirty="0"/>
              <a:t>, </a:t>
            </a:r>
            <a:r>
              <a:rPr lang="ko-KR" altLang="en-US" dirty="0"/>
              <a:t>일관적인 코드를 본다면 사람들에게 전문가가 짰다는 인상을 심어줄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코드가 어수선해 보인다면 프로젝트 전반적으로 무성의한 태도로 작성했다고 생각할 것이다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프로그래머라면 형식을 깔끔하게 맞춰 코드를 </a:t>
            </a:r>
            <a:r>
              <a:rPr lang="ko-KR" altLang="en-US" dirty="0" err="1"/>
              <a:t>짜야한다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코드 형식을 맞추기 위한 간단한 규칙을 정하고</a:t>
            </a:r>
            <a:r>
              <a:rPr lang="en-US" altLang="ko-KR" dirty="0"/>
              <a:t>, </a:t>
            </a:r>
            <a:r>
              <a:rPr lang="ko-KR" altLang="en-US" dirty="0"/>
              <a:t>그 규칙을 착실히 따라야 하며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팀으로 </a:t>
            </a:r>
            <a:r>
              <a:rPr lang="ko-KR" altLang="en-US" dirty="0">
                <a:solidFill>
                  <a:srgbClr val="C00000"/>
                </a:solidFill>
              </a:rPr>
              <a:t>일한다면 팀이 합의해 규칙을 정하고 모두가 그 규칙을 따라야 한다</a:t>
            </a:r>
            <a:r>
              <a:rPr lang="en-US" altLang="ko-KR" dirty="0" smtClean="0">
                <a:solidFill>
                  <a:srgbClr val="C00000"/>
                </a:solidFill>
              </a:rPr>
              <a:t>. </a:t>
            </a:r>
            <a:r>
              <a:rPr lang="ko-KR" altLang="en-US" dirty="0" smtClean="0"/>
              <a:t>필요하다면 </a:t>
            </a:r>
            <a:r>
              <a:rPr lang="ko-KR" altLang="en-US" dirty="0"/>
              <a:t>규칙을 자동으로 적용하는 도구를 활용한다 </a:t>
            </a:r>
            <a:endParaRPr lang="en-US" altLang="ko-KR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 smtClean="0"/>
              <a:t>   (</a:t>
            </a:r>
            <a:r>
              <a:rPr lang="en-US" altLang="ko-KR" b="1" dirty="0"/>
              <a:t>e.g. Android Studio</a:t>
            </a:r>
            <a:r>
              <a:rPr lang="ko-KR" altLang="en-US" b="1" dirty="0"/>
              <a:t>의 </a:t>
            </a:r>
            <a:r>
              <a:rPr lang="en-US" altLang="ko-KR" b="1" dirty="0"/>
              <a:t>Code Formatter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83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형식을 맞추는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코드 </a:t>
            </a:r>
            <a:r>
              <a:rPr lang="ko-KR" altLang="en-US" dirty="0"/>
              <a:t>형식은 중요하다</a:t>
            </a:r>
            <a:r>
              <a:rPr lang="en-US" altLang="ko-KR" dirty="0"/>
              <a:t>! </a:t>
            </a:r>
            <a:r>
              <a:rPr lang="ko-KR" altLang="en-US" dirty="0"/>
              <a:t>너무 중요해서 무시하기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형식은 의사소통의 일환이며</a:t>
            </a:r>
            <a:r>
              <a:rPr lang="en-US" altLang="ko-KR" dirty="0"/>
              <a:t>, </a:t>
            </a:r>
            <a:r>
              <a:rPr lang="ko-KR" altLang="en-US" dirty="0"/>
              <a:t>의사소통은 전문 개발자의 일차적인 의무다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구현한 기능이 다음 버전에서 바뀔 확률은 높고</a:t>
            </a:r>
            <a:r>
              <a:rPr lang="en-US" altLang="ko-KR" dirty="0"/>
              <a:t>, </a:t>
            </a:r>
            <a:r>
              <a:rPr lang="ko-KR" altLang="en-US" dirty="0"/>
              <a:t>시간이 지나면 원래 코드의 흔적을 찾아볼 수 없는 경우도 많지만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오늘 구현한 코드의 스타일과 </a:t>
            </a:r>
            <a:r>
              <a:rPr lang="ko-KR" altLang="en-US" dirty="0" err="1"/>
              <a:t>가독성</a:t>
            </a:r>
            <a:r>
              <a:rPr lang="ko-KR" altLang="en-US" dirty="0"/>
              <a:t> 수준은 유지보수의 용이성과 </a:t>
            </a:r>
            <a:r>
              <a:rPr lang="ko-KR" altLang="en-US" dirty="0" err="1"/>
              <a:t>확정성에</a:t>
            </a:r>
            <a:r>
              <a:rPr lang="ko-KR" altLang="en-US" dirty="0"/>
              <a:t> 지속적인 영향을 미친다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C00000"/>
                </a:solidFill>
              </a:rPr>
              <a:t>코드는 사라져도 스타일과 규율은 사라지지 않는다</a:t>
            </a:r>
            <a:r>
              <a:rPr lang="en-US" altLang="ko-KR" b="1" dirty="0">
                <a:solidFill>
                  <a:srgbClr val="C00000"/>
                </a:solidFill>
              </a:rPr>
              <a:t>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6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적절한 행 길이를 유지하라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코드의 세로 길이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소스코드는 얼마나 길어야 적당할까</a:t>
            </a:r>
            <a:r>
              <a:rPr lang="en-US" altLang="ko-KR" dirty="0"/>
              <a:t>?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500</a:t>
            </a:r>
            <a:r>
              <a:rPr lang="ko-KR" altLang="en-US" dirty="0"/>
              <a:t>줄을 넘지 않고 대부분 </a:t>
            </a:r>
            <a:r>
              <a:rPr lang="en-US" altLang="ko-KR" dirty="0"/>
              <a:t>200</a:t>
            </a:r>
            <a:r>
              <a:rPr lang="ko-KR" altLang="en-US" dirty="0"/>
              <a:t>줄 정도인 파일로도 커다란 시스템을 구축할 수 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(</a:t>
            </a:r>
            <a:r>
              <a:rPr lang="ko-KR" altLang="en-US" dirty="0"/>
              <a:t>실제로 전문 자바 프로젝트들</a:t>
            </a:r>
            <a:r>
              <a:rPr lang="en-US" altLang="ko-KR" dirty="0"/>
              <a:t>(JUnit, </a:t>
            </a:r>
            <a:r>
              <a:rPr lang="en-US" altLang="ko-KR" dirty="0" err="1"/>
              <a:t>FitNesse</a:t>
            </a:r>
            <a:r>
              <a:rPr lang="en-US" altLang="ko-KR" dirty="0"/>
              <a:t>, Time and Money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이렇게 </a:t>
            </a:r>
            <a:r>
              <a:rPr lang="ko-KR" altLang="en-US" dirty="0" err="1"/>
              <a:t>구현되어있다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코드 </a:t>
            </a:r>
            <a:r>
              <a:rPr lang="ko-KR" altLang="en-US" dirty="0"/>
              <a:t>길이를 </a:t>
            </a:r>
            <a:r>
              <a:rPr lang="en-US" altLang="ko-KR" dirty="0"/>
              <a:t>200</a:t>
            </a:r>
            <a:r>
              <a:rPr lang="ko-KR" altLang="en-US" dirty="0"/>
              <a:t>줄 정도로 제한하는 것은 반드시 지킬 엄격한 규칙은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ko-KR" altLang="en-US" dirty="0"/>
              <a:t>큰 파일보다는 작은 파일이 이해하기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117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신문 기사처럼 작성하라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좋은 신문 기사는 </a:t>
            </a:r>
            <a:r>
              <a:rPr lang="ko-KR" altLang="en-US" dirty="0" err="1"/>
              <a:t>최상단에</a:t>
            </a:r>
            <a:r>
              <a:rPr lang="ko-KR" altLang="en-US" dirty="0"/>
              <a:t> 표제</a:t>
            </a:r>
            <a:r>
              <a:rPr lang="en-US" altLang="ko-KR" dirty="0"/>
              <a:t>(</a:t>
            </a:r>
            <a:r>
              <a:rPr lang="ko-KR" altLang="en-US" dirty="0"/>
              <a:t>기사를 </a:t>
            </a:r>
            <a:r>
              <a:rPr lang="ko-KR" altLang="en-US" dirty="0" err="1"/>
              <a:t>몇마디로</a:t>
            </a:r>
            <a:r>
              <a:rPr lang="ko-KR" altLang="en-US" dirty="0"/>
              <a:t> 요약하는 문구</a:t>
            </a:r>
            <a:r>
              <a:rPr lang="en-US" altLang="ko-KR" dirty="0"/>
              <a:t>),</a:t>
            </a:r>
            <a:br>
              <a:rPr lang="en-US" altLang="ko-KR" dirty="0"/>
            </a:br>
            <a:r>
              <a:rPr lang="ko-KR" altLang="en-US" dirty="0"/>
              <a:t>첫 문단에는 전체 기사 내용을 요약하며</a:t>
            </a:r>
            <a:r>
              <a:rPr lang="en-US" altLang="ko-KR" dirty="0"/>
              <a:t>, </a:t>
            </a:r>
            <a:r>
              <a:rPr lang="ko-KR" altLang="en-US" dirty="0"/>
              <a:t>기사를 읽으며 내려갈 수록 세세한 사실이 조금씩 드러나며 세부사항이 나오게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dirty="0" smtClean="0"/>
              <a:t>소스파일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표제</a:t>
            </a:r>
            <a:r>
              <a:rPr lang="en-US" altLang="ko-KR" dirty="0"/>
              <a:t>)</a:t>
            </a:r>
            <a:r>
              <a:rPr lang="ko-KR" altLang="en-US" dirty="0"/>
              <a:t>는 간단하면서도 설명이 가능하게 지어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이름만 </a:t>
            </a:r>
            <a:r>
              <a:rPr lang="ko-KR" altLang="en-US" dirty="0"/>
              <a:t>보고도 올바른 모듈을 살펴보고 있는지를 판단 할 수 있도록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dirty="0" err="1" smtClean="0"/>
              <a:t>소스파일의</a:t>
            </a:r>
            <a:r>
              <a:rPr lang="ko-KR" altLang="en-US" dirty="0" smtClean="0"/>
              <a:t> </a:t>
            </a:r>
            <a:r>
              <a:rPr lang="ko-KR" altLang="en-US" dirty="0"/>
              <a:t>첫 부분</a:t>
            </a:r>
            <a:r>
              <a:rPr lang="en-US" altLang="ko-KR" dirty="0"/>
              <a:t>(</a:t>
            </a:r>
            <a:r>
              <a:rPr lang="ko-KR" altLang="en-US" dirty="0"/>
              <a:t>요약 내용</a:t>
            </a:r>
            <a:r>
              <a:rPr lang="en-US" altLang="ko-KR" dirty="0"/>
              <a:t>)</a:t>
            </a:r>
            <a:r>
              <a:rPr lang="ko-KR" altLang="en-US" dirty="0"/>
              <a:t>은 고차원 개념과 알고리즘을 설명한다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아래로 내려갈수록 의도를 세세하게 묘사하며</a:t>
            </a:r>
            <a:r>
              <a:rPr lang="en-US" altLang="ko-KR" dirty="0"/>
              <a:t>, </a:t>
            </a:r>
            <a:r>
              <a:rPr lang="ko-KR" altLang="en-US" dirty="0"/>
              <a:t>마지막에는 가장 </a:t>
            </a:r>
            <a:r>
              <a:rPr lang="ko-KR" altLang="en-US" dirty="0" err="1"/>
              <a:t>저차원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Getter/Setter?)</a:t>
            </a:r>
            <a:r>
              <a:rPr lang="ko-KR" altLang="en-US" dirty="0"/>
              <a:t>와 세부 내역이 나온다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dirty="0" smtClean="0"/>
              <a:t>신문이 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이름 등을 무작위로 뒤섞은 긴 기사 하나만 싣는다면 아무도 신문을 읽지 않을 것이다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71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개념은 빈 행으로 분리하라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코드의 각 줄은 수식이나 절을 나타내고</a:t>
            </a:r>
            <a:r>
              <a:rPr lang="en-US" altLang="ko-KR" dirty="0"/>
              <a:t>, </a:t>
            </a:r>
            <a:r>
              <a:rPr lang="ko-KR" altLang="en-US" dirty="0"/>
              <a:t>여러 줄의 묶음은 완결된 생각 하나를 표현한다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생각 사이에는 빈 행을 넣어 분리해야한다</a:t>
            </a:r>
            <a:r>
              <a:rPr lang="en-US" altLang="ko-KR" dirty="0"/>
              <a:t>. </a:t>
            </a:r>
            <a:r>
              <a:rPr lang="ko-KR" altLang="en-US" dirty="0"/>
              <a:t>그렇지 않다면 단지 </a:t>
            </a:r>
            <a:r>
              <a:rPr lang="ko-KR" altLang="en-US" dirty="0" err="1"/>
              <a:t>줄바꿈만</a:t>
            </a:r>
            <a:r>
              <a:rPr lang="ko-KR" altLang="en-US" dirty="0"/>
              <a:t> 다를 뿐인데도 코드 </a:t>
            </a:r>
            <a:r>
              <a:rPr lang="ko-KR" altLang="en-US" dirty="0" err="1"/>
              <a:t>가독성이</a:t>
            </a:r>
            <a:r>
              <a:rPr lang="ko-KR" altLang="en-US" dirty="0"/>
              <a:t> 현저히 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310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개념은 빈 행으로 분리하라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557"/>
            <a:ext cx="4648200" cy="46662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02" y="1907557"/>
            <a:ext cx="5267325" cy="46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12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세로 밀집도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줄바꿈이</a:t>
            </a:r>
            <a:r>
              <a:rPr lang="ko-KR" altLang="en-US" dirty="0"/>
              <a:t> 개념을 분리한다면</a:t>
            </a:r>
            <a:r>
              <a:rPr lang="en-US" altLang="ko-KR" dirty="0"/>
              <a:t>, </a:t>
            </a:r>
            <a:r>
              <a:rPr lang="ko-KR" altLang="en-US" dirty="0"/>
              <a:t>반대로 세로 </a:t>
            </a:r>
            <a:r>
              <a:rPr lang="ko-KR" altLang="en-US" dirty="0" err="1"/>
              <a:t>밀집도는</a:t>
            </a:r>
            <a:r>
              <a:rPr lang="ko-KR" altLang="en-US" dirty="0"/>
              <a:t> 연관성을 의미한다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서로 밀집한 코드 행은 세로로 가까이 놓여야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847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세로 </a:t>
            </a:r>
            <a:r>
              <a:rPr lang="ko-KR" altLang="en-US" dirty="0" smtClean="0"/>
              <a:t>밀집도 </a:t>
            </a:r>
            <a:r>
              <a:rPr lang="ko-KR" altLang="en-US" dirty="0" err="1" smtClean="0"/>
              <a:t>나쁜예와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좋은예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0565"/>
            <a:ext cx="5228968" cy="4388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93" y="1740565"/>
            <a:ext cx="4762500" cy="43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8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수직 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서로 밀접한 개념은 세로로 가까이 둬야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두 </a:t>
            </a:r>
            <a:r>
              <a:rPr lang="ko-KR" altLang="en-US" dirty="0"/>
              <a:t>개념이 서로 다른 파일에 속한다면 규칙이 통하지 않지만</a:t>
            </a:r>
            <a:r>
              <a:rPr lang="en-US" altLang="ko-KR" dirty="0"/>
              <a:t>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타당한 근거가 없다면 서로 밀접한 개념은 한 파일에 속해야 마땅하다</a:t>
            </a:r>
            <a:r>
              <a:rPr lang="en-US" altLang="ko-KR" dirty="0"/>
              <a:t>(protected </a:t>
            </a:r>
            <a:r>
              <a:rPr lang="ko-KR" altLang="en-US" dirty="0"/>
              <a:t>변수를 피해야 하는 이유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같은 파일에 속할 정도로 밀접한 두 개념은 세로 거리로 연관성</a:t>
            </a:r>
            <a:r>
              <a:rPr lang="en-US" altLang="ko-KR" i="1" dirty="0"/>
              <a:t>- </a:t>
            </a:r>
            <a:r>
              <a:rPr lang="ko-KR" altLang="en-US" i="1" dirty="0"/>
              <a:t>한 개념을 이해하는 데 다른 개념이 중요한 정도 </a:t>
            </a:r>
            <a:r>
              <a:rPr lang="en-US" altLang="ko-KR" i="1" dirty="0"/>
              <a:t>-</a:t>
            </a:r>
            <a:r>
              <a:rPr lang="ko-KR" altLang="en-US" dirty="0"/>
              <a:t>을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08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i="0" kern="1200" dirty="0" smtClean="0">
                <a:effectLst/>
                <a:latin typeface="+mj-lt"/>
                <a:ea typeface="+mj-ea"/>
                <a:cs typeface="+mj-cs"/>
              </a:rPr>
              <a:t>주석</a:t>
            </a:r>
            <a:endParaRPr lang="ko-KR" altLang="en-US" sz="4400" b="1" i="0" kern="12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3600" b="1" dirty="0" smtClean="0">
                <a:solidFill>
                  <a:srgbClr val="C00000"/>
                </a:solidFill>
              </a:rPr>
              <a:t>나쁜 </a:t>
            </a:r>
            <a:r>
              <a:rPr lang="ko-KR" altLang="en-US" sz="3600" b="1" dirty="0">
                <a:solidFill>
                  <a:srgbClr val="C00000"/>
                </a:solidFill>
              </a:rPr>
              <a:t>코드에 주석을 달지 마라</a:t>
            </a:r>
            <a:r>
              <a:rPr lang="en-US" altLang="ko-KR" sz="3600" b="1" dirty="0">
                <a:solidFill>
                  <a:srgbClr val="C00000"/>
                </a:solidFill>
              </a:rPr>
              <a:t>. </a:t>
            </a:r>
            <a:r>
              <a:rPr lang="ko-KR" altLang="en-US" sz="3600" b="1" dirty="0">
                <a:solidFill>
                  <a:srgbClr val="C00000"/>
                </a:solidFill>
              </a:rPr>
              <a:t>새로 짜라</a:t>
            </a:r>
            <a:r>
              <a:rPr lang="en-US" altLang="ko-KR" sz="3600" b="1" dirty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-  </a:t>
            </a:r>
            <a:r>
              <a:rPr lang="ko-KR" altLang="en-US" dirty="0" smtClean="0"/>
              <a:t>브라이언 </a:t>
            </a:r>
            <a:r>
              <a:rPr lang="en-US" altLang="ko-KR" dirty="0"/>
              <a:t>W.</a:t>
            </a:r>
            <a:r>
              <a:rPr lang="ko-KR" altLang="en-US" dirty="0" err="1"/>
              <a:t>커니핸</a:t>
            </a:r>
            <a:r>
              <a:rPr lang="en-US" altLang="ko-KR" dirty="0"/>
              <a:t>, P.J.</a:t>
            </a:r>
            <a:r>
              <a:rPr lang="ko-KR" altLang="en-US" dirty="0" err="1"/>
              <a:t>플라우거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039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변수는 사용하는 위치에서 최대한 가까이 선언한다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270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인스턴스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변수는 클래스 맨 처음에 선언한다</a:t>
            </a:r>
            <a:r>
              <a:rPr lang="en-US" altLang="ko-KR" dirty="0"/>
              <a:t>(</a:t>
            </a:r>
            <a:r>
              <a:rPr lang="ko-KR" altLang="en-US" dirty="0"/>
              <a:t>자바의 경우</a:t>
            </a:r>
            <a:r>
              <a:rPr lang="en-US" altLang="ko-KR" dirty="0"/>
              <a:t>).</a:t>
            </a:r>
            <a:br>
              <a:rPr lang="en-US" altLang="ko-KR" dirty="0"/>
            </a:br>
            <a:r>
              <a:rPr lang="ko-KR" altLang="en-US" dirty="0"/>
              <a:t>변수 간 세로로 거리를 두지 않는다 </a:t>
            </a:r>
            <a:r>
              <a:rPr lang="en-US" altLang="ko-KR" dirty="0"/>
              <a:t>- </a:t>
            </a:r>
            <a:r>
              <a:rPr lang="ko-KR" altLang="en-US" dirty="0"/>
              <a:t>잘 설계한 클래스는 대다수 클래스 메서드가 인스턴스 변수를 사용하기 </a:t>
            </a:r>
            <a:r>
              <a:rPr lang="ko-KR" altLang="en-US" dirty="0" smtClean="0"/>
              <a:t>때문이다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++</a:t>
            </a:r>
            <a:r>
              <a:rPr lang="ko-KR" altLang="en-US" dirty="0"/>
              <a:t>의 경우에는 마지막에 선언하는 것이 일반적이다</a:t>
            </a:r>
            <a:r>
              <a:rPr lang="en-US" altLang="ko-KR" dirty="0"/>
              <a:t>. </a:t>
            </a:r>
            <a:r>
              <a:rPr lang="ko-KR" altLang="en-US" dirty="0"/>
              <a:t>어느 곳이든 잘 알려진 위치에 인스턴스 변수를 모으는 것이 중요하다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도중에 선언된 변수는 꽁꽁 숨겨놓은 보물 찾기와 같다</a:t>
            </a:r>
            <a:r>
              <a:rPr lang="en-US" altLang="ko-KR" dirty="0"/>
              <a:t>. </a:t>
            </a:r>
            <a:r>
              <a:rPr lang="ko-KR" altLang="en-US" dirty="0" err="1"/>
              <a:t>십중</a:t>
            </a:r>
            <a:r>
              <a:rPr lang="ko-KR" altLang="en-US" dirty="0"/>
              <a:t> 팔구 코드를 읽다가 우연히 발견한다</a:t>
            </a:r>
            <a:r>
              <a:rPr lang="en-US" altLang="ko-KR" dirty="0"/>
              <a:t>. </a:t>
            </a:r>
            <a:r>
              <a:rPr lang="ko-KR" altLang="en-US" dirty="0"/>
              <a:t>발견해보시길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요즘은 </a:t>
            </a:r>
            <a:r>
              <a:rPr lang="en-US" altLang="ko-KR" dirty="0"/>
              <a:t>IDE</a:t>
            </a:r>
            <a:r>
              <a:rPr lang="ko-KR" altLang="en-US" dirty="0"/>
              <a:t>가 잘 되어있어서 </a:t>
            </a:r>
            <a:r>
              <a:rPr lang="ko-KR" altLang="en-US" dirty="0" err="1"/>
              <a:t>찾기야</a:t>
            </a:r>
            <a:r>
              <a:rPr lang="ko-KR" altLang="en-US" dirty="0"/>
              <a:t> 어렵지 않겠지만</a:t>
            </a:r>
            <a:r>
              <a:rPr lang="en-US" altLang="ko-KR" dirty="0"/>
              <a:t>, </a:t>
            </a:r>
            <a:r>
              <a:rPr lang="ko-KR" altLang="en-US" dirty="0" err="1"/>
              <a:t>더러운건</a:t>
            </a:r>
            <a:r>
              <a:rPr lang="ko-KR" altLang="en-US" dirty="0"/>
              <a:t> </a:t>
            </a:r>
            <a:r>
              <a:rPr lang="ko-KR" altLang="en-US" dirty="0" smtClean="0"/>
              <a:t>마찬가지이다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28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종속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함수가 다른 함수를 호출한다면</a:t>
            </a:r>
            <a:r>
              <a:rPr lang="en-US" altLang="ko-KR" dirty="0"/>
              <a:t>(</a:t>
            </a:r>
            <a:r>
              <a:rPr lang="ko-KR" altLang="en-US" dirty="0"/>
              <a:t>종속 함수</a:t>
            </a:r>
            <a:r>
              <a:rPr lang="en-US" altLang="ko-KR" dirty="0"/>
              <a:t>) </a:t>
            </a:r>
            <a:r>
              <a:rPr lang="ko-KR" altLang="en-US" dirty="0"/>
              <a:t>두 함수는 세로로 가까이 배치한다</a:t>
            </a:r>
            <a:r>
              <a:rPr lang="en-US" altLang="ko-KR" dirty="0"/>
              <a:t>. </a:t>
            </a:r>
            <a:r>
              <a:rPr lang="ko-KR" altLang="en-US" dirty="0"/>
              <a:t>가능하면 호출되는 함수를 호출하는 함수보다 뒤에 배치한다</a:t>
            </a:r>
            <a:r>
              <a:rPr lang="en-US" altLang="ko-KR" dirty="0"/>
              <a:t>. (</a:t>
            </a:r>
            <a:r>
              <a:rPr lang="ko-KR" altLang="en-US" dirty="0"/>
              <a:t>프로그램이 자연스럽게 읽힐 수 있도록</a:t>
            </a:r>
            <a:r>
              <a:rPr lang="en-US" altLang="ko-KR" dirty="0"/>
              <a:t>) </a:t>
            </a:r>
            <a:r>
              <a:rPr lang="ko-KR" altLang="en-US" dirty="0"/>
              <a:t>이러한 규칙을 일관되게 적용한다면 독자는 방금 함수에서 호출한 함수가 잠시 후에 정의될 것이라고 자연스레 예측한다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419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개념의 </a:t>
            </a:r>
            <a:r>
              <a:rPr lang="ko-KR" altLang="en-US" dirty="0" smtClean="0"/>
              <a:t>유사성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개념적인 </a:t>
            </a:r>
            <a:r>
              <a:rPr lang="ko-KR" altLang="en-US" dirty="0"/>
              <a:t>친화도가 높을 수록 코드를 서로 가까이 배치한다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앞서 살펴보았듯이 한 함수가 다른 함수를 호출하는 종속성</a:t>
            </a:r>
            <a:r>
              <a:rPr lang="en-US" altLang="ko-KR" dirty="0"/>
              <a:t>, </a:t>
            </a:r>
            <a:r>
              <a:rPr lang="ko-KR" altLang="en-US" dirty="0"/>
              <a:t>변수와 그 변수를 사용하는 함수가 그 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 외에도 비슷한 동작을 수행하는 함수 무리 또한 개념의 친화도가 높다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64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세로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일반적으로 </a:t>
            </a:r>
            <a:r>
              <a:rPr lang="ko-KR" altLang="en-US" dirty="0"/>
              <a:t>함수 호출 종속성은 아래방향으로 유지하므로</a:t>
            </a:r>
            <a:r>
              <a:rPr lang="en-US" altLang="ko-KR" dirty="0"/>
              <a:t>, </a:t>
            </a:r>
            <a:r>
              <a:rPr lang="ko-KR" altLang="en-US" dirty="0"/>
              <a:t>호출되는 함수를 호출하는 함수보다 뒤에 배치한다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그러면 소스코드가 자연스럽게 고차원 </a:t>
            </a:r>
            <a:r>
              <a:rPr lang="en-US" altLang="ko-KR" dirty="0"/>
              <a:t>--&gt; </a:t>
            </a:r>
            <a:r>
              <a:rPr lang="ko-KR" altLang="en-US" dirty="0" err="1"/>
              <a:t>저차원으로</a:t>
            </a:r>
            <a:r>
              <a:rPr lang="ko-KR" altLang="en-US" dirty="0"/>
              <a:t> 내려간다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가장 중요한 개념을 가장 먼저 표현하고</a:t>
            </a:r>
            <a:r>
              <a:rPr lang="en-US" altLang="ko-KR" dirty="0"/>
              <a:t>, </a:t>
            </a:r>
            <a:r>
              <a:rPr lang="ko-KR" altLang="en-US" dirty="0"/>
              <a:t>세세한 사항은 마지막에 표현한다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그렇게 하면 첫 함수 몇개만 읽어도 개념을 파악하기 쉬워질 것이다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757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 형식 </a:t>
            </a:r>
            <a:r>
              <a:rPr lang="ko-KR" altLang="en-US" dirty="0" smtClean="0"/>
              <a:t>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대다수의 </a:t>
            </a:r>
            <a:r>
              <a:rPr lang="ko-KR" altLang="en-US" dirty="0"/>
              <a:t>프로그래머들은 명백히 짧은 행을 선호하므로 짧은 행이 바람직하다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Hollerith</a:t>
            </a:r>
            <a:r>
              <a:rPr lang="ko-KR" altLang="en-US" dirty="0"/>
              <a:t>가 제안한 </a:t>
            </a:r>
            <a:r>
              <a:rPr lang="en-US" altLang="ko-KR" dirty="0"/>
              <a:t>80</a:t>
            </a:r>
            <a:r>
              <a:rPr lang="ko-KR" altLang="en-US" dirty="0"/>
              <a:t>자 제한은 다소 인위적이므로 조금 더 늘여도 좋다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120</a:t>
            </a:r>
            <a:r>
              <a:rPr lang="ko-KR" altLang="en-US" dirty="0"/>
              <a:t>자 이상을 넘어간다면 주의 부족이다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필자 개인적으로는 </a:t>
            </a:r>
            <a:r>
              <a:rPr lang="en-US" altLang="ko-KR" dirty="0"/>
              <a:t>120</a:t>
            </a:r>
            <a:r>
              <a:rPr lang="ko-KR" altLang="en-US" dirty="0"/>
              <a:t>자 정도로 길이를 제한한다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548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 공백과 </a:t>
            </a:r>
            <a:r>
              <a:rPr lang="ko-KR" altLang="en-US" dirty="0" smtClean="0"/>
              <a:t>밀집도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가로로는 </a:t>
            </a:r>
            <a:r>
              <a:rPr lang="ko-KR" altLang="en-US" dirty="0"/>
              <a:t>공백을 사용해 밀접</a:t>
            </a:r>
            <a:r>
              <a:rPr lang="en-US" altLang="ko-KR" dirty="0"/>
              <a:t>/</a:t>
            </a:r>
            <a:r>
              <a:rPr lang="ko-KR" altLang="en-US" dirty="0"/>
              <a:t>느슨한 개념을 </a:t>
            </a:r>
            <a:r>
              <a:rPr lang="ko-KR" altLang="en-US" dirty="0" smtClean="0"/>
              <a:t>표현한다</a:t>
            </a:r>
            <a:endParaRPr lang="en-US" altLang="ko-KR" dirty="0" smtClean="0"/>
          </a:p>
          <a:p>
            <a:r>
              <a:rPr lang="ko-KR" altLang="en-US" dirty="0" smtClean="0"/>
              <a:t>추가로 </a:t>
            </a:r>
            <a:r>
              <a:rPr lang="ko-KR" altLang="en-US" dirty="0"/>
              <a:t>연산자의 우선순위를 강조하기 위해서도 공백을 사용한다 </a:t>
            </a:r>
            <a:r>
              <a:rPr lang="en-US" altLang="ko-KR" dirty="0"/>
              <a:t>return b*b - 4*a*c;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Code Formatter</a:t>
            </a:r>
            <a:r>
              <a:rPr lang="ko-KR" altLang="en-US" dirty="0"/>
              <a:t>등의 도구가 연산자 우선순위까지 고려하지 못하므로 공백을 임의로 넣어주더라도 사라지는 경우가 </a:t>
            </a:r>
            <a:r>
              <a:rPr lang="ko-KR" altLang="en-US" dirty="0" smtClean="0"/>
              <a:t>대부분이다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2976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가로 공백과 밀집도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27655"/>
            <a:ext cx="10381734" cy="4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5130114" cy="451885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보기엔 깔끔해 보일지 모르나</a:t>
            </a:r>
            <a:r>
              <a:rPr lang="en-US" altLang="ko-KR" dirty="0"/>
              <a:t>, </a:t>
            </a:r>
            <a:r>
              <a:rPr lang="ko-KR" altLang="en-US" dirty="0"/>
              <a:t>코드가 엉뚱한 부분을 강조해 변수 유형을 자연스레 무시하고 이름부터 읽게 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게다가 </a:t>
            </a:r>
            <a:r>
              <a:rPr lang="en-US" altLang="ko-KR" dirty="0"/>
              <a:t>Code Formatter </a:t>
            </a:r>
            <a:r>
              <a:rPr lang="ko-KR" altLang="en-US" dirty="0"/>
              <a:t>대부분들은 이렇게 </a:t>
            </a:r>
            <a:r>
              <a:rPr lang="ko-KR" altLang="en-US" dirty="0" err="1"/>
              <a:t>해놔봤자</a:t>
            </a:r>
            <a:r>
              <a:rPr lang="ko-KR" altLang="en-US" dirty="0"/>
              <a:t> 무시하고 원래대로 돌려놓는다</a:t>
            </a:r>
            <a:r>
              <a:rPr lang="en-US" altLang="ko-KR" dirty="0"/>
              <a:t>(</a:t>
            </a:r>
            <a:r>
              <a:rPr lang="ko-KR" altLang="en-US" dirty="0"/>
              <a:t>내가 이 문제 때문에 씨름한 경험이 있음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그러므로 선언문과 </a:t>
            </a:r>
            <a:r>
              <a:rPr lang="ko-KR" altLang="en-US" dirty="0" err="1"/>
              <a:t>할당문을</a:t>
            </a:r>
            <a:r>
              <a:rPr lang="ko-KR" altLang="en-US" dirty="0"/>
              <a:t> 별도로 정렬할 필요가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정렬이 </a:t>
            </a:r>
            <a:r>
              <a:rPr lang="ko-KR" altLang="en-US" dirty="0"/>
              <a:t>필요할 정도로 목록이 </a:t>
            </a:r>
            <a:r>
              <a:rPr lang="ko-KR" altLang="en-US" dirty="0" smtClean="0"/>
              <a:t>길다면 목록의 </a:t>
            </a:r>
            <a:r>
              <a:rPr lang="ko-KR" altLang="en-US" dirty="0"/>
              <a:t>길이가 문제이지 정렬이 부족해서가 아니다</a:t>
            </a:r>
            <a:r>
              <a:rPr lang="en-US" altLang="ko-KR" dirty="0"/>
              <a:t>. </a:t>
            </a:r>
            <a:r>
              <a:rPr lang="ko-KR" altLang="en-US" dirty="0" err="1"/>
              <a:t>선언부가</a:t>
            </a:r>
            <a:r>
              <a:rPr lang="ko-KR" altLang="en-US" dirty="0"/>
              <a:t> 길다는 것은 클래스를 쪼개야 한다는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55" y="1658112"/>
            <a:ext cx="4229100" cy="44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37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들여쓰기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들여쓰기를 </a:t>
            </a:r>
            <a:r>
              <a:rPr lang="ko-KR" altLang="en-US" dirty="0"/>
              <a:t>잘 해놓으면 </a:t>
            </a:r>
            <a:r>
              <a:rPr lang="en-US" altLang="ko-KR" i="1" dirty="0"/>
              <a:t>- </a:t>
            </a:r>
            <a:r>
              <a:rPr lang="ko-KR" altLang="en-US" i="1" dirty="0"/>
              <a:t>물론 그러고 있겠지만</a:t>
            </a:r>
            <a:r>
              <a:rPr lang="en-US" altLang="ko-KR" i="1" dirty="0"/>
              <a:t>! -</a:t>
            </a:r>
            <a:r>
              <a:rPr lang="ko-KR" altLang="en-US" dirty="0"/>
              <a:t> 구조가 한 눈에 들어온다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들여쓰기 무시하기</a:t>
            </a:r>
          </a:p>
          <a:p>
            <a:r>
              <a:rPr lang="ko-KR" altLang="en-US" dirty="0"/>
              <a:t>간단한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, while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짧은 함수에서 들여쓰기를 </a:t>
            </a:r>
            <a:r>
              <a:rPr lang="ko-KR" altLang="en-US" dirty="0" err="1"/>
              <a:t>무시하고픈</a:t>
            </a:r>
            <a:r>
              <a:rPr lang="ko-KR" altLang="en-US" dirty="0"/>
              <a:t> 유혹이 생긴다</a:t>
            </a:r>
            <a:r>
              <a:rPr lang="en-US" altLang="ko-KR" dirty="0"/>
              <a:t>.(</a:t>
            </a:r>
            <a:r>
              <a:rPr lang="ko-KR" altLang="en-US" dirty="0"/>
              <a:t>정말</a:t>
            </a:r>
            <a:r>
              <a:rPr lang="en-US" altLang="ko-KR" dirty="0"/>
              <a:t>?)</a:t>
            </a:r>
            <a:br>
              <a:rPr lang="en-US" altLang="ko-KR" dirty="0"/>
            </a:br>
            <a:r>
              <a:rPr lang="ko-KR" altLang="en-US" dirty="0"/>
              <a:t>하지만 들여쓰기로 제대로 범위를 표현한 코드가 </a:t>
            </a:r>
            <a:r>
              <a:rPr lang="ko-KR" altLang="en-US" dirty="0" err="1"/>
              <a:t>가독성이</a:t>
            </a:r>
            <a:r>
              <a:rPr lang="ko-KR" altLang="en-US" dirty="0"/>
              <a:t> 더 높다</a:t>
            </a:r>
            <a:r>
              <a:rPr lang="en-US" altLang="ko-KR" dirty="0"/>
              <a:t>. </a:t>
            </a:r>
            <a:r>
              <a:rPr lang="ko-KR" altLang="en-US" dirty="0"/>
              <a:t>유혹을 뿌리치자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91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i="0" kern="1200" dirty="0" smtClean="0">
                <a:effectLst/>
                <a:latin typeface="+mj-lt"/>
                <a:ea typeface="+mj-ea"/>
                <a:cs typeface="+mj-cs"/>
              </a:rPr>
              <a:t>주석</a:t>
            </a:r>
            <a:endParaRPr lang="ko-KR" altLang="en-US" sz="4400" b="1" i="0" kern="12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주석은 필요악이다</a:t>
            </a:r>
            <a:r>
              <a:rPr lang="en-US" altLang="ko-KR" dirty="0"/>
              <a:t>. </a:t>
            </a:r>
            <a:r>
              <a:rPr lang="ko-KR" altLang="en-US" dirty="0"/>
              <a:t>코드로 의도를 표현하지 못해</a:t>
            </a:r>
            <a:r>
              <a:rPr lang="en-US" altLang="ko-KR" dirty="0"/>
              <a:t>, </a:t>
            </a:r>
            <a:r>
              <a:rPr lang="ko-KR" altLang="en-US" dirty="0"/>
              <a:t>실패를 만회하기 위해 쓰는 것이다</a:t>
            </a:r>
            <a:r>
              <a:rPr lang="en-US" altLang="ko-KR" dirty="0"/>
              <a:t>. </a:t>
            </a:r>
            <a:r>
              <a:rPr lang="ko-KR" altLang="en-US" dirty="0"/>
              <a:t>주석은 언제나 실패를 의미한다</a:t>
            </a:r>
            <a:r>
              <a:rPr lang="en-US" altLang="ko-KR" dirty="0"/>
              <a:t>. </a:t>
            </a:r>
            <a:r>
              <a:rPr lang="ko-KR" altLang="en-US" dirty="0"/>
              <a:t>주석 없이는 자신을 표현할 방법을 찾지 못해 할 수 없이 주석을 사용한다</a:t>
            </a:r>
            <a:r>
              <a:rPr lang="en-US" altLang="ko-KR" dirty="0"/>
              <a:t>. </a:t>
            </a:r>
            <a:r>
              <a:rPr lang="ko-KR" altLang="en-US" dirty="0"/>
              <a:t>그래서 주석은 반겨 맞을 손님이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주석을 무시하는 이유가 무엇이냐고</a:t>
            </a:r>
            <a:r>
              <a:rPr lang="en-US" altLang="ko-KR" dirty="0"/>
              <a:t>? </a:t>
            </a:r>
            <a:r>
              <a:rPr lang="ko-KR" altLang="en-US" dirty="0"/>
              <a:t>주석이 오래될수록 코드에서 멀어져서 거짓말을 하게 될 가능성이 커지기 때문이다</a:t>
            </a:r>
            <a:r>
              <a:rPr lang="en-US" altLang="ko-KR" dirty="0"/>
              <a:t>. </a:t>
            </a:r>
            <a:r>
              <a:rPr lang="ko-KR" altLang="en-US" dirty="0"/>
              <a:t>코드는 유지보수를 해도</a:t>
            </a:r>
            <a:r>
              <a:rPr lang="en-US" altLang="ko-KR" dirty="0"/>
              <a:t>, </a:t>
            </a:r>
            <a:r>
              <a:rPr lang="ko-KR" altLang="en-US" dirty="0"/>
              <a:t>주석을 계속 유지보수하기란 현실적으로 불가능하기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470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나쁜예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438"/>
            <a:ext cx="9813323" cy="35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8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좋은예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374"/>
            <a:ext cx="10515599" cy="47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69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가짜 </a:t>
            </a:r>
            <a:r>
              <a:rPr lang="ko-KR" altLang="en-US" dirty="0" smtClean="0"/>
              <a:t>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b="1" dirty="0"/>
          </a:p>
          <a:p>
            <a:r>
              <a:rPr lang="ko-KR" altLang="en-US" dirty="0"/>
              <a:t>빈 </a:t>
            </a:r>
            <a:r>
              <a:rPr lang="en-US" altLang="ko-KR" dirty="0"/>
              <a:t>while</a:t>
            </a:r>
            <a:r>
              <a:rPr lang="ko-KR" altLang="en-US" dirty="0"/>
              <a:t>문이나 </a:t>
            </a:r>
            <a:r>
              <a:rPr lang="en-US" altLang="ko-KR" dirty="0"/>
              <a:t>for</a:t>
            </a:r>
            <a:r>
              <a:rPr lang="ko-KR" altLang="en-US" dirty="0"/>
              <a:t>문을 접할 때가 있다</a:t>
            </a:r>
            <a:r>
              <a:rPr lang="en-US" altLang="ko-KR" dirty="0"/>
              <a:t>. </a:t>
            </a:r>
            <a:r>
              <a:rPr lang="ko-KR" altLang="en-US" dirty="0" err="1"/>
              <a:t>가능한한</a:t>
            </a:r>
            <a:r>
              <a:rPr lang="ko-KR" altLang="en-US" dirty="0"/>
              <a:t> 피해야 되지만</a:t>
            </a:r>
            <a:r>
              <a:rPr lang="en-US" altLang="ko-KR" dirty="0"/>
              <a:t>, </a:t>
            </a:r>
            <a:r>
              <a:rPr lang="ko-KR" altLang="en-US" dirty="0"/>
              <a:t>피하지 못 할 </a:t>
            </a:r>
            <a:r>
              <a:rPr lang="ko-KR" altLang="en-US" dirty="0" smtClean="0"/>
              <a:t>경우엔 빈 </a:t>
            </a:r>
            <a:r>
              <a:rPr lang="ko-KR" altLang="en-US" dirty="0"/>
              <a:t>블록을 올바로 </a:t>
            </a:r>
            <a:r>
              <a:rPr lang="ko-KR" altLang="en-US" dirty="0" err="1"/>
              <a:t>들여쓰고</a:t>
            </a:r>
            <a:r>
              <a:rPr lang="ko-KR" altLang="en-US" dirty="0"/>
              <a:t> 괄호로 감싸라</a:t>
            </a:r>
            <a:r>
              <a:rPr lang="en-US" altLang="ko-KR" dirty="0"/>
              <a:t>. </a:t>
            </a:r>
            <a:r>
              <a:rPr lang="ko-KR" altLang="en-US" b="1" dirty="0"/>
              <a:t>그렇지 않으면 찾을 수 없는 버그가 </a:t>
            </a:r>
            <a:r>
              <a:rPr lang="ko-KR" altLang="en-US" b="1" dirty="0" smtClean="0"/>
              <a:t>발생할 수도 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419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팀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당연한 </a:t>
            </a:r>
            <a:r>
              <a:rPr lang="ko-KR" altLang="en-US" dirty="0"/>
              <a:t>이야기들이 적혀있는 것 같지만</a:t>
            </a:r>
            <a:r>
              <a:rPr lang="en-US" altLang="ko-KR" dirty="0"/>
              <a:t>.. </a:t>
            </a:r>
            <a:r>
              <a:rPr lang="ko-KR" altLang="en-US" dirty="0"/>
              <a:t>팀에 </a:t>
            </a:r>
            <a:r>
              <a:rPr lang="ko-KR" altLang="en-US" dirty="0" err="1"/>
              <a:t>속해있다면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</a:t>
            </a:r>
            <a:r>
              <a:rPr lang="ko-KR" altLang="en-US" dirty="0"/>
              <a:t>우선시 되어야 하고 선호해야 할 규칙은 팀 규칙이다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처음 팀이 이루어졌다면 </a:t>
            </a:r>
            <a:r>
              <a:rPr lang="ko-KR" altLang="en-US" dirty="0" err="1"/>
              <a:t>우성이형과</a:t>
            </a:r>
            <a:r>
              <a:rPr lang="ko-KR" altLang="en-US" dirty="0"/>
              <a:t> </a:t>
            </a:r>
            <a:r>
              <a:rPr lang="ko-KR" altLang="en-US" dirty="0" err="1"/>
              <a:t>동현이처럼</a:t>
            </a:r>
            <a:r>
              <a:rPr lang="ko-KR" altLang="en-US" dirty="0"/>
              <a:t> 코딩을 시작하기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코딩 </a:t>
            </a:r>
            <a:r>
              <a:rPr lang="ko-KR" altLang="en-US" dirty="0"/>
              <a:t>스타일을 의논하여</a:t>
            </a:r>
            <a:r>
              <a:rPr lang="en-US" altLang="ko-KR" dirty="0"/>
              <a:t>(</a:t>
            </a:r>
            <a:r>
              <a:rPr lang="ko-KR" altLang="en-US" dirty="0"/>
              <a:t>괄호를 어디에 넣을지</a:t>
            </a:r>
            <a:r>
              <a:rPr lang="en-US" altLang="ko-KR" dirty="0"/>
              <a:t>, </a:t>
            </a:r>
            <a:r>
              <a:rPr lang="ko-KR" altLang="en-US" dirty="0" err="1"/>
              <a:t>네이밍은</a:t>
            </a:r>
            <a:r>
              <a:rPr lang="ko-KR" altLang="en-US" dirty="0"/>
              <a:t> 어떻게 할지 등</a:t>
            </a:r>
            <a:r>
              <a:rPr lang="en-US" altLang="ko-KR" dirty="0"/>
              <a:t>) IDE Formatter</a:t>
            </a:r>
            <a:r>
              <a:rPr lang="ko-KR" altLang="en-US" dirty="0"/>
              <a:t>로 지정하여 구현하는 것이 옳은 방식이다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좋은 </a:t>
            </a:r>
            <a:r>
              <a:rPr lang="ko-KR" altLang="en-US" b="1" dirty="0">
                <a:solidFill>
                  <a:srgbClr val="C00000"/>
                </a:solidFill>
              </a:rPr>
              <a:t>소프트웨어 시스템은 읽기 쉬운 문서로 이뤄지고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읽기 쉬운 문서는 스타일이 일관적이고 매끄러워야 한다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875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밥 아저씨의 형식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https://kwosu87.gitbooks.io/clean-code/content/Chapter%2005%20-%</a:t>
            </a:r>
            <a:r>
              <a:rPr lang="en-US" altLang="ko-KR" dirty="0" smtClean="0">
                <a:hlinkClick r:id="rId2"/>
              </a:rPr>
              <a:t>20%ED%98%95%EC%8B%9D%20%EB%A7%9E%EC%B6%94%EA%B8%B0.html</a:t>
            </a:r>
            <a:endParaRPr lang="en-US" altLang="ko-KR" dirty="0" smtClean="0"/>
          </a:p>
          <a:p>
            <a:r>
              <a:rPr lang="ko-KR" altLang="en-US" dirty="0" err="1" smtClean="0"/>
              <a:t>마지막예제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822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객체와 자료구조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69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변수를 비공개</a:t>
            </a:r>
            <a:r>
              <a:rPr lang="en-US" altLang="ko-KR" dirty="0"/>
              <a:t>private</a:t>
            </a:r>
            <a:r>
              <a:rPr lang="ko-KR" altLang="en-US" dirty="0"/>
              <a:t>로 정의하는 이유가 있다</a:t>
            </a:r>
            <a:r>
              <a:rPr lang="en-US" altLang="ko-KR" dirty="0"/>
              <a:t>. </a:t>
            </a:r>
            <a:r>
              <a:rPr lang="ko-KR" altLang="en-US" dirty="0"/>
              <a:t>남들이 변수에 의존하지 않게 만들고 싶어서다</a:t>
            </a:r>
            <a:r>
              <a:rPr lang="en-US" altLang="ko-KR" dirty="0"/>
              <a:t>. </a:t>
            </a:r>
            <a:r>
              <a:rPr lang="ko-KR" altLang="en-US" dirty="0"/>
              <a:t>충동이든 변덕이든</a:t>
            </a:r>
            <a:r>
              <a:rPr lang="en-US" altLang="ko-KR" dirty="0"/>
              <a:t>, </a:t>
            </a:r>
            <a:r>
              <a:rPr lang="ko-KR" altLang="en-US" dirty="0"/>
              <a:t>변수 타입이나 구현을 맘대로 바꾸고 싶어서다</a:t>
            </a:r>
            <a:r>
              <a:rPr lang="en-US" altLang="ko-KR" dirty="0"/>
              <a:t>. </a:t>
            </a:r>
            <a:r>
              <a:rPr lang="ko-KR" altLang="en-US" dirty="0"/>
              <a:t>그렇다면 어째서 수많은 프로그래머가 조회</a:t>
            </a:r>
            <a:r>
              <a:rPr lang="en-US" altLang="ko-KR" dirty="0"/>
              <a:t>get </a:t>
            </a:r>
            <a:r>
              <a:rPr lang="ko-KR" altLang="en-US" dirty="0"/>
              <a:t>함수와 설정</a:t>
            </a:r>
            <a:r>
              <a:rPr lang="en-US" altLang="ko-KR" dirty="0"/>
              <a:t>set </a:t>
            </a:r>
            <a:r>
              <a:rPr lang="ko-KR" altLang="en-US" dirty="0"/>
              <a:t>함수를 당연하게 공개</a:t>
            </a:r>
            <a:r>
              <a:rPr lang="en-US" altLang="ko-KR" dirty="0"/>
              <a:t>public</a:t>
            </a:r>
            <a:r>
              <a:rPr lang="ko-KR" altLang="en-US" dirty="0"/>
              <a:t>해 비공개 변수를 외부에 노출할까</a:t>
            </a:r>
            <a:r>
              <a:rPr lang="en-US" altLang="ko-KR" dirty="0" smtClean="0"/>
              <a:t>?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52034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 추상화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10515600" cy="4518851"/>
          </a:xfrm>
        </p:spPr>
        <p:txBody>
          <a:bodyPr/>
          <a:lstStyle/>
          <a:p>
            <a:r>
              <a:rPr lang="ko-KR" altLang="en-US" dirty="0"/>
              <a:t>일반적으로 변수를 </a:t>
            </a:r>
            <a:r>
              <a:rPr lang="en-US" altLang="ko-KR" dirty="0"/>
              <a:t>private</a:t>
            </a:r>
            <a:r>
              <a:rPr lang="ko-KR" altLang="en-US" dirty="0"/>
              <a:t>으로 많이 선언을 하는데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값마다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set </a:t>
            </a:r>
            <a:r>
              <a:rPr lang="ko-KR" altLang="en-US" dirty="0"/>
              <a:t>함수를 제공한다면 이는 결과적으로 내부 구조를 노출하는 구조가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변수 사이에 함수라는 계층을 </a:t>
            </a:r>
            <a:r>
              <a:rPr lang="ko-KR" altLang="en-US" dirty="0" err="1"/>
              <a:t>계층을</a:t>
            </a:r>
            <a:r>
              <a:rPr lang="ko-KR" altLang="en-US" dirty="0"/>
              <a:t> 넣는다고 구현이 저절로 감춰지지는 않는다</a:t>
            </a:r>
            <a:r>
              <a:rPr lang="en-US" altLang="ko-KR" dirty="0"/>
              <a:t>. </a:t>
            </a:r>
            <a:r>
              <a:rPr lang="ko-KR" altLang="en-US" dirty="0"/>
              <a:t>구현을 감추려면 </a:t>
            </a:r>
            <a:r>
              <a:rPr lang="ko-KR" altLang="en-US" b="1" dirty="0"/>
              <a:t>추상화</a:t>
            </a:r>
            <a:r>
              <a:rPr lang="ko-KR" altLang="en-US" dirty="0"/>
              <a:t>가 필요하다</a:t>
            </a:r>
            <a:r>
              <a:rPr lang="en-US" altLang="ko-KR" dirty="0"/>
              <a:t>! set, get </a:t>
            </a:r>
            <a:r>
              <a:rPr lang="ko-KR" altLang="en-US" dirty="0"/>
              <a:t>메서드로 변수를 다룬다고 클래스가 되는 것이 아니라</a:t>
            </a:r>
            <a:r>
              <a:rPr lang="en-US" altLang="ko-KR" dirty="0"/>
              <a:t>, </a:t>
            </a:r>
            <a:r>
              <a:rPr lang="ko-KR" altLang="en-US" dirty="0"/>
              <a:t>추상 인터페이스를 제공해 사용자가 구현을 모른 채 자료의 핵심을 조작할 수 있어야 진정한 의미의 클래스다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496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추상화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95" y="1758070"/>
            <a:ext cx="5346486" cy="409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6789" y="1915297"/>
            <a:ext cx="4436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변수를 접근할 </a:t>
            </a:r>
            <a:r>
              <a:rPr lang="en-US" altLang="ko-KR" sz="2400" dirty="0" smtClean="0"/>
              <a:t>getter, setter </a:t>
            </a:r>
            <a:r>
              <a:rPr lang="ko-KR" altLang="en-US" sz="2400" dirty="0" smtClean="0"/>
              <a:t>를 반드시 붙일 필요는 없다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93172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객체 </a:t>
            </a:r>
            <a:r>
              <a:rPr lang="ko-KR" altLang="en-US" dirty="0" smtClean="0"/>
              <a:t>비대칭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객체는 </a:t>
            </a:r>
            <a:r>
              <a:rPr lang="ko-KR" altLang="en-US" dirty="0"/>
              <a:t>추상화 뒤로 자료를 숨긴 채 자료를 다루는 함수만 공개한다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 구조는 자료를 그대로 공개하며 별다른 함수는 제공하지 않는다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두 정의는 본질적으로 상반된다</a:t>
            </a:r>
            <a:r>
              <a:rPr lang="en-US" altLang="ko-KR" dirty="0"/>
              <a:t>. </a:t>
            </a:r>
            <a:r>
              <a:rPr lang="ko-KR" altLang="en-US" dirty="0"/>
              <a:t>두 개념은 사실상 정반대다</a:t>
            </a:r>
            <a:r>
              <a:rPr lang="en-US" altLang="ko-KR" dirty="0"/>
              <a:t>. </a:t>
            </a:r>
            <a:r>
              <a:rPr lang="ko-KR" altLang="en-US" dirty="0"/>
              <a:t>사소한 차이로 보일지 모르지만 그 차이가 미치는 영향은 </a:t>
            </a:r>
            <a:r>
              <a:rPr lang="ko-KR" altLang="en-US" dirty="0" err="1"/>
              <a:t>굉장히다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3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146683"/>
          </a:xfrm>
        </p:spPr>
        <p:txBody>
          <a:bodyPr/>
          <a:lstStyle/>
          <a:p>
            <a:r>
              <a:rPr lang="ko-KR" altLang="en-US" dirty="0"/>
              <a:t>주석은 나쁜 코드를 보완하지 못한다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 주석을 추가하는 일반적인 이유는 코드 품질이 </a:t>
            </a:r>
            <a:r>
              <a:rPr lang="ko-KR" altLang="en-US" dirty="0" err="1"/>
              <a:t>나빠서이다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깔끔하고 </a:t>
            </a:r>
            <a:r>
              <a:rPr lang="ko-KR" altLang="en-US" dirty="0"/>
              <a:t>주석이 거의 없는 코드가</a:t>
            </a:r>
            <a:r>
              <a:rPr lang="en-US" altLang="ko-KR" dirty="0"/>
              <a:t>, </a:t>
            </a:r>
            <a:r>
              <a:rPr lang="ko-KR" altLang="en-US" dirty="0"/>
              <a:t>복잡하고 어수선하며 주석이 많이 달린 코드보다 훨씬 좋다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주석으로 </a:t>
            </a:r>
            <a:r>
              <a:rPr lang="ko-KR" altLang="en-US" dirty="0"/>
              <a:t>설명하려 애쓰는 대신에 그 난장판을 깨끗이 치우는 데 시간을 보내라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457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객체 비대칭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262" y="1658112"/>
            <a:ext cx="6573538" cy="45188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58112"/>
            <a:ext cx="3672016" cy="45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6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객체 비대칭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2377"/>
            <a:ext cx="4709984" cy="47254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52" y="1712376"/>
            <a:ext cx="5389348" cy="38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32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객체 비대칭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자료 구조를 사용하는</a:t>
            </a:r>
            <a:r>
              <a:rPr lang="en-US" altLang="ko-KR" dirty="0"/>
              <a:t>) </a:t>
            </a:r>
            <a:r>
              <a:rPr lang="ko-KR" altLang="en-US" dirty="0"/>
              <a:t>절차적인 코드는 기존 자료 구조를 변경하지 않으면서 새 함수를 추가하기 쉽다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객체 지향 코드는 기존 함수를 변경하지 않으면서 새 클래스를 추가하기 쉽다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절차적인 코드는 새로운 자료 구조를 추가하기 어렵다</a:t>
            </a:r>
            <a:r>
              <a:rPr lang="en-US" altLang="ko-KR" dirty="0"/>
              <a:t>. </a:t>
            </a:r>
            <a:r>
              <a:rPr lang="ko-KR" altLang="en-US" dirty="0"/>
              <a:t>그러려면 모든 함수를 고쳐야 한다</a:t>
            </a:r>
            <a:r>
              <a:rPr lang="en-US" altLang="ko-KR" dirty="0"/>
              <a:t>. </a:t>
            </a:r>
            <a:r>
              <a:rPr lang="ko-KR" altLang="en-US" dirty="0"/>
              <a:t>객체 지향 코드는 새로운 함수를 추가하기 </a:t>
            </a:r>
            <a:r>
              <a:rPr lang="ko-KR" altLang="en-US" dirty="0" smtClean="0"/>
              <a:t>어렵다</a:t>
            </a:r>
            <a:r>
              <a:rPr lang="en-US" altLang="ko-KR" dirty="0"/>
              <a:t>. </a:t>
            </a:r>
            <a:r>
              <a:rPr lang="ko-KR" altLang="en-US" dirty="0"/>
              <a:t>그러려면 모든 클래스를 고쳐야 한다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/>
              <a:t>객체 지향 코드에서 어려운 변경은 절차적인 코드에서 쉬우며</a:t>
            </a:r>
            <a:r>
              <a:rPr lang="en-US" altLang="ko-KR" b="1" dirty="0"/>
              <a:t>, </a:t>
            </a:r>
            <a:r>
              <a:rPr lang="ko-KR" altLang="en-US" b="1" dirty="0"/>
              <a:t>절차적인 코드에서 어려운 변경은 객체 지향 코드에서 쉽다</a:t>
            </a:r>
            <a:r>
              <a:rPr lang="en-US" altLang="ko-KR" b="1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9008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객체 비대칭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복잡한 시스템을 짜다 보면 새로운 함수가 필요할 경우거나</a:t>
            </a:r>
            <a:r>
              <a:rPr lang="en-US" altLang="ko-KR" dirty="0"/>
              <a:t>, </a:t>
            </a:r>
            <a:r>
              <a:rPr lang="ko-KR" altLang="en-US" dirty="0"/>
              <a:t>새로운 자료 타입이 필요한 경우가 생긴다</a:t>
            </a:r>
            <a:r>
              <a:rPr lang="en-US" altLang="ko-KR" dirty="0"/>
              <a:t>. </a:t>
            </a:r>
            <a:r>
              <a:rPr lang="ko-KR" altLang="en-US" dirty="0"/>
              <a:t>이때 상황에 맞게 </a:t>
            </a:r>
            <a:r>
              <a:rPr lang="ko-KR" altLang="en-US" b="1" dirty="0"/>
              <a:t>클래스 </a:t>
            </a:r>
            <a:r>
              <a:rPr lang="en-US" altLang="ko-KR" b="1" dirty="0"/>
              <a:t>&amp; </a:t>
            </a:r>
            <a:r>
              <a:rPr lang="ko-KR" altLang="en-US" b="1" dirty="0"/>
              <a:t>객체 지향 기법</a:t>
            </a:r>
            <a:r>
              <a:rPr lang="ko-KR" altLang="en-US" dirty="0"/>
              <a:t>을 사용하거나</a:t>
            </a:r>
            <a:r>
              <a:rPr lang="en-US" altLang="ko-KR" dirty="0"/>
              <a:t>, </a:t>
            </a:r>
            <a:r>
              <a:rPr lang="ko-KR" altLang="en-US" b="1" dirty="0"/>
              <a:t>절차적인 코드와 자료 구조</a:t>
            </a:r>
            <a:r>
              <a:rPr lang="ko-KR" altLang="en-US" dirty="0"/>
              <a:t>를 적절하게 사용하는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분별 있는 프로그래머는 모든 것이 객체라는 생각이 </a:t>
            </a:r>
            <a:r>
              <a:rPr lang="ko-KR" altLang="en-US" b="1" dirty="0" err="1"/>
              <a:t>미신</a:t>
            </a:r>
            <a:r>
              <a:rPr lang="ko-KR" altLang="en-US" dirty="0" err="1"/>
              <a:t>임을</a:t>
            </a:r>
            <a:r>
              <a:rPr lang="ko-KR" altLang="en-US" dirty="0"/>
              <a:t> 잘 안다</a:t>
            </a:r>
            <a:r>
              <a:rPr lang="en-US" altLang="ko-KR" dirty="0"/>
              <a:t>. </a:t>
            </a:r>
            <a:r>
              <a:rPr lang="ko-KR" altLang="en-US" dirty="0"/>
              <a:t>때로는 단순한 자료 구조와 절차적인 코드가 가장 적합한 상황도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882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디미터</a:t>
            </a:r>
            <a:r>
              <a:rPr lang="ko-KR" altLang="en-US" dirty="0"/>
              <a:t> 법칙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디미터</a:t>
            </a:r>
            <a:r>
              <a:rPr lang="ko-KR" altLang="en-US" dirty="0" smtClean="0"/>
              <a:t> </a:t>
            </a:r>
            <a:r>
              <a:rPr lang="ko-KR" altLang="en-US" dirty="0"/>
              <a:t>법칙은 잘 알려진 </a:t>
            </a:r>
            <a:r>
              <a:rPr lang="ko-KR" altLang="en-US" dirty="0" err="1"/>
              <a:t>휴리스틱</a:t>
            </a:r>
            <a:r>
              <a:rPr lang="en-US" altLang="ko-KR" dirty="0"/>
              <a:t>heuristic(</a:t>
            </a:r>
            <a:r>
              <a:rPr lang="ko-KR" altLang="en-US" dirty="0"/>
              <a:t>경험에 기반하여 문제를 해결하거나 학습하거나 발견해 내는 방법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모듈은 자신이 조작하는 객체의 속사정을 몰라야 한다는 법칙이다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정확히 표현하자면</a:t>
            </a:r>
            <a:r>
              <a:rPr lang="en-US" altLang="ko-KR" dirty="0"/>
              <a:t>, </a:t>
            </a:r>
            <a:r>
              <a:rPr lang="ko-KR" altLang="en-US" dirty="0" err="1"/>
              <a:t>디미터</a:t>
            </a:r>
            <a:r>
              <a:rPr lang="ko-KR" altLang="en-US" dirty="0"/>
              <a:t> 법칙은 </a:t>
            </a:r>
            <a:r>
              <a:rPr lang="en-US" altLang="ko-KR" dirty="0"/>
              <a:t>"</a:t>
            </a:r>
            <a:r>
              <a:rPr lang="ko-KR" altLang="en-US" dirty="0"/>
              <a:t>클래스 </a:t>
            </a:r>
            <a:r>
              <a:rPr lang="en-US" altLang="ko-KR" dirty="0"/>
              <a:t>C</a:t>
            </a:r>
            <a:r>
              <a:rPr lang="ko-KR" altLang="en-US" dirty="0"/>
              <a:t>의 메서드 </a:t>
            </a:r>
            <a:r>
              <a:rPr lang="en-US" altLang="ko-KR" dirty="0"/>
              <a:t>f</a:t>
            </a:r>
            <a:r>
              <a:rPr lang="ko-KR" altLang="en-US" dirty="0"/>
              <a:t>는 다음과 같은 객체의 메서드만 호출해야 한다</a:t>
            </a:r>
            <a:r>
              <a:rPr lang="en-US" altLang="ko-KR" dirty="0"/>
              <a:t>"</a:t>
            </a:r>
            <a:r>
              <a:rPr lang="ko-KR" altLang="en-US" dirty="0"/>
              <a:t>고 주장한다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 </a:t>
            </a:r>
            <a:r>
              <a:rPr lang="en-US" altLang="ko-KR" dirty="0"/>
              <a:t>C</a:t>
            </a:r>
          </a:p>
          <a:p>
            <a:pPr lvl="1"/>
            <a:r>
              <a:rPr lang="en-US" altLang="ko-KR" dirty="0" smtClean="0"/>
              <a:t>f  </a:t>
            </a:r>
            <a:r>
              <a:rPr lang="ko-KR" altLang="en-US" dirty="0" smtClean="0"/>
              <a:t>가 </a:t>
            </a:r>
            <a:r>
              <a:rPr lang="ko-KR" altLang="en-US" dirty="0"/>
              <a:t>생성한 객체</a:t>
            </a:r>
          </a:p>
          <a:p>
            <a:pPr lvl="1"/>
            <a:r>
              <a:rPr lang="en-US" altLang="ko-KR" dirty="0"/>
              <a:t>f </a:t>
            </a:r>
            <a:r>
              <a:rPr lang="ko-KR" altLang="en-US" dirty="0"/>
              <a:t>인수로 넘어온 객체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인스턴스 변수에 저장된 객체</a:t>
            </a:r>
          </a:p>
          <a:p>
            <a:r>
              <a:rPr lang="ko-KR" altLang="en-US" dirty="0"/>
              <a:t>하지만 위 객체에서 허용된 </a:t>
            </a:r>
            <a:r>
              <a:rPr lang="ko-KR" altLang="en-US" dirty="0">
                <a:solidFill>
                  <a:srgbClr val="C00000"/>
                </a:solidFill>
              </a:rPr>
              <a:t>메서드가 반환하는 객체의 메서드는 호출하면 안 된다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r>
              <a:rPr lang="ko-KR" altLang="en-US" dirty="0">
                <a:solidFill>
                  <a:srgbClr val="C00000"/>
                </a:solidFill>
              </a:rPr>
              <a:t>다시 말해</a:t>
            </a:r>
            <a:r>
              <a:rPr lang="en-US" altLang="ko-KR" dirty="0">
                <a:solidFill>
                  <a:srgbClr val="C00000"/>
                </a:solidFill>
              </a:rPr>
              <a:t>, </a:t>
            </a:r>
            <a:r>
              <a:rPr lang="ko-KR" altLang="en-US" b="1" dirty="0">
                <a:solidFill>
                  <a:srgbClr val="C00000"/>
                </a:solidFill>
              </a:rPr>
              <a:t>낯선 사람은 경계하고 </a:t>
            </a:r>
            <a:r>
              <a:rPr lang="ko-KR" altLang="en-US" b="1" dirty="0" err="1">
                <a:solidFill>
                  <a:srgbClr val="C00000"/>
                </a:solidFill>
              </a:rPr>
              <a:t>친구랑만</a:t>
            </a:r>
            <a:r>
              <a:rPr lang="ko-KR" altLang="en-US" b="1" dirty="0">
                <a:solidFill>
                  <a:srgbClr val="C00000"/>
                </a:solidFill>
              </a:rPr>
              <a:t> 놀라는 의미</a:t>
            </a:r>
            <a:r>
              <a:rPr lang="ko-KR" altLang="en-US" dirty="0">
                <a:solidFill>
                  <a:srgbClr val="C00000"/>
                </a:solidFill>
              </a:rPr>
              <a:t>이다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738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기차 </a:t>
            </a:r>
            <a:r>
              <a:rPr lang="ko-KR" altLang="en-US" dirty="0" smtClean="0"/>
              <a:t>충돌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</a:t>
            </a:r>
            <a:r>
              <a:rPr lang="ko-KR" altLang="en-US" dirty="0"/>
              <a:t>같은 코드를 기차 충돌</a:t>
            </a:r>
            <a:r>
              <a:rPr lang="en-US" altLang="ko-KR" dirty="0"/>
              <a:t>train wreck</a:t>
            </a:r>
            <a:r>
              <a:rPr lang="ko-KR" altLang="en-US" dirty="0"/>
              <a:t>이라 부른다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final String </a:t>
            </a:r>
            <a:r>
              <a:rPr lang="en-US" altLang="ko-KR" dirty="0" err="1"/>
              <a:t>outputDir</a:t>
            </a:r>
            <a:r>
              <a:rPr lang="en-US" altLang="ko-KR" dirty="0"/>
              <a:t> = </a:t>
            </a:r>
            <a:r>
              <a:rPr lang="en-US" altLang="ko-KR" dirty="0" err="1"/>
              <a:t>ctxt.getOptions</a:t>
            </a:r>
            <a:r>
              <a:rPr lang="en-US" altLang="ko-KR" dirty="0"/>
              <a:t>().</a:t>
            </a:r>
            <a:r>
              <a:rPr lang="en-US" altLang="ko-KR" dirty="0" err="1"/>
              <a:t>getScratchDir</a:t>
            </a:r>
            <a:r>
              <a:rPr lang="en-US" altLang="ko-KR" dirty="0"/>
              <a:t>().</a:t>
            </a:r>
            <a:r>
              <a:rPr lang="en-US" altLang="ko-KR" dirty="0" err="1"/>
              <a:t>getAbsolutePath</a:t>
            </a:r>
            <a:r>
              <a:rPr lang="en-US" altLang="ko-KR" dirty="0" smtClean="0"/>
              <a:t>();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여러 객차가 한 줄로 이어진 기차처럼 보이기 때문이다</a:t>
            </a:r>
            <a:r>
              <a:rPr lang="en-US" altLang="ko-KR" dirty="0"/>
              <a:t>. </a:t>
            </a:r>
            <a:r>
              <a:rPr lang="ko-KR" altLang="en-US" dirty="0"/>
              <a:t>일반적으로 조잡하다 여겨지는 방식이므로 피하는 편이 좋다</a:t>
            </a:r>
            <a:r>
              <a:rPr lang="en-US" altLang="ko-KR" dirty="0"/>
              <a:t>. </a:t>
            </a:r>
            <a:r>
              <a:rPr lang="ko-KR" altLang="en-US" dirty="0"/>
              <a:t>위 코드는 다음과 같이 나누는 편이 좋다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Options opts = </a:t>
            </a:r>
            <a:r>
              <a:rPr lang="en-US" altLang="ko-KR" dirty="0" err="1"/>
              <a:t>ctxt.getOptions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File </a:t>
            </a:r>
            <a:r>
              <a:rPr lang="en-US" altLang="ko-KR" dirty="0" err="1"/>
              <a:t>scratchDir</a:t>
            </a:r>
            <a:r>
              <a:rPr lang="en-US" altLang="ko-KR" dirty="0"/>
              <a:t> = </a:t>
            </a:r>
            <a:r>
              <a:rPr lang="en-US" altLang="ko-KR" dirty="0" err="1"/>
              <a:t>opts.getScratchDir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final String </a:t>
            </a:r>
            <a:r>
              <a:rPr lang="en-US" altLang="ko-KR" dirty="0" err="1"/>
              <a:t>outputDir</a:t>
            </a:r>
            <a:r>
              <a:rPr lang="en-US" altLang="ko-KR" dirty="0"/>
              <a:t> = </a:t>
            </a:r>
            <a:r>
              <a:rPr lang="en-US" altLang="ko-KR" dirty="0" err="1"/>
              <a:t>scratchDir.getAbsolutePath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4515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기차 충돌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예제가 </a:t>
            </a:r>
            <a:r>
              <a:rPr lang="ko-KR" altLang="en-US" dirty="0" err="1"/>
              <a:t>디미터</a:t>
            </a:r>
            <a:r>
              <a:rPr lang="ko-KR" altLang="en-US" dirty="0"/>
              <a:t> 법칙을 위반하는지 여부는 위의 변수들이 객체인지 자료 </a:t>
            </a:r>
            <a:r>
              <a:rPr lang="ko-KR" altLang="en-US" dirty="0" err="1"/>
              <a:t>구조인지에</a:t>
            </a:r>
            <a:r>
              <a:rPr lang="ko-KR" altLang="en-US" dirty="0"/>
              <a:t> 달렸다</a:t>
            </a:r>
            <a:r>
              <a:rPr lang="en-US" altLang="ko-KR" dirty="0"/>
              <a:t>. </a:t>
            </a:r>
            <a:r>
              <a:rPr lang="ko-KR" altLang="en-US" dirty="0"/>
              <a:t>객체라면 내부 구조를 숨겨야 하므로 확실히 </a:t>
            </a:r>
            <a:r>
              <a:rPr lang="ko-KR" altLang="en-US" dirty="0" err="1"/>
              <a:t>디미터</a:t>
            </a:r>
            <a:r>
              <a:rPr lang="ko-KR" altLang="en-US" dirty="0"/>
              <a:t> 법칙을 위반한다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자료 구조라면 당연히 내부 구조를 노출하므로 문제되지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029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잡종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이런 </a:t>
            </a:r>
            <a:r>
              <a:rPr lang="ko-KR" altLang="en-US" dirty="0"/>
              <a:t>혼란으로 말미암아 때때로 절반은 객체</a:t>
            </a:r>
            <a:r>
              <a:rPr lang="en-US" altLang="ko-KR" dirty="0"/>
              <a:t>, </a:t>
            </a:r>
            <a:r>
              <a:rPr lang="ko-KR" altLang="en-US" dirty="0"/>
              <a:t>절반은 자료 구조인 잡종 구조가 나온다</a:t>
            </a:r>
            <a:r>
              <a:rPr lang="en-US" altLang="ko-KR" dirty="0"/>
              <a:t>. </a:t>
            </a:r>
            <a:r>
              <a:rPr lang="ko-KR" altLang="en-US" dirty="0"/>
              <a:t>잡종 구조는 중요한 기능을 수행하는 함수도 있고</a:t>
            </a:r>
            <a:r>
              <a:rPr lang="en-US" altLang="ko-KR" dirty="0"/>
              <a:t>, </a:t>
            </a:r>
            <a:r>
              <a:rPr lang="ko-KR" altLang="en-US" dirty="0"/>
              <a:t>공개 변수나 공개 </a:t>
            </a:r>
            <a:r>
              <a:rPr lang="en-US" altLang="ko-KR" dirty="0"/>
              <a:t>get/set </a:t>
            </a:r>
            <a:r>
              <a:rPr lang="ko-KR" altLang="en-US" dirty="0"/>
              <a:t>함수도 있다</a:t>
            </a:r>
            <a:r>
              <a:rPr lang="en-US" altLang="ko-KR" dirty="0"/>
              <a:t>. </a:t>
            </a:r>
            <a:r>
              <a:rPr lang="ko-KR" altLang="en-US" dirty="0"/>
              <a:t>이런 구조는 새로운 함수는 물론이고 새로운 자료 구조도 추가하기 어렵다</a:t>
            </a:r>
            <a:r>
              <a:rPr lang="en-US" altLang="ko-KR" dirty="0"/>
              <a:t>. </a:t>
            </a:r>
            <a:r>
              <a:rPr lang="ko-KR" altLang="en-US" dirty="0"/>
              <a:t>양쪽 세상에서 단점만 모아놓은 구조다</a:t>
            </a:r>
            <a:r>
              <a:rPr lang="en-US" altLang="ko-KR" dirty="0"/>
              <a:t>. </a:t>
            </a:r>
            <a:r>
              <a:rPr lang="ko-KR" altLang="en-US" dirty="0"/>
              <a:t>그러므로 되도록 이런 구조는 피하도록 하자</a:t>
            </a:r>
            <a:r>
              <a:rPr lang="en-US" altLang="ko-KR" dirty="0"/>
              <a:t>. </a:t>
            </a:r>
            <a:r>
              <a:rPr lang="ko-KR" altLang="en-US" b="1" dirty="0"/>
              <a:t>프로그래머가 함수나 타입을 보호할지 공개할지 확신하지 못해 </a:t>
            </a:r>
            <a:r>
              <a:rPr lang="en-US" altLang="ko-KR" b="1" dirty="0"/>
              <a:t>(</a:t>
            </a:r>
            <a:r>
              <a:rPr lang="ko-KR" altLang="en-US" b="1" dirty="0"/>
              <a:t>더 나쁘게는 무지해</a:t>
            </a:r>
            <a:r>
              <a:rPr lang="en-US" altLang="ko-KR" b="1" dirty="0"/>
              <a:t>) </a:t>
            </a:r>
            <a:r>
              <a:rPr lang="ko-KR" altLang="en-US" b="1" dirty="0"/>
              <a:t>어중간하게 내놓은 설계에 불과하다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045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구조체 </a:t>
            </a:r>
            <a:r>
              <a:rPr lang="ko-KR" altLang="en-US" dirty="0" smtClean="0"/>
              <a:t>감추기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위의 </a:t>
            </a:r>
            <a:r>
              <a:rPr lang="en-US" altLang="ko-KR" dirty="0" err="1"/>
              <a:t>outputDir</a:t>
            </a:r>
            <a:r>
              <a:rPr lang="en-US" altLang="ko-KR" dirty="0"/>
              <a:t> </a:t>
            </a:r>
            <a:r>
              <a:rPr lang="ko-KR" altLang="en-US" dirty="0"/>
              <a:t>예제의 경우 좋은 방식이 아니다</a:t>
            </a:r>
            <a:r>
              <a:rPr lang="en-US" altLang="ko-KR" dirty="0"/>
              <a:t>. </a:t>
            </a:r>
            <a:r>
              <a:rPr lang="ko-KR" altLang="en-US" dirty="0"/>
              <a:t>이 경로를 왜 필요할지 같은 모듈에서 찾아 보았더니 </a:t>
            </a:r>
            <a:r>
              <a:rPr lang="en-US" altLang="ko-KR" dirty="0"/>
              <a:t>(</a:t>
            </a:r>
            <a:r>
              <a:rPr lang="ko-KR" altLang="en-US" dirty="0"/>
              <a:t>한참 아래로 내려가서</a:t>
            </a:r>
            <a:r>
              <a:rPr lang="en-US" altLang="ko-KR" dirty="0"/>
              <a:t>) </a:t>
            </a:r>
            <a:r>
              <a:rPr lang="ko-KR" altLang="en-US" dirty="0"/>
              <a:t>이런 코드가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outFile</a:t>
            </a:r>
            <a:r>
              <a:rPr lang="en-US" altLang="ko-KR" dirty="0"/>
              <a:t> = </a:t>
            </a:r>
            <a:r>
              <a:rPr lang="en-US" altLang="ko-KR" dirty="0" err="1"/>
              <a:t>outputDir</a:t>
            </a:r>
            <a:r>
              <a:rPr lang="en-US" altLang="ko-KR" dirty="0"/>
              <a:t> + "/" + </a:t>
            </a:r>
            <a:r>
              <a:rPr lang="en-US" altLang="ko-KR" dirty="0" err="1"/>
              <a:t>className.replace</a:t>
            </a:r>
            <a:r>
              <a:rPr lang="en-US" altLang="ko-KR" dirty="0"/>
              <a:t>('.', '/') + ".class"; </a:t>
            </a:r>
          </a:p>
          <a:p>
            <a:pPr marL="457200" lvl="1" indent="0">
              <a:buNone/>
            </a:pPr>
            <a:r>
              <a:rPr lang="en-US" altLang="ko-KR" dirty="0" err="1"/>
              <a:t>FileOutputStream</a:t>
            </a:r>
            <a:r>
              <a:rPr lang="en-US" altLang="ko-KR" dirty="0"/>
              <a:t> </a:t>
            </a:r>
            <a:r>
              <a:rPr lang="en-US" altLang="ko-KR" dirty="0" err="1"/>
              <a:t>fout</a:t>
            </a:r>
            <a:r>
              <a:rPr lang="en-US" altLang="ko-KR" dirty="0"/>
              <a:t> = new </a:t>
            </a:r>
            <a:r>
              <a:rPr lang="en-US" altLang="ko-KR" dirty="0" err="1"/>
              <a:t>FileOutputStream</a:t>
            </a:r>
            <a:r>
              <a:rPr lang="en-US" altLang="ko-KR" dirty="0"/>
              <a:t>(</a:t>
            </a:r>
            <a:r>
              <a:rPr lang="en-US" altLang="ko-KR" dirty="0" err="1"/>
              <a:t>outFile</a:t>
            </a:r>
            <a:r>
              <a:rPr lang="en-US" altLang="ko-KR" dirty="0"/>
              <a:t>); </a:t>
            </a:r>
          </a:p>
          <a:p>
            <a:pPr marL="457200" lvl="1" indent="0">
              <a:buNone/>
            </a:pPr>
            <a:r>
              <a:rPr lang="en-US" altLang="ko-KR" dirty="0" err="1"/>
              <a:t>BufferedOutputStream</a:t>
            </a:r>
            <a:r>
              <a:rPr lang="en-US" altLang="ko-KR" dirty="0"/>
              <a:t> </a:t>
            </a:r>
            <a:r>
              <a:rPr lang="en-US" altLang="ko-KR" dirty="0" err="1"/>
              <a:t>bos</a:t>
            </a:r>
            <a:r>
              <a:rPr lang="en-US" altLang="ko-KR" dirty="0"/>
              <a:t> = new </a:t>
            </a:r>
            <a:r>
              <a:rPr lang="en-US" altLang="ko-KR" dirty="0" err="1"/>
              <a:t>BufferedOutputStream</a:t>
            </a:r>
            <a:r>
              <a:rPr lang="en-US" altLang="ko-KR" dirty="0"/>
              <a:t>(</a:t>
            </a:r>
            <a:r>
              <a:rPr lang="en-US" altLang="ko-KR" dirty="0" err="1"/>
              <a:t>fout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추상화 수준을 뒤섞어 놓아 다소 불편하다</a:t>
            </a:r>
            <a:r>
              <a:rPr lang="en-US" altLang="ko-KR" dirty="0"/>
              <a:t>. 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슬래시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ko-KR" altLang="en-US" dirty="0" err="1"/>
              <a:t>확장자</a:t>
            </a:r>
            <a:r>
              <a:rPr lang="en-US" altLang="ko-KR" dirty="0"/>
              <a:t>, File </a:t>
            </a:r>
            <a:r>
              <a:rPr lang="ko-KR" altLang="en-US" dirty="0"/>
              <a:t>객체를 부주의하게 마구 뒤섞으면 안 된다</a:t>
            </a:r>
            <a:r>
              <a:rPr lang="en-US" altLang="ko-KR" dirty="0"/>
              <a:t>. </a:t>
            </a:r>
            <a:r>
              <a:rPr lang="ko-KR" altLang="en-US" dirty="0"/>
              <a:t>어찌 되었거나</a:t>
            </a:r>
            <a:r>
              <a:rPr lang="en-US" altLang="ko-KR" dirty="0"/>
              <a:t>, </a:t>
            </a:r>
            <a:r>
              <a:rPr lang="ko-KR" altLang="en-US" dirty="0"/>
              <a:t>위 코드에 따르면 경로를 얻으려는 이유가 임시 파일을 생성하기 위함을 알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0641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감추기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 err="1"/>
              <a:t>ctxt</a:t>
            </a:r>
            <a:r>
              <a:rPr lang="en-US" altLang="ko-KR" dirty="0"/>
              <a:t> </a:t>
            </a:r>
            <a:r>
              <a:rPr lang="ko-KR" altLang="en-US" dirty="0"/>
              <a:t>객체에 임시 파일을 생성하라고 시키면 어떨까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BufferedOutputStream</a:t>
            </a:r>
            <a:r>
              <a:rPr lang="en-US" altLang="ko-KR" dirty="0" smtClean="0"/>
              <a:t> </a:t>
            </a:r>
            <a:r>
              <a:rPr lang="en-US" altLang="ko-KR" dirty="0" err="1"/>
              <a:t>bos</a:t>
            </a:r>
            <a:r>
              <a:rPr lang="en-US" altLang="ko-KR" dirty="0"/>
              <a:t> = </a:t>
            </a:r>
            <a:r>
              <a:rPr lang="en-US" altLang="ko-KR" dirty="0" smtClean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err="1" smtClean="0"/>
              <a:t>ctxt.createScratchFileStream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classFileName</a:t>
            </a:r>
            <a:r>
              <a:rPr lang="en-US" altLang="ko-KR" dirty="0" smtClean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객체에게 맡기기에 적당한 임무로 보인다</a:t>
            </a:r>
            <a:r>
              <a:rPr lang="en-US" altLang="ko-KR" dirty="0"/>
              <a:t>! </a:t>
            </a:r>
            <a:r>
              <a:rPr lang="en-US" altLang="ko-KR" dirty="0" err="1"/>
              <a:t>ctxt</a:t>
            </a:r>
            <a:r>
              <a:rPr lang="ko-KR" altLang="en-US" dirty="0"/>
              <a:t>는 내부 구조를 드러내지 않으며</a:t>
            </a:r>
            <a:r>
              <a:rPr lang="en-US" altLang="ko-KR" dirty="0"/>
              <a:t>, </a:t>
            </a:r>
            <a:r>
              <a:rPr lang="ko-KR" altLang="en-US" dirty="0"/>
              <a:t>모듈은 자신이 몰라야 하는 여러 객체를 탐색할 필요가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디미터</a:t>
            </a:r>
            <a:r>
              <a:rPr lang="ko-KR" altLang="en-US" dirty="0"/>
              <a:t> 법칙을 위반하지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34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코드를 의도로 표현하라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직원에게 </a:t>
            </a:r>
            <a:r>
              <a:rPr lang="ko-KR" altLang="en-US" dirty="0"/>
              <a:t>복지 혜택을 받을 자격이 있는지 검사한다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if </a:t>
            </a:r>
            <a:r>
              <a:rPr lang="en-US" altLang="ko-KR" dirty="0"/>
              <a:t>((</a:t>
            </a:r>
            <a:r>
              <a:rPr lang="en-US" altLang="ko-KR" dirty="0" err="1"/>
              <a:t>emplotee.flags</a:t>
            </a:r>
            <a:r>
              <a:rPr lang="en-US" altLang="ko-KR" dirty="0"/>
              <a:t> &amp; HOURLY_FLAG) &amp;&amp; (</a:t>
            </a:r>
            <a:r>
              <a:rPr lang="en-US" altLang="ko-KR" dirty="0" err="1"/>
              <a:t>employee.age</a:t>
            </a:r>
            <a:r>
              <a:rPr lang="en-US" altLang="ko-KR" dirty="0"/>
              <a:t> &gt; 65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다음 코드는 어떤가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if (</a:t>
            </a:r>
            <a:r>
              <a:rPr lang="en-US" altLang="ko-KR" dirty="0" err="1"/>
              <a:t>employee.isEligibleForFullBenefits</a:t>
            </a:r>
            <a:r>
              <a:rPr lang="en-US" altLang="ko-KR" dirty="0"/>
              <a:t>())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주석도 </a:t>
            </a:r>
            <a:r>
              <a:rPr lang="ko-KR" altLang="en-US" dirty="0"/>
              <a:t>필요없이 함수 이름만으로 충분히 깔끔하게 표현되었다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588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자료 전달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자료 구조체의 전형적인 형태는 공개 변수만 있고 함수가 없는 클래스다</a:t>
            </a:r>
            <a:r>
              <a:rPr lang="en-US" altLang="ko-KR" dirty="0"/>
              <a:t>. </a:t>
            </a:r>
            <a:r>
              <a:rPr lang="ko-KR" altLang="en-US" dirty="0"/>
              <a:t>이를 때로는 자료 전달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DTO(</a:t>
            </a:r>
            <a:r>
              <a:rPr lang="en-US" altLang="ko-KR" dirty="0"/>
              <a:t>Data Transfer Object 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 smtClean="0"/>
              <a:t>public </a:t>
            </a:r>
            <a:r>
              <a:rPr lang="en-US" altLang="ko-KR" sz="2800" dirty="0"/>
              <a:t>class Address {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  public String street;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  public String </a:t>
            </a:r>
            <a:r>
              <a:rPr lang="en-US" altLang="ko-KR" sz="2800" dirty="0" err="1"/>
              <a:t>streetExtra</a:t>
            </a:r>
            <a:r>
              <a:rPr lang="en-US" altLang="ko-KR" sz="2800" dirty="0"/>
              <a:t>;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  public String city;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  public String state;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  public String zip;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93428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활성 </a:t>
            </a:r>
            <a:r>
              <a:rPr lang="ko-KR" altLang="en-US" dirty="0" smtClean="0"/>
              <a:t>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DTO</a:t>
            </a:r>
            <a:r>
              <a:rPr lang="ko-KR" altLang="en-US" dirty="0"/>
              <a:t>의 특수한 형태다</a:t>
            </a:r>
            <a:r>
              <a:rPr lang="en-US" altLang="ko-KR" dirty="0"/>
              <a:t>. </a:t>
            </a:r>
            <a:r>
              <a:rPr lang="ko-KR" altLang="en-US" dirty="0"/>
              <a:t>공개 변수가 있거나 비공개 변수에 </a:t>
            </a:r>
            <a:r>
              <a:rPr lang="en-US" altLang="ko-KR" dirty="0" smtClean="0"/>
              <a:t>getter/setter</a:t>
            </a:r>
            <a:r>
              <a:rPr lang="ko-KR" altLang="en-US" dirty="0"/>
              <a:t>가 있는 자료 구조지만</a:t>
            </a:r>
            <a:r>
              <a:rPr lang="en-US" altLang="ko-KR" dirty="0"/>
              <a:t>, </a:t>
            </a:r>
            <a:r>
              <a:rPr lang="ko-KR" altLang="en-US" dirty="0"/>
              <a:t>대게 </a:t>
            </a:r>
            <a:r>
              <a:rPr lang="en-US" altLang="ko-KR" dirty="0"/>
              <a:t>save</a:t>
            </a:r>
            <a:r>
              <a:rPr lang="ko-KR" altLang="en-US" dirty="0"/>
              <a:t>나 </a:t>
            </a:r>
            <a:r>
              <a:rPr lang="en-US" altLang="ko-KR" dirty="0"/>
              <a:t>find</a:t>
            </a:r>
            <a:r>
              <a:rPr lang="ko-KR" altLang="en-US" dirty="0"/>
              <a:t>와 같은 탐색 함수도 제공한다</a:t>
            </a:r>
            <a:r>
              <a:rPr lang="en-US" altLang="ko-KR" dirty="0"/>
              <a:t>. </a:t>
            </a:r>
            <a:r>
              <a:rPr lang="ko-KR" altLang="en-US" dirty="0"/>
              <a:t>활성 레코드는 데이터베이스 테이블이나 다른 소스에서 자료를 직접 변환한 결과다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불행히도 </a:t>
            </a:r>
            <a:r>
              <a:rPr lang="ko-KR" altLang="en-US" dirty="0"/>
              <a:t>활성 레코드에 비즈니스 규칙 메서드를 추가해 이런 자료 구조를 객체로 취급하는 개발자가 흔하다</a:t>
            </a:r>
            <a:r>
              <a:rPr lang="en-US" altLang="ko-KR" dirty="0"/>
              <a:t>. </a:t>
            </a:r>
            <a:r>
              <a:rPr lang="ko-KR" altLang="en-US" dirty="0"/>
              <a:t>하지만 이렇게 하게 되면 잡종 구조가 나오게 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해결책은 당연하다</a:t>
            </a:r>
            <a:r>
              <a:rPr lang="en-US" altLang="ko-KR" dirty="0"/>
              <a:t>. </a:t>
            </a:r>
            <a:r>
              <a:rPr lang="ko-KR" altLang="en-US" b="1" dirty="0"/>
              <a:t>활성 레코드는 자료 구조로 취급한다</a:t>
            </a:r>
            <a:r>
              <a:rPr lang="en-US" altLang="ko-KR" b="1" dirty="0"/>
              <a:t>.</a:t>
            </a:r>
            <a:r>
              <a:rPr lang="ko-KR" altLang="en-US" dirty="0"/>
              <a:t> 비즈니스 규칙을 담으면서 내부 자료를 숨기는 객체는 따로 생성한다</a:t>
            </a:r>
            <a:r>
              <a:rPr lang="en-US" altLang="ko-KR" dirty="0"/>
              <a:t>. (</a:t>
            </a:r>
            <a:r>
              <a:rPr lang="ko-KR" altLang="en-US" dirty="0"/>
              <a:t>여기서 내부 자료는 활성 레코드의 인스턴스일 가능성이 높다</a:t>
            </a:r>
            <a:r>
              <a:rPr lang="en-US" altLang="ko-KR" dirty="0"/>
              <a:t>.)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5011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객체는 동작을 공개하고 자료를 숨긴다</a:t>
            </a:r>
            <a:r>
              <a:rPr lang="en-US" altLang="ko-KR" dirty="0"/>
              <a:t>. </a:t>
            </a:r>
            <a:r>
              <a:rPr lang="ko-KR" altLang="en-US" dirty="0"/>
              <a:t>그래서 기존 동작을 변경하지 않으면서 새 객체 타입을 추가하기는 쉬운 반면</a:t>
            </a:r>
            <a:r>
              <a:rPr lang="en-US" altLang="ko-KR" dirty="0"/>
              <a:t>, </a:t>
            </a:r>
            <a:r>
              <a:rPr lang="ko-KR" altLang="en-US" dirty="0"/>
              <a:t>기존 객체에 새 동작을 추가하기는 어렵다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 구조는 별다른 동작 없이 자료를 노출한다</a:t>
            </a:r>
            <a:r>
              <a:rPr lang="en-US" altLang="ko-KR" dirty="0"/>
              <a:t>. </a:t>
            </a:r>
            <a:r>
              <a:rPr lang="ko-KR" altLang="en-US" dirty="0"/>
              <a:t>그래서 기존 자료 구조에 새 동작을 추가하기는 쉬우나</a:t>
            </a:r>
            <a:r>
              <a:rPr lang="en-US" altLang="ko-KR" dirty="0"/>
              <a:t>, </a:t>
            </a:r>
            <a:r>
              <a:rPr lang="ko-KR" altLang="en-US" dirty="0"/>
              <a:t>기존 함수에 새 자료 구조를 추가하기는 어렵다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어떤</a:t>
            </a:r>
            <a:r>
              <a:rPr lang="en-US" altLang="ko-KR" dirty="0"/>
              <a:t>) </a:t>
            </a:r>
            <a:r>
              <a:rPr lang="ko-KR" altLang="en-US" dirty="0"/>
              <a:t>시스템을 구현할 때</a:t>
            </a:r>
            <a:r>
              <a:rPr lang="en-US" altLang="ko-KR" dirty="0"/>
              <a:t>, </a:t>
            </a:r>
            <a:r>
              <a:rPr lang="ko-KR" altLang="en-US" dirty="0"/>
              <a:t>새로운 자료 타입을 추가하는 유연성이 필요하면 객체가 더 적합하다</a:t>
            </a:r>
            <a:r>
              <a:rPr lang="en-US" altLang="ko-KR" dirty="0"/>
              <a:t>. </a:t>
            </a:r>
            <a:r>
              <a:rPr lang="ko-KR" altLang="en-US" dirty="0"/>
              <a:t>다른 경우로 새로운 동작을 추가하는 유연성이 필요하면 자료 구조와 절차적인 코드가 더 적합하다</a:t>
            </a:r>
            <a:r>
              <a:rPr lang="en-US" altLang="ko-KR" dirty="0"/>
              <a:t>. </a:t>
            </a:r>
            <a:r>
              <a:rPr lang="ko-KR" altLang="en-US" dirty="0"/>
              <a:t>우수한 소프트웨어 개발자는 편견 없이 이 사실을 이해해 직면한 문제에 최적인 해결책을 선택한다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56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좋은 </a:t>
            </a: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법적인 주석</a:t>
            </a:r>
            <a:r>
              <a:rPr lang="en-US" altLang="ko-KR" dirty="0"/>
              <a:t>: </a:t>
            </a:r>
            <a:r>
              <a:rPr lang="ko-KR" altLang="en-US" dirty="0"/>
              <a:t>각 소스 파일 첫머리에 들어가는 저작권 정보와 소유권 정보 등</a:t>
            </a:r>
          </a:p>
          <a:p>
            <a:pPr marL="457200" lvl="1" indent="0">
              <a:buNone/>
            </a:pPr>
            <a:r>
              <a:rPr lang="en-US" altLang="ko-KR" dirty="0" smtClean="0"/>
              <a:t>Copyright </a:t>
            </a:r>
            <a:r>
              <a:rPr lang="en-US" altLang="ko-KR" dirty="0"/>
              <a:t>(C) 2003, 2004, 2005 by Object </a:t>
            </a:r>
            <a:r>
              <a:rPr lang="en-US" altLang="ko-KR" dirty="0" err="1"/>
              <a:t>Montor</a:t>
            </a:r>
            <a:r>
              <a:rPr lang="en-US" altLang="ko-KR" dirty="0"/>
              <a:t>, Inc. All right reserved.</a:t>
            </a:r>
          </a:p>
          <a:p>
            <a:pPr marL="457200" lvl="1" indent="0">
              <a:buNone/>
            </a:pPr>
            <a:r>
              <a:rPr lang="en-US" altLang="ko-KR" dirty="0" smtClean="0"/>
              <a:t>GNU </a:t>
            </a:r>
            <a:r>
              <a:rPr lang="en-US" altLang="ko-KR" dirty="0"/>
              <a:t>General Public License</a:t>
            </a:r>
          </a:p>
          <a:p>
            <a:r>
              <a:rPr lang="ko-KR" altLang="en-US" dirty="0"/>
              <a:t>정보를 제공하는 주석</a:t>
            </a:r>
          </a:p>
          <a:p>
            <a:pPr marL="457200" lvl="1" indent="0">
              <a:buNone/>
            </a:pPr>
            <a:r>
              <a:rPr lang="en-US" altLang="ko-KR" dirty="0" smtClean="0"/>
              <a:t>// </a:t>
            </a:r>
            <a:r>
              <a:rPr lang="ko-KR" altLang="en-US" dirty="0"/>
              <a:t>테스트 중인 </a:t>
            </a:r>
            <a:r>
              <a:rPr lang="en-US" altLang="ko-KR" dirty="0"/>
              <a:t>Responder </a:t>
            </a:r>
            <a:r>
              <a:rPr lang="ko-KR" altLang="en-US" dirty="0"/>
              <a:t>인스턴스를 반환</a:t>
            </a:r>
          </a:p>
          <a:p>
            <a:pPr marL="457200" lvl="1" indent="0">
              <a:buNone/>
            </a:pPr>
            <a:r>
              <a:rPr lang="en-US" altLang="ko-KR" dirty="0"/>
              <a:t>protected abstract Responder </a:t>
            </a:r>
            <a:r>
              <a:rPr lang="en-US" altLang="ko-KR" dirty="0" err="1"/>
              <a:t>responderInstance</a:t>
            </a:r>
            <a:r>
              <a:rPr lang="en-US" altLang="ko-KR" dirty="0"/>
              <a:t>();</a:t>
            </a:r>
          </a:p>
          <a:p>
            <a:pPr lvl="1"/>
            <a:r>
              <a:rPr lang="ko-KR" altLang="en-US" dirty="0"/>
              <a:t>물론 이 주석도 함수 이름에 정보를 담아 </a:t>
            </a:r>
            <a:r>
              <a:rPr lang="en-US" altLang="ko-KR" dirty="0" err="1"/>
              <a:t>responderBeingTested</a:t>
            </a:r>
            <a:r>
              <a:rPr lang="ko-KR" altLang="en-US" dirty="0"/>
              <a:t>로 바꾸면 없앨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844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나은 예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C00000"/>
                </a:solidFill>
              </a:rPr>
              <a:t>함수의 사용법을 </a:t>
            </a:r>
            <a:r>
              <a:rPr lang="ko-KR" altLang="en-US" dirty="0" err="1">
                <a:solidFill>
                  <a:srgbClr val="C00000"/>
                </a:solidFill>
              </a:rPr>
              <a:t>적어놓자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endParaRPr lang="en-US" altLang="ko-KR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// </a:t>
            </a:r>
            <a:r>
              <a:rPr lang="en-US" altLang="ko-KR" dirty="0" err="1"/>
              <a:t>kk:mm:ss</a:t>
            </a:r>
            <a:r>
              <a:rPr lang="en-US" altLang="ko-KR" dirty="0"/>
              <a:t> EEE, MMM </a:t>
            </a:r>
            <a:r>
              <a:rPr lang="en-US" altLang="ko-KR" dirty="0" err="1"/>
              <a:t>dd</a:t>
            </a:r>
            <a:r>
              <a:rPr lang="en-US" altLang="ko-KR" dirty="0"/>
              <a:t>, </a:t>
            </a:r>
            <a:r>
              <a:rPr lang="en-US" altLang="ko-KR" dirty="0" err="1"/>
              <a:t>yyyy</a:t>
            </a:r>
            <a:r>
              <a:rPr lang="en-US" altLang="ko-KR" dirty="0"/>
              <a:t> </a:t>
            </a:r>
            <a:r>
              <a:rPr lang="ko-KR" altLang="en-US" dirty="0"/>
              <a:t>형식이다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Pattern </a:t>
            </a:r>
            <a:r>
              <a:rPr lang="en-US" altLang="ko-KR" dirty="0" err="1"/>
              <a:t>timeMatcher</a:t>
            </a:r>
            <a:r>
              <a:rPr lang="en-US" altLang="ko-KR" dirty="0"/>
              <a:t> = </a:t>
            </a:r>
            <a:r>
              <a:rPr lang="en-US" altLang="ko-KR" dirty="0" err="1"/>
              <a:t>Pattern.compile</a:t>
            </a:r>
            <a:r>
              <a:rPr lang="en-US" altLang="ko-KR" dirty="0"/>
              <a:t>("\\d*:\\d*\\d* \\w*, \\w*, \\d*, \\d</a:t>
            </a:r>
            <a:r>
              <a:rPr lang="en-US" altLang="ko-KR" dirty="0" smtClean="0"/>
              <a:t>*");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함수의 사용법  </a:t>
            </a:r>
            <a:r>
              <a:rPr lang="en-US" altLang="ko-KR" dirty="0" smtClean="0"/>
              <a:t>s=</a:t>
            </a:r>
            <a:r>
              <a:rPr lang="en-US" altLang="ko-KR" dirty="0" err="1" smtClean="0"/>
              <a:t>String.removeHtml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currentHtml</a:t>
            </a:r>
            <a:r>
              <a:rPr lang="en-US" altLang="ko-KR" dirty="0" smtClean="0"/>
              <a:t>) 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String.removeHTML</a:t>
            </a:r>
            <a:r>
              <a:rPr lang="en-US" altLang="ko-KR" dirty="0" smtClean="0"/>
              <a:t>(tag)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61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리블렛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2598</Words>
  <Application>Microsoft Office PowerPoint</Application>
  <PresentationFormat>와이드스크린</PresentationFormat>
  <Paragraphs>336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5" baseType="lpstr">
      <vt:lpstr>맑은 고딕</vt:lpstr>
      <vt:lpstr>Arial</vt:lpstr>
      <vt:lpstr>Office 테마</vt:lpstr>
      <vt:lpstr>클린코드</vt:lpstr>
      <vt:lpstr>목차</vt:lpstr>
      <vt:lpstr>주석</vt:lpstr>
      <vt:lpstr>주석</vt:lpstr>
      <vt:lpstr>주석</vt:lpstr>
      <vt:lpstr>주석은 나쁜 코드를 보완하지 못한다</vt:lpstr>
      <vt:lpstr>코드를 의도로 표현하라!</vt:lpstr>
      <vt:lpstr>좋은 주석</vt:lpstr>
      <vt:lpstr>좋은주석</vt:lpstr>
      <vt:lpstr>좋은주석</vt:lpstr>
      <vt:lpstr>좋은주석</vt:lpstr>
      <vt:lpstr>좋은주석</vt:lpstr>
      <vt:lpstr>좋은주석</vt:lpstr>
      <vt:lpstr>좋은주석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형식맞추기</vt:lpstr>
      <vt:lpstr>형식맞추기</vt:lpstr>
      <vt:lpstr>형식을 맞추는 목적</vt:lpstr>
      <vt:lpstr>적절한 행 길이를 유지하라  (코드의 세로 길이)</vt:lpstr>
      <vt:lpstr>신문 기사처럼 작성하라</vt:lpstr>
      <vt:lpstr>개념은 빈 행으로 분리하라</vt:lpstr>
      <vt:lpstr>개념은 빈 행으로 분리하라</vt:lpstr>
      <vt:lpstr>세로 밀집도</vt:lpstr>
      <vt:lpstr>세로 밀집도 나쁜예와 좋은예</vt:lpstr>
      <vt:lpstr>수직 거리</vt:lpstr>
      <vt:lpstr>변수선언</vt:lpstr>
      <vt:lpstr>인스턴스 변수</vt:lpstr>
      <vt:lpstr>종속 함수</vt:lpstr>
      <vt:lpstr>개념의 유사성</vt:lpstr>
      <vt:lpstr>세로 순서</vt:lpstr>
      <vt:lpstr>가로 형식 맞추기</vt:lpstr>
      <vt:lpstr>가로 공백과 밀집도</vt:lpstr>
      <vt:lpstr>가로 공백과 밀집도</vt:lpstr>
      <vt:lpstr>가로 정렬</vt:lpstr>
      <vt:lpstr>들여쓰기</vt:lpstr>
      <vt:lpstr>들여쓰기(나쁜예)</vt:lpstr>
      <vt:lpstr>들여쓰기(좋은예)</vt:lpstr>
      <vt:lpstr>가짜 범위</vt:lpstr>
      <vt:lpstr>팀 규칙</vt:lpstr>
      <vt:lpstr>밥 아저씨의 형식 규칙</vt:lpstr>
      <vt:lpstr>객체와 자료구조</vt:lpstr>
      <vt:lpstr>객체와 자료구조</vt:lpstr>
      <vt:lpstr>자료의 추상화</vt:lpstr>
      <vt:lpstr>자료의 추상화</vt:lpstr>
      <vt:lpstr>자료/객체 비대칭</vt:lpstr>
      <vt:lpstr>자료/객체 비대칭</vt:lpstr>
      <vt:lpstr>자료/객체 비대칭</vt:lpstr>
      <vt:lpstr>자료/객체 비대칭</vt:lpstr>
      <vt:lpstr>자료/객체 비대칭</vt:lpstr>
      <vt:lpstr>디미터 법칙 </vt:lpstr>
      <vt:lpstr>기차 충돌</vt:lpstr>
      <vt:lpstr>기차 충돌</vt:lpstr>
      <vt:lpstr>잡종 구조</vt:lpstr>
      <vt:lpstr>구조체 감추기</vt:lpstr>
      <vt:lpstr>구조체 감추기</vt:lpstr>
      <vt:lpstr>자료 전달 객체</vt:lpstr>
      <vt:lpstr>활성 레코드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깨</dc:title>
  <dc:creator>itfe</dc:creator>
  <cp:lastModifiedBy>itfe</cp:lastModifiedBy>
  <cp:revision>74</cp:revision>
  <dcterms:created xsi:type="dcterms:W3CDTF">2017-11-20T12:35:32Z</dcterms:created>
  <dcterms:modified xsi:type="dcterms:W3CDTF">2017-11-22T14:07:19Z</dcterms:modified>
</cp:coreProperties>
</file>