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0" r:id="rId20"/>
    <p:sldId id="319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45" r:id="rId40"/>
    <p:sldId id="346" r:id="rId41"/>
    <p:sldId id="347" r:id="rId42"/>
    <p:sldId id="339" r:id="rId43"/>
    <p:sldId id="340" r:id="rId44"/>
    <p:sldId id="341" r:id="rId45"/>
    <p:sldId id="342" r:id="rId46"/>
    <p:sldId id="343" r:id="rId47"/>
    <p:sldId id="344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264" y="96"/>
      </p:cViewPr>
      <p:guideLst/>
    </p:cSldViewPr>
  </p:slideViewPr>
  <p:outlineViewPr>
    <p:cViewPr>
      <p:scale>
        <a:sx n="33" d="100"/>
        <a:sy n="33" d="100"/>
      </p:scale>
      <p:origin x="0" y="-208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75000"/>
            </a:schemeClr>
          </a:solidFill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683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112"/>
            <a:ext cx="10515600" cy="451885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8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5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5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9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20F6-49A5-484E-B713-00BF2DEA463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8A04-8F98-41DD-B0AC-D3999DE5E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클린코드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8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Try-Catch-Finally</a:t>
            </a:r>
            <a:r>
              <a:rPr lang="ko-KR" altLang="en-US" dirty="0"/>
              <a:t>문을 먼저 써라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4613"/>
            <a:ext cx="10515600" cy="45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6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Unchecked Exceptions</a:t>
            </a:r>
            <a:r>
              <a:rPr lang="ko-KR" altLang="en-US" dirty="0"/>
              <a:t>를 </a:t>
            </a:r>
            <a:r>
              <a:rPr lang="ko-KR" altLang="en-US" dirty="0" smtClean="0"/>
              <a:t>사용하라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Checked </a:t>
            </a:r>
            <a:r>
              <a:rPr lang="en-US" altLang="ko-KR" dirty="0"/>
              <a:t>exception VS Unchecked Exception(</a:t>
            </a:r>
            <a:r>
              <a:rPr lang="ko-KR" altLang="en-US" dirty="0"/>
              <a:t>참조 </a:t>
            </a:r>
            <a:r>
              <a:rPr lang="en-US" altLang="ko-KR" dirty="0"/>
              <a:t>1)</a:t>
            </a:r>
          </a:p>
          <a:p>
            <a:r>
              <a:rPr lang="ko-KR" altLang="en-US" dirty="0" err="1"/>
              <a:t>예외처리에</a:t>
            </a:r>
            <a:r>
              <a:rPr lang="ko-KR" altLang="en-US" dirty="0"/>
              <a:t> 드는 비용 대비 이득을 생각해봐야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</a:t>
            </a:r>
          </a:p>
          <a:p>
            <a:pPr lvl="2"/>
            <a:r>
              <a:rPr lang="ko-KR" altLang="en-US" dirty="0"/>
              <a:t>특정 </a:t>
            </a:r>
            <a:r>
              <a:rPr lang="ko-KR" altLang="en-US" dirty="0" err="1"/>
              <a:t>메소드에서</a:t>
            </a:r>
            <a:r>
              <a:rPr lang="ko-KR" altLang="en-US" dirty="0"/>
              <a:t> </a:t>
            </a:r>
            <a:r>
              <a:rPr lang="en-US" altLang="ko-KR" dirty="0"/>
              <a:t>checked exception</a:t>
            </a:r>
            <a:r>
              <a:rPr lang="ko-KR" altLang="en-US" dirty="0"/>
              <a:t>을 </a:t>
            </a:r>
            <a:r>
              <a:rPr lang="en-US" altLang="ko-KR" dirty="0"/>
              <a:t>throw</a:t>
            </a:r>
            <a:r>
              <a:rPr lang="ko-KR" altLang="en-US" dirty="0"/>
              <a:t>하고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 err="1"/>
              <a:t>메소드</a:t>
            </a:r>
            <a:r>
              <a:rPr lang="ko-KR" altLang="en-US" dirty="0"/>
              <a:t> 콜</a:t>
            </a:r>
            <a:r>
              <a:rPr lang="en-US" altLang="ko-KR" dirty="0"/>
              <a:t>) </a:t>
            </a:r>
            <a:r>
              <a:rPr lang="ko-KR" altLang="en-US" dirty="0"/>
              <a:t>위의 </a:t>
            </a:r>
            <a:r>
              <a:rPr lang="ko-KR" altLang="en-US" dirty="0" err="1"/>
              <a:t>메소드에서</a:t>
            </a:r>
            <a:r>
              <a:rPr lang="ko-KR" altLang="en-US" dirty="0"/>
              <a:t> 그 </a:t>
            </a:r>
            <a:r>
              <a:rPr lang="en-US" altLang="ko-KR" dirty="0"/>
              <a:t>exception</a:t>
            </a:r>
            <a:r>
              <a:rPr lang="ko-KR" altLang="en-US" dirty="0"/>
              <a:t>을 </a:t>
            </a:r>
            <a:r>
              <a:rPr lang="en-US" altLang="ko-KR" dirty="0"/>
              <a:t>catch</a:t>
            </a:r>
            <a:r>
              <a:rPr lang="ko-KR" altLang="en-US" dirty="0"/>
              <a:t>한다면</a:t>
            </a:r>
          </a:p>
          <a:p>
            <a:pPr lvl="2"/>
            <a:r>
              <a:rPr lang="ko-KR" altLang="en-US" dirty="0"/>
              <a:t>모든 중간단계 </a:t>
            </a:r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en-US" altLang="ko-KR" dirty="0"/>
              <a:t>exception</a:t>
            </a:r>
            <a:r>
              <a:rPr lang="ko-KR" altLang="en-US" dirty="0"/>
              <a:t>을 정의해야 한다</a:t>
            </a:r>
            <a:r>
              <a:rPr lang="en-US" altLang="ko-KR" dirty="0"/>
              <a:t>.(</a:t>
            </a:r>
            <a:r>
              <a:rPr lang="ko-KR" altLang="en-US" dirty="0"/>
              <a:t>자바의 경우 </a:t>
            </a:r>
            <a:r>
              <a:rPr lang="ko-KR" altLang="en-US" dirty="0" err="1"/>
              <a:t>메소드</a:t>
            </a:r>
            <a:r>
              <a:rPr lang="ko-KR" altLang="en-US" dirty="0"/>
              <a:t> 선언에 </a:t>
            </a:r>
            <a:r>
              <a:rPr lang="en-US" altLang="ko-KR" dirty="0"/>
              <a:t>throws </a:t>
            </a:r>
            <a:r>
              <a:rPr lang="ko-KR" altLang="en-US" dirty="0"/>
              <a:t>구문을 붙이는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Open/Closed Principle violation(</a:t>
            </a:r>
            <a:r>
              <a:rPr lang="ko-KR" altLang="en-US" dirty="0"/>
              <a:t>참조 </a:t>
            </a:r>
            <a:r>
              <a:rPr lang="en-US" altLang="ko-KR" dirty="0"/>
              <a:t>2)</a:t>
            </a:r>
          </a:p>
          <a:p>
            <a:r>
              <a:rPr lang="ko-KR" altLang="en-US" dirty="0"/>
              <a:t>상위 레벨 </a:t>
            </a:r>
            <a:r>
              <a:rPr lang="ko-KR" altLang="en-US" dirty="0" err="1"/>
              <a:t>메소드에서</a:t>
            </a:r>
            <a:r>
              <a:rPr lang="ko-KR" altLang="en-US" dirty="0"/>
              <a:t> 하위 레벨 </a:t>
            </a:r>
            <a:r>
              <a:rPr lang="ko-KR" altLang="en-US" dirty="0" err="1"/>
              <a:t>메소드의</a:t>
            </a:r>
            <a:r>
              <a:rPr lang="ko-KR" altLang="en-US" dirty="0"/>
              <a:t> 디테일에 대해 알아야 하기 때문에 캡슐화 또한 깨진다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필요한 경우 </a:t>
            </a:r>
            <a:r>
              <a:rPr lang="en-US" altLang="ko-KR" dirty="0"/>
              <a:t>checked exceptions</a:t>
            </a:r>
            <a:r>
              <a:rPr lang="ko-KR" altLang="en-US" dirty="0"/>
              <a:t>를 사용해야 되지만 일반적인 경우 득보다 실이 많다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Exceptions</a:t>
            </a:r>
            <a:r>
              <a:rPr lang="ko-KR" altLang="en-US" dirty="0"/>
              <a:t>로 문맥을 </a:t>
            </a:r>
            <a:r>
              <a:rPr lang="ko-KR" altLang="en-US" dirty="0" smtClean="0"/>
              <a:t>제공하라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예외가 </a:t>
            </a:r>
            <a:r>
              <a:rPr lang="ko-KR" altLang="en-US" dirty="0"/>
              <a:t>발생한 이유와 좀 더 구체적인 </a:t>
            </a:r>
            <a:r>
              <a:rPr lang="en-US" altLang="ko-KR" dirty="0"/>
              <a:t>Exception </a:t>
            </a:r>
            <a:r>
              <a:rPr lang="ko-KR" altLang="en-US" dirty="0"/>
              <a:t>타입을 제공하라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자바에서 최소 </a:t>
            </a:r>
            <a:r>
              <a:rPr lang="en-US" altLang="ko-KR" dirty="0" err="1" smtClean="0"/>
              <a:t>SQLException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은 별도로 처리하라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76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사용에 맞게 </a:t>
            </a:r>
            <a:r>
              <a:rPr lang="en-US" altLang="ko-KR" dirty="0"/>
              <a:t>Exception </a:t>
            </a:r>
            <a:r>
              <a:rPr lang="ko-KR" altLang="en-US" dirty="0"/>
              <a:t>클래스를 </a:t>
            </a:r>
            <a:r>
              <a:rPr lang="ko-KR" altLang="en-US" dirty="0" smtClean="0"/>
              <a:t>선언하라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Exception class</a:t>
            </a:r>
            <a:r>
              <a:rPr lang="ko-KR" altLang="en-US" dirty="0"/>
              <a:t>를 만드는 데에서 가장 중요한 것은 </a:t>
            </a:r>
            <a:r>
              <a:rPr lang="en-US" altLang="ko-KR" dirty="0"/>
              <a:t>"</a:t>
            </a:r>
            <a:r>
              <a:rPr lang="ko-KR" altLang="en-US" dirty="0"/>
              <a:t>어떤 방식으로 예외를 잡을까</a:t>
            </a:r>
            <a:r>
              <a:rPr lang="en-US" altLang="ko-KR" dirty="0"/>
              <a:t>"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써드파티</a:t>
            </a:r>
            <a:r>
              <a:rPr lang="ko-KR" altLang="en-US" dirty="0"/>
              <a:t> 라이브러리를 사용하는 경우 그것들을 </a:t>
            </a:r>
            <a:r>
              <a:rPr lang="en-US" altLang="ko-KR" dirty="0"/>
              <a:t>wrapping</a:t>
            </a:r>
            <a:r>
              <a:rPr lang="ko-KR" altLang="en-US" dirty="0"/>
              <a:t>함으로써</a:t>
            </a:r>
          </a:p>
          <a:p>
            <a:pPr lvl="1"/>
            <a:r>
              <a:rPr lang="ko-KR" altLang="en-US" dirty="0"/>
              <a:t>라이브러리 교체 등의 변경이 있는 경우 대응하기 쉬워진다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라이브러리를 쓰는 곳을 테스트할 경우 해당 라이브러리를 가짜로 만들거나 함으로써 테스트하기 쉬워진다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라이브러리의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디자인에 종속적이지 않고 내 입맛에 맞는 디자인을 적용할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특정 부분의 코드에는 </a:t>
            </a:r>
            <a:r>
              <a:rPr lang="en-US" altLang="ko-KR" dirty="0"/>
              <a:t>exception </a:t>
            </a:r>
            <a:r>
              <a:rPr lang="ko-KR" altLang="en-US" dirty="0"/>
              <a:t>하나로 충분히 예외처리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80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사용에 맞게 </a:t>
            </a:r>
            <a:r>
              <a:rPr lang="en-US" altLang="ko-KR" dirty="0"/>
              <a:t>Exception </a:t>
            </a:r>
            <a:r>
              <a:rPr lang="ko-KR" altLang="en-US" dirty="0"/>
              <a:t>클래스를 선언하라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</a:t>
            </a:r>
            <a:r>
              <a:rPr lang="en-US" altLang="ko-KR" dirty="0"/>
              <a:t>exception</a:t>
            </a:r>
            <a:r>
              <a:rPr lang="ko-KR" altLang="en-US" dirty="0"/>
              <a:t>만 잡고 나머지 하나는 다시 </a:t>
            </a:r>
            <a:r>
              <a:rPr lang="en-US" altLang="ko-KR" dirty="0"/>
              <a:t>throw</a:t>
            </a:r>
            <a:r>
              <a:rPr lang="ko-KR" altLang="en-US" dirty="0"/>
              <a:t>하는 경우 등 정말 필요한 </a:t>
            </a:r>
            <a:r>
              <a:rPr lang="ko-KR" altLang="en-US" dirty="0" smtClean="0"/>
              <a:t>경우에만 </a:t>
            </a:r>
            <a:r>
              <a:rPr lang="ko-KR" altLang="en-US" dirty="0"/>
              <a:t>다른 </a:t>
            </a:r>
            <a:r>
              <a:rPr lang="en-US" altLang="ko-KR" dirty="0"/>
              <a:t>exception </a:t>
            </a:r>
            <a:r>
              <a:rPr lang="ko-KR" altLang="en-US" dirty="0"/>
              <a:t>클래스를 만들어 사용하자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https://kwosu87.gitbooks.io/clean-code/content/Chapter%2007%20-%20%EC%97%90%EB%9F%AC%20%ED%95%B8%EB%93%A4%EB%A7%81.html</a:t>
            </a:r>
          </a:p>
        </p:txBody>
      </p:sp>
    </p:spTree>
    <p:extLst>
      <p:ext uri="{BB962C8B-B14F-4D97-AF65-F5344CB8AC3E}">
        <p14:creationId xmlns:p14="http://schemas.microsoft.com/office/powerpoint/2010/main" val="311741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정상적인 상황을 </a:t>
            </a:r>
            <a:r>
              <a:rPr lang="ko-KR" altLang="en-US" dirty="0" smtClean="0"/>
              <a:t>정의하라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Default</a:t>
            </a:r>
            <a:r>
              <a:rPr lang="ko-KR" altLang="en-US" dirty="0"/>
              <a:t>값을 설정하라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일반적으로는 </a:t>
            </a:r>
            <a:r>
              <a:rPr lang="ko-KR" altLang="en-US" dirty="0"/>
              <a:t>위에서 봤던 방식들이 유용하지만</a:t>
            </a:r>
            <a:r>
              <a:rPr lang="en-US" altLang="ko-KR" dirty="0"/>
              <a:t>, catch</a:t>
            </a:r>
            <a:r>
              <a:rPr lang="ko-KR" altLang="en-US" dirty="0"/>
              <a:t>문에서 예외적인 상황</a:t>
            </a:r>
            <a:r>
              <a:rPr lang="en-US" altLang="ko-KR" dirty="0"/>
              <a:t>(special case)</a:t>
            </a:r>
            <a:r>
              <a:rPr lang="ko-KR" altLang="en-US" dirty="0"/>
              <a:t>을 처리해야 하는 경우 코드가 더러워지는 일이 발생할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경우</a:t>
            </a:r>
            <a:r>
              <a:rPr lang="en-US" altLang="ko-KR" dirty="0"/>
              <a:t>, Martin Fowler</a:t>
            </a:r>
            <a:r>
              <a:rPr lang="ko-KR" altLang="en-US" dirty="0"/>
              <a:t>의 </a:t>
            </a:r>
            <a:r>
              <a:rPr lang="en-US" altLang="ko-KR" dirty="0"/>
              <a:t>Special Case Pattern</a:t>
            </a:r>
            <a:r>
              <a:rPr lang="ko-KR" altLang="en-US" dirty="0"/>
              <a:t>을 사용하자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코드를 부르는 입장에서 예외적인 상황을 </a:t>
            </a:r>
            <a:r>
              <a:rPr lang="ko-KR" altLang="en-US" dirty="0" err="1"/>
              <a:t>신경쓰지</a:t>
            </a:r>
            <a:r>
              <a:rPr lang="ko-KR" altLang="en-US" dirty="0"/>
              <a:t> 않아도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예외상황은</a:t>
            </a:r>
            <a:r>
              <a:rPr lang="ko-KR" altLang="en-US" dirty="0"/>
              <a:t> </a:t>
            </a:r>
            <a:r>
              <a:rPr lang="en-US" altLang="ko-KR" dirty="0"/>
              <a:t>special case object </a:t>
            </a:r>
            <a:r>
              <a:rPr lang="ko-KR" altLang="en-US" dirty="0"/>
              <a:t>내에 </a:t>
            </a:r>
            <a:r>
              <a:rPr lang="ko-KR" altLang="en-US" dirty="0" err="1"/>
              <a:t>캡슐화된다</a:t>
            </a:r>
            <a:r>
              <a:rPr lang="en-US" altLang="ko-KR" dirty="0"/>
              <a:t>. ```java // </a:t>
            </a:r>
            <a:r>
              <a:rPr lang="en-US" altLang="ko-KR" dirty="0" smtClean="0"/>
              <a:t>Bad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4781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Null</a:t>
            </a:r>
            <a:r>
              <a:rPr lang="ko-KR" altLang="en-US" dirty="0"/>
              <a:t>을 </a:t>
            </a:r>
            <a:r>
              <a:rPr lang="ko-KR" altLang="en-US" dirty="0" err="1"/>
              <a:t>리턴하지</a:t>
            </a:r>
            <a:r>
              <a:rPr lang="ko-KR" altLang="en-US" dirty="0"/>
              <a:t> </a:t>
            </a:r>
            <a:r>
              <a:rPr lang="ko-KR" altLang="en-US" dirty="0" smtClean="0"/>
              <a:t>마라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</a:t>
            </a:r>
            <a:r>
              <a:rPr lang="ko-KR" altLang="en-US" dirty="0"/>
              <a:t>을 </a:t>
            </a:r>
            <a:r>
              <a:rPr lang="ko-KR" altLang="en-US" dirty="0" err="1"/>
              <a:t>리턴하고</a:t>
            </a:r>
            <a:r>
              <a:rPr lang="ko-KR" altLang="en-US" dirty="0"/>
              <a:t> 싶은 생각이 들면 위의 </a:t>
            </a:r>
            <a:r>
              <a:rPr lang="en-US" altLang="ko-KR" dirty="0"/>
              <a:t>Special Case object</a:t>
            </a:r>
            <a:r>
              <a:rPr lang="ko-KR" altLang="en-US" dirty="0"/>
              <a:t>를 </a:t>
            </a:r>
            <a:r>
              <a:rPr lang="ko-KR" altLang="en-US" dirty="0" err="1"/>
              <a:t>리턴하라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써드파티</a:t>
            </a:r>
            <a:r>
              <a:rPr lang="ko-KR" altLang="en-US" dirty="0"/>
              <a:t> 라이브러리에서 </a:t>
            </a:r>
            <a:r>
              <a:rPr lang="en-US" altLang="ko-KR" dirty="0"/>
              <a:t>null</a:t>
            </a:r>
            <a:r>
              <a:rPr lang="ko-KR" altLang="en-US" dirty="0"/>
              <a:t>을 </a:t>
            </a:r>
            <a:r>
              <a:rPr lang="ko-KR" altLang="en-US" dirty="0" err="1"/>
              <a:t>리턴할</a:t>
            </a:r>
            <a:r>
              <a:rPr lang="ko-KR" altLang="en-US" dirty="0"/>
              <a:t> 가능성이 있는 메서드가 있다면 </a:t>
            </a:r>
            <a:r>
              <a:rPr lang="en-US" altLang="ko-KR" dirty="0"/>
              <a:t>Exception</a:t>
            </a:r>
            <a:r>
              <a:rPr lang="ko-KR" altLang="en-US" dirty="0"/>
              <a:t>을 던지거나 </a:t>
            </a:r>
            <a:r>
              <a:rPr lang="en-US" altLang="ko-KR" dirty="0"/>
              <a:t>Special Case object</a:t>
            </a:r>
            <a:r>
              <a:rPr lang="ko-KR" altLang="en-US" dirty="0"/>
              <a:t>를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매서드로</a:t>
            </a:r>
            <a:r>
              <a:rPr lang="ko-KR" altLang="en-US" dirty="0"/>
              <a:t> </a:t>
            </a:r>
            <a:r>
              <a:rPr lang="ko-KR" altLang="en-US" dirty="0" err="1"/>
              <a:t>래핑하라</a:t>
            </a:r>
            <a:r>
              <a:rPr lang="en-US" altLang="ko-KR" dirty="0"/>
              <a:t>. ```java // BAD!!!!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1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Null</a:t>
            </a:r>
            <a:r>
              <a:rPr lang="ko-KR" altLang="en-US" dirty="0"/>
              <a:t>을 넘기지 </a:t>
            </a:r>
            <a:r>
              <a:rPr lang="ko-KR" altLang="en-US" dirty="0" smtClean="0"/>
              <a:t>마라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</a:t>
            </a:r>
            <a:r>
              <a:rPr lang="ko-KR" altLang="en-US" dirty="0"/>
              <a:t>을 </a:t>
            </a:r>
            <a:r>
              <a:rPr lang="ko-KR" altLang="en-US" dirty="0" err="1"/>
              <a:t>리턴하는</a:t>
            </a:r>
            <a:r>
              <a:rPr lang="ko-KR" altLang="en-US" dirty="0"/>
              <a:t> 것도 나쁘지만 </a:t>
            </a:r>
            <a:r>
              <a:rPr lang="en-US" altLang="ko-KR" dirty="0"/>
              <a:t>null</a:t>
            </a:r>
            <a:r>
              <a:rPr lang="ko-KR" altLang="en-US" dirty="0"/>
              <a:t>을 메서드로 넘기는 것은 더 나쁘다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null</a:t>
            </a:r>
            <a:r>
              <a:rPr lang="ko-KR" altLang="en-US" dirty="0"/>
              <a:t>을 메서드의 </a:t>
            </a:r>
            <a:r>
              <a:rPr lang="ko-KR" altLang="en-US" dirty="0" err="1"/>
              <a:t>파라미터로</a:t>
            </a:r>
            <a:r>
              <a:rPr lang="ko-KR" altLang="en-US" dirty="0"/>
              <a:t> 넣어야 하는 </a:t>
            </a:r>
            <a:r>
              <a:rPr lang="en-US" altLang="ko-KR" dirty="0"/>
              <a:t>API</a:t>
            </a:r>
            <a:r>
              <a:rPr lang="ko-KR" altLang="en-US" dirty="0"/>
              <a:t>를 사용하는 경우가 아니면 </a:t>
            </a:r>
            <a:r>
              <a:rPr lang="en-US" altLang="ko-KR" dirty="0"/>
              <a:t>null</a:t>
            </a:r>
            <a:r>
              <a:rPr lang="ko-KR" altLang="en-US" dirty="0"/>
              <a:t>을 메서드로 넘기지 마라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대다수의 프로그래밍 언어들은 </a:t>
            </a:r>
            <a:r>
              <a:rPr lang="ko-KR" altLang="en-US" dirty="0" err="1"/>
              <a:t>파라미터로</a:t>
            </a:r>
            <a:r>
              <a:rPr lang="ko-KR" altLang="en-US" dirty="0"/>
              <a:t> 들어온 </a:t>
            </a:r>
            <a:r>
              <a:rPr lang="en-US" altLang="ko-KR" dirty="0"/>
              <a:t>null</a:t>
            </a:r>
            <a:r>
              <a:rPr lang="ko-KR" altLang="en-US" dirty="0"/>
              <a:t>에 대해 적절한 방법을 제공하지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이성적인 해법은 </a:t>
            </a:r>
            <a:r>
              <a:rPr lang="en-US" altLang="ko-KR" dirty="0"/>
              <a:t>null</a:t>
            </a:r>
            <a:r>
              <a:rPr lang="ko-KR" altLang="en-US" dirty="0"/>
              <a:t>을 </a:t>
            </a:r>
            <a:r>
              <a:rPr lang="ko-KR" altLang="en-US" dirty="0" err="1"/>
              <a:t>파라미터로</a:t>
            </a:r>
            <a:r>
              <a:rPr lang="ko-KR" altLang="en-US" dirty="0"/>
              <a:t> 받지 못하게 하는 것이다</a:t>
            </a:r>
            <a:r>
              <a:rPr lang="en-US" altLang="ko-KR" dirty="0"/>
              <a:t>. ```java // Bad //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9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결론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깨끗한 </a:t>
            </a:r>
            <a:r>
              <a:rPr lang="ko-KR" altLang="en-US" dirty="0"/>
              <a:t>코드와 견고한 코드는 대립되는 목표가 아니다</a:t>
            </a:r>
            <a:r>
              <a:rPr lang="en-US" altLang="ko-KR" dirty="0"/>
              <a:t>. </a:t>
            </a:r>
            <a:r>
              <a:rPr lang="ko-KR" altLang="en-US" dirty="0"/>
              <a:t>예외처리를 </a:t>
            </a:r>
            <a:r>
              <a:rPr lang="ko-KR" altLang="en-US" dirty="0" err="1"/>
              <a:t>로직에서</a:t>
            </a:r>
            <a:r>
              <a:rPr lang="ko-KR" altLang="en-US" dirty="0"/>
              <a:t> 제거하면 각각에 대해 독립적인 사고가 가능해진다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55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경계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5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에러 핸들링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경계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단위테스트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4072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가끔 </a:t>
            </a:r>
            <a:r>
              <a:rPr lang="ko-KR" altLang="en-US" dirty="0" err="1"/>
              <a:t>서드파티</a:t>
            </a:r>
            <a:r>
              <a:rPr lang="ko-KR" altLang="en-US" dirty="0"/>
              <a:t> 패키지나 오픈소스를 </a:t>
            </a:r>
            <a:r>
              <a:rPr lang="ko-KR" altLang="en-US" dirty="0" err="1"/>
              <a:t>사용해야될</a:t>
            </a:r>
            <a:r>
              <a:rPr lang="ko-KR" altLang="en-US" dirty="0"/>
              <a:t> 상황에 직면한다</a:t>
            </a:r>
            <a:r>
              <a:rPr lang="en-US" altLang="ko-KR" dirty="0"/>
              <a:t>. </a:t>
            </a:r>
            <a:r>
              <a:rPr lang="ko-KR" altLang="en-US" dirty="0"/>
              <a:t>혹은 우리 회사 내부 팀이 만든 컴포넌트를 사용해야할 상황도 있다</a:t>
            </a:r>
            <a:r>
              <a:rPr lang="en-US" altLang="ko-KR" dirty="0"/>
              <a:t>. </a:t>
            </a:r>
            <a:r>
              <a:rPr lang="ko-KR" altLang="en-US" dirty="0"/>
              <a:t>어느 상황이던</a:t>
            </a:r>
            <a:r>
              <a:rPr lang="en-US" altLang="ko-KR" dirty="0"/>
              <a:t>, </a:t>
            </a:r>
            <a:r>
              <a:rPr lang="ko-KR" altLang="en-US" dirty="0"/>
              <a:t>우리는 이 코드들을 우리 내부 코드와 </a:t>
            </a:r>
            <a:r>
              <a:rPr lang="en-US" altLang="ko-KR" dirty="0"/>
              <a:t>"</a:t>
            </a:r>
            <a:r>
              <a:rPr lang="ko-KR" altLang="en-US" dirty="0"/>
              <a:t>깨끗하게</a:t>
            </a:r>
            <a:r>
              <a:rPr lang="en-US" altLang="ko-KR" dirty="0"/>
              <a:t>" </a:t>
            </a:r>
            <a:r>
              <a:rPr lang="ko-KR" altLang="en-US" dirty="0"/>
              <a:t>통합시켜야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32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서드파티</a:t>
            </a:r>
            <a:r>
              <a:rPr lang="ko-KR" altLang="en-US" dirty="0"/>
              <a:t> 코드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인터페이스를 </a:t>
            </a:r>
            <a:r>
              <a:rPr lang="en-US" altLang="ko-KR" dirty="0"/>
              <a:t>"</a:t>
            </a:r>
            <a:r>
              <a:rPr lang="ko-KR" altLang="en-US" dirty="0"/>
              <a:t>제공하는</a:t>
            </a:r>
            <a:r>
              <a:rPr lang="en-US" altLang="ko-KR" dirty="0"/>
              <a:t>" </a:t>
            </a:r>
            <a:r>
              <a:rPr lang="ko-KR" altLang="en-US" dirty="0"/>
              <a:t>입장과 </a:t>
            </a:r>
            <a:r>
              <a:rPr lang="en-US" altLang="ko-KR" dirty="0"/>
              <a:t>"</a:t>
            </a:r>
            <a:r>
              <a:rPr lang="ko-KR" altLang="en-US" dirty="0"/>
              <a:t>사용하는</a:t>
            </a:r>
            <a:r>
              <a:rPr lang="en-US" altLang="ko-KR" dirty="0"/>
              <a:t>" </a:t>
            </a:r>
            <a:r>
              <a:rPr lang="ko-KR" altLang="en-US" dirty="0"/>
              <a:t>입장 사이에는 필연적인 긴장감이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"</a:t>
            </a:r>
            <a:r>
              <a:rPr lang="ko-KR" altLang="en-US" dirty="0"/>
              <a:t>제공하는</a:t>
            </a:r>
            <a:r>
              <a:rPr lang="en-US" altLang="ko-KR" dirty="0"/>
              <a:t>" </a:t>
            </a:r>
            <a:r>
              <a:rPr lang="ko-KR" altLang="en-US" dirty="0"/>
              <a:t>입장에서는 좀 더 다양한 환경에서 좀 더 많은 사용자가 사용할 수 있도록 다양한 사용성을 지향한다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"</a:t>
            </a:r>
            <a:r>
              <a:rPr lang="ko-KR" altLang="en-US" dirty="0"/>
              <a:t>사용하는</a:t>
            </a:r>
            <a:r>
              <a:rPr lang="en-US" altLang="ko-KR" dirty="0"/>
              <a:t>" </a:t>
            </a:r>
            <a:r>
              <a:rPr lang="ko-KR" altLang="en-US" dirty="0"/>
              <a:t>입장에서는 그들의 사용성에 맞는 </a:t>
            </a:r>
            <a:r>
              <a:rPr lang="en-US" altLang="ko-KR" dirty="0"/>
              <a:t>specific</a:t>
            </a:r>
            <a:r>
              <a:rPr lang="ko-KR" altLang="en-US" dirty="0"/>
              <a:t>한 인터페이스를 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이것을 </a:t>
            </a:r>
            <a:r>
              <a:rPr lang="en-US" altLang="ko-KR" dirty="0"/>
              <a:t>"</a:t>
            </a:r>
            <a:r>
              <a:rPr lang="ko-KR" altLang="en-US" dirty="0"/>
              <a:t>경계에서의 긴장</a:t>
            </a:r>
            <a:r>
              <a:rPr lang="en-US" altLang="ko-KR" dirty="0"/>
              <a:t>"</a:t>
            </a:r>
            <a:r>
              <a:rPr lang="ko-KR" altLang="en-US" dirty="0"/>
              <a:t>이라 부른다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65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서드파티</a:t>
            </a:r>
            <a:r>
              <a:rPr lang="ko-KR" altLang="en-US" dirty="0"/>
              <a:t> 코드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만약 우리가 </a:t>
            </a:r>
            <a:r>
              <a:rPr lang="en-US" altLang="ko-KR" dirty="0"/>
              <a:t>Sensor</a:t>
            </a:r>
            <a:r>
              <a:rPr lang="ko-KR" altLang="en-US" dirty="0"/>
              <a:t>클래스를 저장하는 </a:t>
            </a:r>
            <a:r>
              <a:rPr lang="en-US" altLang="ko-KR" dirty="0"/>
              <a:t>Map</a:t>
            </a:r>
            <a:r>
              <a:rPr lang="ko-KR" altLang="en-US" dirty="0"/>
              <a:t>객체를 사용한다면 다음과 같은 형태일 것이다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Map sensors = new </a:t>
            </a:r>
            <a:r>
              <a:rPr lang="en-US" altLang="ko-KR" dirty="0" err="1"/>
              <a:t>HashMap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Sensor s = (Sensor) </a:t>
            </a:r>
            <a:r>
              <a:rPr lang="en-US" altLang="ko-KR" dirty="0" err="1"/>
              <a:t>sensors.get</a:t>
            </a:r>
            <a:r>
              <a:rPr lang="en-US" altLang="ko-KR" dirty="0"/>
              <a:t>(</a:t>
            </a:r>
            <a:r>
              <a:rPr lang="en-US" altLang="ko-KR" dirty="0" err="1"/>
              <a:t>sensorId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이와 같은 방식은 </a:t>
            </a:r>
            <a:r>
              <a:rPr lang="en-US" altLang="ko-KR" dirty="0"/>
              <a:t>Sensor</a:t>
            </a:r>
            <a:r>
              <a:rPr lang="ko-KR" altLang="en-US" dirty="0"/>
              <a:t>클래스를 사용하는 코드 전반에 걸쳐 빈번히 사용된다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이는 사용되는 곳에서 캐스팅의 부담을 안게 된다</a:t>
            </a:r>
            <a:r>
              <a:rPr lang="en-US" altLang="ko-KR" dirty="0"/>
              <a:t>. </a:t>
            </a:r>
            <a:r>
              <a:rPr lang="ko-KR" altLang="en-US" dirty="0"/>
              <a:t>그리고 적절한 문맥조차 줄 수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90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서드파티</a:t>
            </a:r>
            <a:r>
              <a:rPr lang="ko-KR" altLang="en-US" dirty="0"/>
              <a:t> 코드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이는 아래와 같이 </a:t>
            </a:r>
            <a:r>
              <a:rPr lang="en-US" altLang="ko-KR" dirty="0"/>
              <a:t>generic</a:t>
            </a:r>
            <a:r>
              <a:rPr lang="ko-KR" altLang="en-US" dirty="0"/>
              <a:t>을 사용함으로써 해결할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Map\ sensors = new </a:t>
            </a:r>
            <a:r>
              <a:rPr lang="en-US" altLang="ko-KR" dirty="0" err="1"/>
              <a:t>HashMap</a:t>
            </a:r>
            <a:r>
              <a:rPr lang="en-US" altLang="ko-KR" dirty="0"/>
              <a:t>\();</a:t>
            </a:r>
          </a:p>
          <a:p>
            <a:pPr lvl="1"/>
            <a:r>
              <a:rPr lang="en-US" altLang="ko-KR" dirty="0"/>
              <a:t>Sensor s = </a:t>
            </a:r>
            <a:r>
              <a:rPr lang="en-US" altLang="ko-KR" dirty="0" err="1"/>
              <a:t>sensors.get</a:t>
            </a:r>
            <a:r>
              <a:rPr lang="en-US" altLang="ko-KR" dirty="0"/>
              <a:t>(</a:t>
            </a:r>
            <a:r>
              <a:rPr lang="en-US" altLang="ko-KR" dirty="0" err="1"/>
              <a:t>sensorId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하지만 이 방법 또한 </a:t>
            </a:r>
            <a:r>
              <a:rPr lang="en-US" altLang="ko-KR" dirty="0"/>
              <a:t>Map</a:t>
            </a:r>
            <a:r>
              <a:rPr lang="ko-KR" altLang="en-US" dirty="0"/>
              <a:t>객체가 필요 이상의 기능을 제공하는 것은 막지 못한다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97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서드파티</a:t>
            </a:r>
            <a:r>
              <a:rPr lang="ko-KR" altLang="en-US" dirty="0"/>
              <a:t> 코드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의 인터페이스가 바뀌거나 할 경우 또한 우리 코드의 많은 부분들이 바뀌어야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인터페이스가 바뀔 일이 별로 없을 것이라 생각할 지도 모르지만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en-US" altLang="ko-KR" dirty="0"/>
              <a:t>Java 5</a:t>
            </a:r>
            <a:r>
              <a:rPr lang="ko-KR" altLang="en-US" dirty="0"/>
              <a:t>버전에서 </a:t>
            </a:r>
            <a:r>
              <a:rPr lang="en-US" altLang="ko-KR" dirty="0"/>
              <a:t>generic</a:t>
            </a:r>
            <a:r>
              <a:rPr lang="ko-KR" altLang="en-US" dirty="0"/>
              <a:t>이 추가되었을 때 </a:t>
            </a:r>
            <a:r>
              <a:rPr lang="en-US" altLang="ko-KR" dirty="0"/>
              <a:t>Map</a:t>
            </a:r>
            <a:r>
              <a:rPr lang="ko-KR" altLang="en-US" dirty="0"/>
              <a:t>의 인터페이스가 바뀐 사례가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결국 제일 좋은 방법은 </a:t>
            </a:r>
            <a:r>
              <a:rPr lang="ko-KR" altLang="en-US" dirty="0" err="1"/>
              <a:t>래핑이다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Map</a:t>
            </a:r>
            <a:r>
              <a:rPr lang="ko-KR" altLang="en-US" dirty="0"/>
              <a:t>을 이런 식으로 </a:t>
            </a:r>
            <a:r>
              <a:rPr lang="ko-KR" altLang="en-US" dirty="0" err="1"/>
              <a:t>래핑하라는</a:t>
            </a:r>
            <a:r>
              <a:rPr lang="ko-KR" altLang="en-US" dirty="0"/>
              <a:t> 말은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다만 </a:t>
            </a:r>
            <a:r>
              <a:rPr lang="en-US" altLang="ko-KR" dirty="0"/>
              <a:t>Map</a:t>
            </a:r>
            <a:r>
              <a:rPr lang="ko-KR" altLang="en-US" dirty="0"/>
              <a:t>과 같은 </a:t>
            </a:r>
            <a:r>
              <a:rPr lang="en-US" altLang="ko-KR" dirty="0"/>
              <a:t>"</a:t>
            </a:r>
            <a:r>
              <a:rPr lang="ko-KR" altLang="en-US" dirty="0"/>
              <a:t>경계에 있는 인터페이스</a:t>
            </a:r>
            <a:r>
              <a:rPr lang="en-US" altLang="ko-KR" dirty="0"/>
              <a:t>"</a:t>
            </a:r>
            <a:r>
              <a:rPr lang="ko-KR" altLang="en-US" dirty="0"/>
              <a:t>를 시스템 전반에 걸쳐 돌려가며 사용하지 말고</a:t>
            </a:r>
          </a:p>
          <a:p>
            <a:pPr lvl="2"/>
            <a:r>
              <a:rPr lang="ko-KR" altLang="en-US" dirty="0"/>
              <a:t>해당 객체를 사용하는 클래스 내부에 넣던지 가까운 계열의 클래스에 넣어라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공개된 </a:t>
            </a:r>
            <a:r>
              <a:rPr lang="en-US" altLang="ko-KR" dirty="0" err="1"/>
              <a:t>api</a:t>
            </a:r>
            <a:r>
              <a:rPr lang="ko-KR" altLang="en-US" dirty="0"/>
              <a:t>에서 인자로 받거나 </a:t>
            </a:r>
            <a:r>
              <a:rPr lang="ko-KR" altLang="en-US" dirty="0" err="1"/>
              <a:t>리턴하지</a:t>
            </a:r>
            <a:r>
              <a:rPr lang="ko-KR" altLang="en-US" dirty="0"/>
              <a:t> 마라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80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서드파티</a:t>
            </a:r>
            <a:r>
              <a:rPr lang="ko-KR" altLang="en-US" dirty="0"/>
              <a:t> 코드 사용하기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515"/>
            <a:ext cx="9714469" cy="42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17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경계를 탐험하고 </a:t>
            </a:r>
            <a:r>
              <a:rPr lang="ko-KR" altLang="en-US" dirty="0" smtClean="0"/>
              <a:t>공부하기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서드파티</a:t>
            </a:r>
            <a:r>
              <a:rPr lang="ko-KR" altLang="en-US" dirty="0" smtClean="0"/>
              <a:t> </a:t>
            </a:r>
            <a:r>
              <a:rPr lang="ko-KR" altLang="en-US" dirty="0"/>
              <a:t>코드를 사용할 때</a:t>
            </a:r>
            <a:r>
              <a:rPr lang="en-US" altLang="ko-KR" dirty="0"/>
              <a:t>, </a:t>
            </a:r>
            <a:r>
              <a:rPr lang="ko-KR" altLang="en-US" dirty="0"/>
              <a:t>우리는 적어도 우리가 사용할 코드에 대해서는 테스트를 할 필요가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곧바로 </a:t>
            </a:r>
            <a:r>
              <a:rPr lang="ko-KR" altLang="en-US" dirty="0" err="1"/>
              <a:t>서드파티</a:t>
            </a:r>
            <a:r>
              <a:rPr lang="ko-KR" altLang="en-US" dirty="0"/>
              <a:t> 코드를 사용하지 말고</a:t>
            </a:r>
            <a:r>
              <a:rPr lang="en-US" altLang="ko-KR" dirty="0"/>
              <a:t>, </a:t>
            </a:r>
            <a:r>
              <a:rPr lang="ko-KR" altLang="en-US" dirty="0"/>
              <a:t>그 코드를 이해하기 위해 테스트를 작성할 수 있다</a:t>
            </a:r>
            <a:r>
              <a:rPr lang="en-US" altLang="ko-KR" dirty="0"/>
              <a:t>.(</a:t>
            </a:r>
            <a:r>
              <a:rPr lang="ko-KR" altLang="en-US" dirty="0"/>
              <a:t>짐 </a:t>
            </a:r>
            <a:r>
              <a:rPr lang="ko-KR" altLang="en-US" dirty="0" err="1"/>
              <a:t>뉴커크는</a:t>
            </a:r>
            <a:r>
              <a:rPr lang="ko-KR" altLang="en-US" dirty="0"/>
              <a:t> 이를 </a:t>
            </a:r>
            <a:r>
              <a:rPr lang="en-US" altLang="ko-KR" dirty="0"/>
              <a:t>"</a:t>
            </a:r>
            <a:r>
              <a:rPr lang="ko-KR" altLang="en-US" dirty="0"/>
              <a:t>테스트 공부하기</a:t>
            </a:r>
            <a:r>
              <a:rPr lang="en-US" altLang="ko-KR" dirty="0"/>
              <a:t>"</a:t>
            </a:r>
            <a:r>
              <a:rPr lang="ko-KR" altLang="en-US" dirty="0"/>
              <a:t>라고 부른다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998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log4j </a:t>
            </a:r>
            <a:r>
              <a:rPr lang="ko-KR" altLang="en-US" dirty="0"/>
              <a:t>공부하기</a:t>
            </a:r>
            <a:r>
              <a:rPr lang="en-US" altLang="ko-KR" dirty="0"/>
              <a:t>(</a:t>
            </a:r>
            <a:r>
              <a:rPr lang="ko-KR" altLang="en-US" dirty="0"/>
              <a:t>위 주제에 이어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아파치에서</a:t>
            </a:r>
            <a:r>
              <a:rPr lang="ko-KR" altLang="en-US" dirty="0" smtClean="0"/>
              <a:t> 제공하는 로그를 제어하는 라이브러리 파일이다 </a:t>
            </a:r>
            <a:endParaRPr lang="en-US" altLang="ko-KR" dirty="0" smtClean="0"/>
          </a:p>
          <a:p>
            <a:r>
              <a:rPr lang="ko-KR" altLang="en-US" dirty="0" smtClean="0"/>
              <a:t>우리나라에서 </a:t>
            </a:r>
            <a:r>
              <a:rPr lang="ko-KR" altLang="en-US" dirty="0" err="1" smtClean="0"/>
              <a:t>개발시</a:t>
            </a:r>
            <a:r>
              <a:rPr lang="ko-KR" altLang="en-US" dirty="0" smtClean="0"/>
              <a:t> 많이 사용하는 </a:t>
            </a:r>
            <a:r>
              <a:rPr lang="ko-KR" altLang="en-US" dirty="0" err="1" smtClean="0"/>
              <a:t>서드파티</a:t>
            </a:r>
            <a:r>
              <a:rPr lang="ko-KR" altLang="en-US" dirty="0" smtClean="0"/>
              <a:t> 라이브러리이다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021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"</a:t>
            </a:r>
            <a:r>
              <a:rPr lang="ko-KR" altLang="en-US" sz="3600" dirty="0"/>
              <a:t>학습 테스트</a:t>
            </a:r>
            <a:r>
              <a:rPr lang="en-US" altLang="ko-KR" sz="3600" dirty="0"/>
              <a:t>(Learning test)"</a:t>
            </a:r>
            <a:r>
              <a:rPr lang="ko-KR" altLang="en-US" sz="3600" dirty="0"/>
              <a:t>는 값어치를 </a:t>
            </a:r>
            <a:r>
              <a:rPr lang="ko-KR" altLang="en-US" sz="3600" dirty="0" smtClean="0"/>
              <a:t>한다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공짜다</a:t>
            </a:r>
            <a:endParaRPr lang="ko-KR" altLang="en-US" dirty="0"/>
          </a:p>
          <a:p>
            <a:r>
              <a:rPr lang="ko-KR" altLang="en-US" dirty="0"/>
              <a:t>메인 </a:t>
            </a:r>
            <a:r>
              <a:rPr lang="ko-KR" altLang="en-US" dirty="0" err="1"/>
              <a:t>로직에</a:t>
            </a:r>
            <a:r>
              <a:rPr lang="ko-KR" altLang="en-US" dirty="0"/>
              <a:t> 영향을 주지 않으며 </a:t>
            </a:r>
            <a:r>
              <a:rPr lang="ko-KR" altLang="en-US" dirty="0" err="1"/>
              <a:t>서드파티</a:t>
            </a:r>
            <a:r>
              <a:rPr lang="ko-KR" altLang="en-US" dirty="0"/>
              <a:t> 코드를 이해할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서드파티</a:t>
            </a:r>
            <a:r>
              <a:rPr lang="ko-KR" altLang="en-US" dirty="0"/>
              <a:t> 코드가 바뀔 경우 </a:t>
            </a:r>
            <a:r>
              <a:rPr lang="en-US" altLang="ko-KR" dirty="0"/>
              <a:t>Learning test</a:t>
            </a:r>
            <a:r>
              <a:rPr lang="ko-KR" altLang="en-US" dirty="0"/>
              <a:t>를 돌려 </a:t>
            </a:r>
            <a:r>
              <a:rPr lang="en-US" altLang="ko-KR" dirty="0"/>
              <a:t>"</a:t>
            </a:r>
            <a:r>
              <a:rPr lang="ko-KR" altLang="en-US" dirty="0"/>
              <a:t>아직 </a:t>
            </a:r>
            <a:r>
              <a:rPr lang="ko-KR" altLang="en-US" i="1" dirty="0"/>
              <a:t>우리가 필요한 기능</a:t>
            </a:r>
            <a:r>
              <a:rPr lang="ko-KR" altLang="en-US" dirty="0"/>
              <a:t>이 잘 동작하는지</a:t>
            </a:r>
            <a:r>
              <a:rPr lang="en-US" altLang="ko-KR" dirty="0"/>
              <a:t>" </a:t>
            </a:r>
            <a:r>
              <a:rPr lang="ko-KR" altLang="en-US" dirty="0"/>
              <a:t>테스트할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Learning test</a:t>
            </a:r>
            <a:r>
              <a:rPr lang="ko-KR" altLang="en-US" dirty="0"/>
              <a:t>를 하던 말던</a:t>
            </a:r>
            <a:r>
              <a:rPr lang="en-US" altLang="ko-KR" dirty="0"/>
              <a:t>, </a:t>
            </a:r>
            <a:r>
              <a:rPr lang="ko-KR" altLang="en-US" dirty="0"/>
              <a:t>경계 테스트는 새 버전으로의 이전에 도움을 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399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아직 존재하지 않는 코드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아직 </a:t>
            </a:r>
            <a:r>
              <a:rPr lang="ko-KR" altLang="en-US" dirty="0"/>
              <a:t>개발되지 않은 모듈이 필요한데</a:t>
            </a:r>
            <a:r>
              <a:rPr lang="en-US" altLang="ko-KR" dirty="0"/>
              <a:t>, </a:t>
            </a:r>
            <a:r>
              <a:rPr lang="ko-KR" altLang="en-US" dirty="0"/>
              <a:t>기능은 커녕 인터페이스조차 구현되지 않은 경우가 있을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우리는 이러한 제약때문에 우리의 구현이 </a:t>
            </a:r>
            <a:r>
              <a:rPr lang="ko-KR" altLang="en-US" dirty="0" err="1"/>
              <a:t>늦어지는걸</a:t>
            </a:r>
            <a:r>
              <a:rPr lang="ko-KR" altLang="en-US" dirty="0"/>
              <a:t> 탐탁치 않게 여긴다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인터페이스나 추상클래스를 먼저 작성한다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95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dirty="0"/>
              <a:t>에러 핸들링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63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아직 존재하지 않는 코드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dirty="0"/>
              <a:t>저자는 무선통신 시스템을 구축하는 프로젝트를 하고 있었다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 팀 안의 하부 팀으로 </a:t>
            </a:r>
            <a:r>
              <a:rPr lang="en-US" altLang="ko-KR" dirty="0"/>
              <a:t>"</a:t>
            </a:r>
            <a:r>
              <a:rPr lang="ko-KR" altLang="en-US" dirty="0"/>
              <a:t>송신기</a:t>
            </a:r>
            <a:r>
              <a:rPr lang="en-US" altLang="ko-KR" dirty="0"/>
              <a:t>"</a:t>
            </a:r>
            <a:r>
              <a:rPr lang="ko-KR" altLang="en-US" dirty="0"/>
              <a:t>를 담당하는 팀이 있었는데 나머지 팀원들은 송신기에 대한 지식이 거의 없었다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"</a:t>
            </a:r>
            <a:r>
              <a:rPr lang="ko-KR" altLang="en-US" dirty="0"/>
              <a:t>송신기</a:t>
            </a:r>
            <a:r>
              <a:rPr lang="en-US" altLang="ko-KR" dirty="0"/>
              <a:t>"</a:t>
            </a:r>
            <a:r>
              <a:rPr lang="ko-KR" altLang="en-US" dirty="0"/>
              <a:t>팀은 인터페이스를 제공하지 않았다</a:t>
            </a:r>
            <a:r>
              <a:rPr lang="en-US" altLang="ko-KR" dirty="0"/>
              <a:t>. </a:t>
            </a:r>
            <a:r>
              <a:rPr lang="ko-KR" altLang="en-US" dirty="0"/>
              <a:t>하지만 저자는 </a:t>
            </a:r>
            <a:r>
              <a:rPr lang="en-US" altLang="ko-KR" dirty="0"/>
              <a:t>"</a:t>
            </a:r>
            <a:r>
              <a:rPr lang="ko-KR" altLang="en-US" dirty="0"/>
              <a:t>송신기</a:t>
            </a:r>
            <a:r>
              <a:rPr lang="en-US" altLang="ko-KR" dirty="0"/>
              <a:t>"</a:t>
            </a:r>
            <a:r>
              <a:rPr lang="ko-KR" altLang="en-US" dirty="0"/>
              <a:t>팀을 기다리는 대신 </a:t>
            </a:r>
            <a:r>
              <a:rPr lang="en-US" altLang="ko-KR" dirty="0"/>
              <a:t>"</a:t>
            </a:r>
            <a:r>
              <a:rPr lang="ko-KR" altLang="en-US" dirty="0"/>
              <a:t>원하는</a:t>
            </a:r>
            <a:r>
              <a:rPr lang="en-US" altLang="ko-KR" dirty="0"/>
              <a:t>" </a:t>
            </a:r>
            <a:r>
              <a:rPr lang="ko-KR" altLang="en-US" dirty="0"/>
              <a:t>기능을 정의하고 인터페이스로 만들었다</a:t>
            </a:r>
            <a:r>
              <a:rPr lang="en-US" altLang="ko-KR" dirty="0"/>
              <a:t>. </a:t>
            </a:r>
            <a:r>
              <a:rPr lang="en-US" altLang="ko-KR" i="1" dirty="0"/>
              <a:t>[</a:t>
            </a:r>
            <a:r>
              <a:rPr lang="ko-KR" altLang="en-US" i="1" dirty="0"/>
              <a:t>지정한 주파수를 이용해 이 스트림에서 들어오는 자료를 아날로그 신호로 전송하라</a:t>
            </a:r>
            <a:r>
              <a:rPr lang="en-US" altLang="ko-KR" i="1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이렇게 인터페이스를 정의함으로써 메인 </a:t>
            </a:r>
            <a:r>
              <a:rPr lang="ko-KR" altLang="en-US" dirty="0" err="1"/>
              <a:t>로직을</a:t>
            </a:r>
            <a:r>
              <a:rPr lang="ko-KR" altLang="en-US" dirty="0"/>
              <a:t> 더 깔끔하게 짤 수 있었고 목표를 명확하게 나타낼 수 있었다</a:t>
            </a:r>
            <a:r>
              <a:rPr lang="en-US" altLang="ko-KR" dirty="0"/>
              <a:t>.(</a:t>
            </a:r>
            <a:r>
              <a:rPr lang="ko-KR" altLang="en-US" dirty="0"/>
              <a:t>참조 </a:t>
            </a:r>
            <a:r>
              <a:rPr lang="en-US" altLang="ko-KR" dirty="0"/>
              <a:t>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00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아직 존재하지 않는 코드 사용하기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470" y="1964724"/>
            <a:ext cx="9218141" cy="40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2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Clean</a:t>
            </a:r>
            <a:r>
              <a:rPr lang="ko-KR" altLang="en-US" dirty="0"/>
              <a:t>한 경계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좋은 </a:t>
            </a:r>
            <a:r>
              <a:rPr lang="ko-KR" altLang="en-US" dirty="0"/>
              <a:t>소프트웨어 디자인은 변경이 생길 경우 많은 </a:t>
            </a:r>
            <a:r>
              <a:rPr lang="ko-KR" altLang="en-US" dirty="0" err="1"/>
              <a:t>재작업</a:t>
            </a:r>
            <a:r>
              <a:rPr lang="ko-KR" altLang="en-US" dirty="0"/>
              <a:t> 없이 변경을 반영할 수 있는 디자인이다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우리 내부 코드가 </a:t>
            </a:r>
            <a:r>
              <a:rPr lang="ko-KR" altLang="en-US" dirty="0" err="1"/>
              <a:t>서드파티</a:t>
            </a:r>
            <a:r>
              <a:rPr lang="ko-KR" altLang="en-US" dirty="0"/>
              <a:t> 코드를 많이 알지 못하게 막아야 한다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우리가 컨트롤할 수 있는 것에 의지하는게 그렇지 않은 것에 의지하는 것보다 낫다</a:t>
            </a:r>
            <a:r>
              <a:rPr lang="en-US" altLang="ko-KR" dirty="0"/>
              <a:t>. </a:t>
            </a:r>
            <a:r>
              <a:rPr lang="ko-KR" altLang="en-US" dirty="0"/>
              <a:t>그렇지 않으면 그것들이 우리를 컨트롤할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30000"/>
              </a:lnSpc>
            </a:pPr>
            <a:r>
              <a:rPr lang="en-US" altLang="ko-KR" dirty="0"/>
              <a:t>Map </a:t>
            </a:r>
            <a:r>
              <a:rPr lang="ko-KR" altLang="en-US" dirty="0"/>
              <a:t>객체를 </a:t>
            </a:r>
            <a:r>
              <a:rPr lang="ko-KR" altLang="en-US" dirty="0" err="1"/>
              <a:t>래핑하든</a:t>
            </a:r>
            <a:r>
              <a:rPr lang="ko-KR" altLang="en-US" dirty="0"/>
              <a:t> </a:t>
            </a:r>
            <a:r>
              <a:rPr lang="en-US" altLang="ko-KR" dirty="0"/>
              <a:t>Adapter</a:t>
            </a:r>
            <a:r>
              <a:rPr lang="ko-KR" altLang="en-US" dirty="0"/>
              <a:t>를 사용해 우리 입맛에 맞게 인터페이스를 변경하든</a:t>
            </a:r>
            <a:r>
              <a:rPr lang="en-US" altLang="ko-KR" dirty="0"/>
              <a:t>, </a:t>
            </a:r>
            <a:r>
              <a:rPr lang="ko-KR" altLang="en-US" dirty="0"/>
              <a:t>코드는 보기 편해지고 경계 인터페이스를 일관적으로 사용할 수 있게 해주며 그들의 변경에도 유연하게 대응할 수 있게 해준다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27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단위테스트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74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단위테스트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/>
              <a:t>지난 </a:t>
            </a:r>
            <a:r>
              <a:rPr lang="en-US" altLang="ko-KR" dirty="0"/>
              <a:t>10</a:t>
            </a:r>
            <a:r>
              <a:rPr lang="ko-KR" altLang="en-US" dirty="0"/>
              <a:t>년 동안 우리 분야는 눈부신 성장을 이뤘다</a:t>
            </a:r>
            <a:r>
              <a:rPr lang="en-US" altLang="ko-KR" dirty="0"/>
              <a:t>. 1997</a:t>
            </a:r>
            <a:r>
              <a:rPr lang="ko-KR" altLang="en-US" dirty="0"/>
              <a:t>년만 해도 </a:t>
            </a:r>
            <a:r>
              <a:rPr lang="en-US" altLang="ko-KR" dirty="0"/>
              <a:t>TDD(Test Driven Development)</a:t>
            </a:r>
            <a:r>
              <a:rPr lang="ko-KR" altLang="en-US" dirty="0"/>
              <a:t>라는 개념을 아무도 몰랐다</a:t>
            </a:r>
            <a:r>
              <a:rPr lang="en-US" altLang="ko-KR" dirty="0"/>
              <a:t>. </a:t>
            </a:r>
            <a:r>
              <a:rPr lang="ko-KR" altLang="en-US" dirty="0"/>
              <a:t>우리들 대다수에게 단위 테스트란 자기 프로그램이 </a:t>
            </a:r>
            <a:r>
              <a:rPr lang="en-US" altLang="ko-KR" dirty="0"/>
              <a:t>'</a:t>
            </a:r>
            <a:r>
              <a:rPr lang="ko-KR" altLang="en-US" dirty="0"/>
              <a:t>돌아간다</a:t>
            </a:r>
            <a:r>
              <a:rPr lang="en-US" altLang="ko-KR" dirty="0"/>
              <a:t>'</a:t>
            </a:r>
            <a:r>
              <a:rPr lang="ko-KR" altLang="en-US" dirty="0"/>
              <a:t>는 사실만 확인하는 일회성 코드에 불과했다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지금은 </a:t>
            </a:r>
            <a:r>
              <a:rPr lang="ko-KR" altLang="en-US" dirty="0" err="1"/>
              <a:t>애자일과</a:t>
            </a:r>
            <a:r>
              <a:rPr lang="ko-KR" altLang="en-US" dirty="0"/>
              <a:t> </a:t>
            </a:r>
            <a:r>
              <a:rPr lang="en-US" altLang="ko-KR" dirty="0"/>
              <a:t>TDD </a:t>
            </a:r>
            <a:r>
              <a:rPr lang="ko-KR" altLang="en-US" dirty="0"/>
              <a:t>덕택에 단위 테스트를 자동화하는 프로그래머들이 이미 많아졌으며 점점 더 늘어나는 추세다</a:t>
            </a:r>
            <a:r>
              <a:rPr lang="en-US" altLang="ko-KR" dirty="0"/>
              <a:t>. </a:t>
            </a:r>
            <a:r>
              <a:rPr lang="ko-KR" altLang="en-US" dirty="0"/>
              <a:t>하지만 우리 분야에 테스트를 추가하려고 급하게 서두르는 와중에 많은 프로그래머들이 제대로 된 테스트 케이스를 작성해야 한다는 좀 더 미묘한</a:t>
            </a:r>
            <a:r>
              <a:rPr lang="en-US" altLang="ko-KR" dirty="0"/>
              <a:t>(</a:t>
            </a:r>
            <a:r>
              <a:rPr lang="ko-KR" altLang="en-US" dirty="0"/>
              <a:t>그리고 더욱 중요한</a:t>
            </a:r>
            <a:r>
              <a:rPr lang="en-US" altLang="ko-KR" dirty="0"/>
              <a:t>) </a:t>
            </a:r>
            <a:r>
              <a:rPr lang="ko-KR" altLang="en-US" dirty="0"/>
              <a:t>사실을 놓쳐버렸다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657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TDD </a:t>
            </a:r>
            <a:r>
              <a:rPr lang="ko-KR" altLang="en-US" dirty="0"/>
              <a:t>법칙 세 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첫째 법칙</a:t>
            </a:r>
            <a:r>
              <a:rPr lang="en-US" altLang="ko-KR" b="1" dirty="0"/>
              <a:t>:</a:t>
            </a:r>
            <a:r>
              <a:rPr lang="ko-KR" altLang="en-US" dirty="0"/>
              <a:t> 실패하는 단위 테스트를 작성할 때까지 실제 코드를 작성하지 않는다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둘째 법칙</a:t>
            </a:r>
            <a:r>
              <a:rPr lang="en-US" altLang="ko-KR" b="1" dirty="0"/>
              <a:t>:</a:t>
            </a:r>
            <a:r>
              <a:rPr lang="ko-KR" altLang="en-US" dirty="0"/>
              <a:t> 컴파일은 실패하지 않으면서 실행이 실패하는 정도로만 단위 테스트를 작성한다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셋째 법칙</a:t>
            </a:r>
            <a:r>
              <a:rPr lang="en-US" altLang="ko-KR" b="1" dirty="0"/>
              <a:t>:</a:t>
            </a:r>
            <a:r>
              <a:rPr lang="ko-KR" altLang="en-US" dirty="0"/>
              <a:t> 현재 실패하는 테스트를 통과할 정도로만 실제 코드를 작성한다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551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깨끗한 테스트 코드 </a:t>
            </a:r>
            <a:r>
              <a:rPr lang="ko-KR" altLang="en-US" dirty="0" smtClean="0"/>
              <a:t>유지하기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 </a:t>
            </a:r>
            <a:r>
              <a:rPr lang="ko-KR" altLang="en-US" b="1" dirty="0"/>
              <a:t>테스트 코드는 실제 코드 못지 않게 중요하다</a:t>
            </a:r>
            <a:r>
              <a:rPr lang="en-US" altLang="ko-KR" b="1" dirty="0"/>
              <a:t>.</a:t>
            </a:r>
            <a:r>
              <a:rPr lang="ko-KR" altLang="en-US" dirty="0"/>
              <a:t> 테스트 코드는 이류 시민이 아니다</a:t>
            </a:r>
            <a:r>
              <a:rPr lang="en-US" altLang="ko-KR" dirty="0"/>
              <a:t>. </a:t>
            </a:r>
            <a:r>
              <a:rPr lang="ko-KR" altLang="en-US" dirty="0"/>
              <a:t>테스트 코드는 사고와 설계와 주의가 필요하다</a:t>
            </a:r>
            <a:r>
              <a:rPr lang="en-US" altLang="ko-KR" dirty="0"/>
              <a:t>. </a:t>
            </a:r>
            <a:r>
              <a:rPr lang="ko-KR" altLang="en-US" dirty="0"/>
              <a:t>실제 코드 못지 않게 깨끗하게 짜야 한다</a:t>
            </a:r>
          </a:p>
        </p:txBody>
      </p:sp>
    </p:spTree>
    <p:extLst>
      <p:ext uri="{BB962C8B-B14F-4D97-AF65-F5344CB8AC3E}">
        <p14:creationId xmlns:p14="http://schemas.microsoft.com/office/powerpoint/2010/main" val="3625043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테스트는 유연성</a:t>
            </a:r>
            <a:r>
              <a:rPr lang="en-US" altLang="ko-KR" sz="3600" dirty="0"/>
              <a:t>, </a:t>
            </a:r>
            <a:r>
              <a:rPr lang="ko-KR" altLang="en-US" sz="3600" dirty="0"/>
              <a:t>유지보수성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재사용성을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제공한다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코드에 유연성</a:t>
            </a:r>
            <a:r>
              <a:rPr lang="en-US" altLang="ko-KR" b="1" dirty="0"/>
              <a:t>, </a:t>
            </a:r>
            <a:r>
              <a:rPr lang="ko-KR" altLang="en-US" b="1" dirty="0"/>
              <a:t>유지보수성</a:t>
            </a:r>
            <a:r>
              <a:rPr lang="en-US" altLang="ko-KR" b="1" dirty="0"/>
              <a:t>, </a:t>
            </a:r>
            <a:r>
              <a:rPr lang="ko-KR" altLang="en-US" b="1" dirty="0" err="1"/>
              <a:t>재사용성을</a:t>
            </a:r>
            <a:r>
              <a:rPr lang="ko-KR" altLang="en-US" b="1" dirty="0"/>
              <a:t> 제공하는 버팀목이 바로 단위 테스트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이유는 단순하다</a:t>
            </a:r>
            <a:r>
              <a:rPr lang="en-US" altLang="ko-KR" dirty="0"/>
              <a:t>. </a:t>
            </a:r>
            <a:r>
              <a:rPr lang="ko-KR" altLang="en-US" dirty="0"/>
              <a:t>테스트 케이스가 있으면 변경이 두렵지 않으니까</a:t>
            </a:r>
            <a:r>
              <a:rPr lang="en-US" altLang="ko-KR" dirty="0"/>
              <a:t>! </a:t>
            </a:r>
            <a:r>
              <a:rPr lang="ko-KR" altLang="en-US" dirty="0"/>
              <a:t>테스트 케이스가 없다면 모든 변경이 잠정적인 버그다</a:t>
            </a:r>
            <a:r>
              <a:rPr lang="en-US" altLang="ko-KR" dirty="0"/>
              <a:t>. </a:t>
            </a:r>
            <a:r>
              <a:rPr lang="ko-KR" altLang="en-US" dirty="0" err="1"/>
              <a:t>아키텍쳐가</a:t>
            </a:r>
            <a:r>
              <a:rPr lang="ko-KR" altLang="en-US" dirty="0"/>
              <a:t> 아무리 </a:t>
            </a:r>
            <a:r>
              <a:rPr lang="ko-KR" altLang="en-US" dirty="0" err="1"/>
              <a:t>유연하더라도</a:t>
            </a:r>
            <a:r>
              <a:rPr lang="en-US" altLang="ko-KR" dirty="0"/>
              <a:t>, </a:t>
            </a:r>
            <a:r>
              <a:rPr lang="ko-KR" altLang="en-US" dirty="0"/>
              <a:t>설계를 아무리 잘 나눴더라도</a:t>
            </a:r>
            <a:r>
              <a:rPr lang="en-US" altLang="ko-KR" dirty="0"/>
              <a:t>, </a:t>
            </a:r>
            <a:r>
              <a:rPr lang="ko-KR" altLang="en-US" dirty="0"/>
              <a:t>테스트 케이스가 없으면 개발자는 변경을 주저한다</a:t>
            </a:r>
            <a:r>
              <a:rPr lang="en-US" altLang="ko-KR" dirty="0"/>
              <a:t>. </a:t>
            </a:r>
            <a:r>
              <a:rPr lang="ko-KR" altLang="en-US" dirty="0"/>
              <a:t>버그가 숨어들까 두렵기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865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깨끗한 테스트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깨끗한 테스트 코드를 만들려면</a:t>
            </a:r>
            <a:r>
              <a:rPr lang="en-US" altLang="ko-KR" dirty="0"/>
              <a:t>? </a:t>
            </a:r>
            <a:r>
              <a:rPr lang="ko-KR" altLang="en-US" dirty="0"/>
              <a:t>세 가지가 필요하다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err="1" smtClean="0"/>
              <a:t>가독성</a:t>
            </a:r>
            <a:r>
              <a:rPr lang="en-US" altLang="ko-KR" b="1" dirty="0"/>
              <a:t>, </a:t>
            </a:r>
            <a:r>
              <a:rPr lang="ko-KR" altLang="en-US" b="1" dirty="0" err="1"/>
              <a:t>가독성</a:t>
            </a:r>
            <a:r>
              <a:rPr lang="en-US" altLang="ko-KR" b="1" dirty="0"/>
              <a:t>, </a:t>
            </a:r>
            <a:r>
              <a:rPr lang="ko-KR" altLang="en-US" b="1" dirty="0" err="1"/>
              <a:t>가독성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584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BUILD-OPERATE-CHECK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BUILD-OPERATE-CHECK </a:t>
            </a:r>
            <a:r>
              <a:rPr lang="ko-KR" altLang="en-US" b="1" dirty="0"/>
              <a:t>패턴이 위와 같은 테스트 구조에 적합하다</a:t>
            </a:r>
            <a:r>
              <a:rPr lang="en-US" altLang="ko-KR" b="1" dirty="0"/>
              <a:t>.</a:t>
            </a:r>
            <a:r>
              <a:rPr lang="ko-KR" altLang="en-US" dirty="0"/>
              <a:t> 각 테스트는 명확히 세 부분으로 나눠진다</a:t>
            </a:r>
            <a:r>
              <a:rPr lang="en-US" altLang="ko-KR" dirty="0"/>
              <a:t>. </a:t>
            </a:r>
            <a:r>
              <a:rPr lang="ko-KR" altLang="en-US" dirty="0"/>
              <a:t>첫 부분은 테스트 자료를 만든다</a:t>
            </a:r>
            <a:r>
              <a:rPr lang="en-US" altLang="ko-KR" dirty="0"/>
              <a:t>. </a:t>
            </a:r>
            <a:r>
              <a:rPr lang="ko-KR" altLang="en-US" dirty="0"/>
              <a:t>두 번째 부분은 테스트 자료를 조작하며</a:t>
            </a:r>
            <a:r>
              <a:rPr lang="en-US" altLang="ko-KR" dirty="0"/>
              <a:t>, </a:t>
            </a:r>
            <a:r>
              <a:rPr lang="ko-KR" altLang="en-US" dirty="0"/>
              <a:t>세 번째 부분은 조작한 결과가 올바른지 확인한다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잡다하고 세세한 코드를 거의 다 없앴다는 사실에 주목한다</a:t>
            </a:r>
            <a:r>
              <a:rPr lang="en-US" altLang="ko-KR" dirty="0"/>
              <a:t>. </a:t>
            </a:r>
            <a:r>
              <a:rPr lang="ko-KR" altLang="en-US" dirty="0"/>
              <a:t>테스트 코드는 본론에 돌입해 진짜 필요한 자료 유형과 함수만 사용한다</a:t>
            </a:r>
            <a:r>
              <a:rPr lang="en-US" altLang="ko-KR" dirty="0"/>
              <a:t>. </a:t>
            </a:r>
            <a:r>
              <a:rPr lang="ko-KR" altLang="en-US" dirty="0"/>
              <a:t>그러므로 코드를 읽는 사람은 온갖 잡다하고 세세한 코드에 주눅들고 헷갈릴 필요 없이 코드가 수행하는 기능을 재빨리 이해한다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5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에러핸들링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 처리는 중요하다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로직을</a:t>
            </a:r>
            <a:r>
              <a:rPr lang="ko-KR" altLang="en-US" dirty="0"/>
              <a:t> 헷갈리게 만드는 </a:t>
            </a:r>
            <a:r>
              <a:rPr lang="ko-KR" altLang="en-US" dirty="0" err="1"/>
              <a:t>오류처리는</a:t>
            </a:r>
            <a:r>
              <a:rPr lang="ko-KR" altLang="en-US" dirty="0"/>
              <a:t> 나쁘다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(Error handling is important, but if it obscures logic, it's wrong.)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340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도메인에 특화된 테스트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도메인에 특화된 언어</a:t>
            </a:r>
            <a:r>
              <a:rPr lang="en-US" altLang="ko-KR" dirty="0"/>
              <a:t>DSL</a:t>
            </a:r>
            <a:r>
              <a:rPr lang="ko-KR" altLang="en-US" dirty="0"/>
              <a:t>로 테스트 코드를 구현하는 기법을 보여준다</a:t>
            </a:r>
            <a:r>
              <a:rPr lang="en-US" altLang="ko-KR" dirty="0"/>
              <a:t>. </a:t>
            </a:r>
            <a:r>
              <a:rPr lang="ko-KR" altLang="en-US" dirty="0"/>
              <a:t>흔히 쓰는 시스템 조작 </a:t>
            </a:r>
            <a:r>
              <a:rPr lang="en-US" altLang="ko-KR" dirty="0"/>
              <a:t>API</a:t>
            </a:r>
            <a:r>
              <a:rPr lang="ko-KR" altLang="en-US" dirty="0"/>
              <a:t>를 사용하는 대신 </a:t>
            </a:r>
            <a:r>
              <a:rPr lang="en-US" altLang="ko-KR" dirty="0"/>
              <a:t>API </a:t>
            </a:r>
            <a:r>
              <a:rPr lang="ko-KR" altLang="en-US" dirty="0"/>
              <a:t>위에 함수와 유틸리티를 구현한 후 그 함수와 유틸리티를 사용하므로 테스트 코드를 짜기도 읽기도 쉬워진다</a:t>
            </a:r>
            <a:r>
              <a:rPr lang="en-US" altLang="ko-KR" dirty="0"/>
              <a:t>. </a:t>
            </a:r>
            <a:r>
              <a:rPr lang="ko-KR" altLang="en-US" dirty="0"/>
              <a:t>이렇게 구현한 유틸리티는 테스트 코드에서 사용하는 특수 </a:t>
            </a:r>
            <a:r>
              <a:rPr lang="en-US" altLang="ko-KR" dirty="0"/>
              <a:t>API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테스트를 구현하는 당사자와 나중에 테스트를 읽어볼 독자를 도와주는 테스트 언어이다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710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이중 </a:t>
            </a:r>
            <a:r>
              <a:rPr lang="ko-KR" altLang="en-US" dirty="0" smtClean="0"/>
              <a:t>표준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테스트 </a:t>
            </a:r>
            <a:r>
              <a:rPr lang="en-US" altLang="ko-KR" b="1" dirty="0"/>
              <a:t>API</a:t>
            </a:r>
            <a:r>
              <a:rPr lang="ko-KR" altLang="en-US" b="1" dirty="0"/>
              <a:t>코드에 적용하는 표준은 실제 코드에 적용하는 표준과 확실히 다르다</a:t>
            </a:r>
            <a:r>
              <a:rPr lang="en-US" altLang="ko-KR" b="1" dirty="0"/>
              <a:t>.</a:t>
            </a:r>
            <a:r>
              <a:rPr lang="ko-KR" altLang="en-US" dirty="0"/>
              <a:t> 단순하고</a:t>
            </a:r>
            <a:r>
              <a:rPr lang="en-US" altLang="ko-KR" dirty="0"/>
              <a:t>, </a:t>
            </a:r>
            <a:r>
              <a:rPr lang="ko-KR" altLang="en-US" dirty="0"/>
              <a:t>간결하고</a:t>
            </a:r>
            <a:r>
              <a:rPr lang="en-US" altLang="ko-KR" dirty="0"/>
              <a:t>, </a:t>
            </a:r>
            <a:r>
              <a:rPr lang="ko-KR" altLang="en-US" dirty="0"/>
              <a:t>표현력이 풍부해야 하지만</a:t>
            </a:r>
            <a:r>
              <a:rPr lang="en-US" altLang="ko-KR" dirty="0"/>
              <a:t>, </a:t>
            </a:r>
            <a:r>
              <a:rPr lang="ko-KR" altLang="en-US" dirty="0"/>
              <a:t>실제 코드만큼 효율적일 필요는 없다</a:t>
            </a:r>
            <a:r>
              <a:rPr lang="en-US" altLang="ko-KR" dirty="0"/>
              <a:t>. </a:t>
            </a:r>
            <a:r>
              <a:rPr lang="ko-KR" altLang="en-US" dirty="0"/>
              <a:t>실제 환경이 아니라 테스트 환경에서 돌아가는 코드이기 때문인데</a:t>
            </a:r>
            <a:r>
              <a:rPr lang="en-US" altLang="ko-KR" dirty="0"/>
              <a:t>, </a:t>
            </a:r>
            <a:r>
              <a:rPr lang="ko-KR" altLang="en-US" dirty="0"/>
              <a:t>실제 환경과 테스트 환경은 요구사항이 판이하게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622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F.I.R.S.T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빠르게</a:t>
            </a:r>
            <a:r>
              <a:rPr lang="en-US" altLang="ko-KR" b="1" dirty="0"/>
              <a:t>Fast</a:t>
            </a:r>
            <a:r>
              <a:rPr lang="en-US" altLang="ko-KR" b="1" dirty="0" smtClean="0"/>
              <a:t>:</a:t>
            </a:r>
          </a:p>
          <a:p>
            <a:r>
              <a:rPr lang="ko-KR" altLang="en-US" b="1" dirty="0"/>
              <a:t>독립적으로</a:t>
            </a:r>
            <a:r>
              <a:rPr lang="en-US" altLang="ko-KR" b="1" dirty="0" smtClean="0"/>
              <a:t>Independent:</a:t>
            </a:r>
          </a:p>
          <a:p>
            <a:r>
              <a:rPr lang="ko-KR" altLang="en-US" b="1" dirty="0"/>
              <a:t>반복가능하게</a:t>
            </a:r>
            <a:r>
              <a:rPr lang="en-US" altLang="ko-KR" b="1" dirty="0"/>
              <a:t>Repeatable</a:t>
            </a:r>
            <a:r>
              <a:rPr lang="en-US" altLang="ko-KR" b="1" dirty="0" smtClean="0"/>
              <a:t>:</a:t>
            </a:r>
          </a:p>
          <a:p>
            <a:r>
              <a:rPr lang="ko-KR" altLang="en-US" b="1" dirty="0"/>
              <a:t>자가검증하는</a:t>
            </a:r>
            <a:r>
              <a:rPr lang="en-US" altLang="ko-KR" b="1" dirty="0"/>
              <a:t>Self-Validating</a:t>
            </a:r>
            <a:r>
              <a:rPr lang="en-US" altLang="ko-KR" b="1" dirty="0" smtClean="0"/>
              <a:t>:</a:t>
            </a:r>
          </a:p>
          <a:p>
            <a:r>
              <a:rPr lang="ko-KR" altLang="en-US" b="1" dirty="0"/>
              <a:t>적시에</a:t>
            </a:r>
            <a:r>
              <a:rPr lang="en-US" altLang="ko-KR" b="1" dirty="0"/>
              <a:t>Timely: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520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빠르게</a:t>
            </a:r>
            <a:r>
              <a:rPr lang="en-US" altLang="ko-KR" dirty="0" smtClean="0"/>
              <a:t>(Fast)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테스트는 </a:t>
            </a:r>
            <a:r>
              <a:rPr lang="ko-KR" altLang="en-US" dirty="0"/>
              <a:t>빨라야 한다</a:t>
            </a:r>
            <a:r>
              <a:rPr lang="en-US" altLang="ko-KR" dirty="0"/>
              <a:t>. </a:t>
            </a:r>
            <a:r>
              <a:rPr lang="ko-KR" altLang="en-US" dirty="0"/>
              <a:t>테스트는 빨리 돌아야 한다는 말이다</a:t>
            </a:r>
            <a:r>
              <a:rPr lang="en-US" altLang="ko-KR" dirty="0"/>
              <a:t>. </a:t>
            </a:r>
            <a:r>
              <a:rPr lang="ko-KR" altLang="en-US" dirty="0"/>
              <a:t>테스트가 느리면 자주 돌릴 엄두를 못 낸다</a:t>
            </a:r>
            <a:r>
              <a:rPr lang="en-US" altLang="ko-KR" dirty="0"/>
              <a:t>. </a:t>
            </a:r>
            <a:r>
              <a:rPr lang="ko-KR" altLang="en-US" dirty="0"/>
              <a:t>자주 돌리지 않으면 초반에 문제를 찾아내 고치지 못한다</a:t>
            </a:r>
            <a:r>
              <a:rPr lang="en-US" altLang="ko-KR" dirty="0"/>
              <a:t>. </a:t>
            </a:r>
            <a:r>
              <a:rPr lang="ko-KR" altLang="en-US" dirty="0"/>
              <a:t>코드를 마음껏 </a:t>
            </a:r>
            <a:r>
              <a:rPr lang="ko-KR" altLang="en-US" dirty="0" err="1"/>
              <a:t>정리하지도</a:t>
            </a:r>
            <a:r>
              <a:rPr lang="ko-KR" altLang="en-US" dirty="0"/>
              <a:t> 못한다</a:t>
            </a:r>
            <a:r>
              <a:rPr lang="en-US" altLang="ko-KR" dirty="0"/>
              <a:t>. </a:t>
            </a:r>
            <a:r>
              <a:rPr lang="ko-KR" altLang="en-US" dirty="0"/>
              <a:t>결국 코드 품질이 망가지기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608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독립적으로</a:t>
            </a:r>
            <a:r>
              <a:rPr lang="en-US" altLang="ko-KR" dirty="0"/>
              <a:t>(</a:t>
            </a:r>
            <a:r>
              <a:rPr lang="en-US" altLang="ko-KR" dirty="0" smtClean="0"/>
              <a:t>Independent)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각 </a:t>
            </a:r>
            <a:r>
              <a:rPr lang="ko-KR" altLang="en-US" dirty="0"/>
              <a:t>테스트를 서로 의존하면 안 된다</a:t>
            </a:r>
            <a:r>
              <a:rPr lang="en-US" altLang="ko-KR" dirty="0"/>
              <a:t>. </a:t>
            </a:r>
            <a:r>
              <a:rPr lang="ko-KR" altLang="en-US" dirty="0"/>
              <a:t>한 테스트가 다음 테스트가 실행될 환경을 준비해서는 안 된다</a:t>
            </a:r>
            <a:r>
              <a:rPr lang="en-US" altLang="ko-KR" dirty="0"/>
              <a:t>. </a:t>
            </a:r>
            <a:r>
              <a:rPr lang="ko-KR" altLang="en-US" dirty="0"/>
              <a:t>각 테스트는 독립적으로 그리고 어떤 순서로 실행해도 </a:t>
            </a:r>
            <a:r>
              <a:rPr lang="ko-KR" altLang="en-US" dirty="0" err="1"/>
              <a:t>괜찮아야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테스트가 서로에게 의존하면 하나가 실패할 때 나머지도 잇달아 실패하므로 원인을 진단하기 어려워지며 후반 테스트가 찾아내야 할 결함이 숨겨진다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73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반복가능하게</a:t>
            </a:r>
            <a:r>
              <a:rPr lang="en-US" altLang="ko-KR" dirty="0" smtClean="0"/>
              <a:t>(Repeatable)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테스트는 </a:t>
            </a:r>
            <a:r>
              <a:rPr lang="ko-KR" altLang="en-US" dirty="0"/>
              <a:t>어떤 환경에서도 반복 가능해야 한다</a:t>
            </a:r>
            <a:r>
              <a:rPr lang="en-US" altLang="ko-KR" dirty="0"/>
              <a:t>. </a:t>
            </a:r>
            <a:r>
              <a:rPr lang="ko-KR" altLang="en-US" dirty="0"/>
              <a:t>실제 환경</a:t>
            </a:r>
            <a:r>
              <a:rPr lang="en-US" altLang="ko-KR" dirty="0"/>
              <a:t>, QA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버스를 타고 집으로 가는 길에 사용하는 노트북 환경</a:t>
            </a:r>
            <a:r>
              <a:rPr lang="en-US" altLang="ko-KR" dirty="0"/>
              <a:t>(</a:t>
            </a:r>
            <a:r>
              <a:rPr lang="ko-KR" altLang="en-US" dirty="0"/>
              <a:t>네트워크가 연결되지 않은</a:t>
            </a:r>
            <a:r>
              <a:rPr lang="en-US" altLang="ko-KR" dirty="0"/>
              <a:t>)</a:t>
            </a:r>
            <a:r>
              <a:rPr lang="ko-KR" altLang="en-US" dirty="0"/>
              <a:t>에서도 실행할 수 있어야 한다</a:t>
            </a:r>
            <a:r>
              <a:rPr lang="en-US" altLang="ko-KR" dirty="0"/>
              <a:t>. </a:t>
            </a:r>
            <a:r>
              <a:rPr lang="ko-KR" altLang="en-US" dirty="0"/>
              <a:t>테스트가 돌아가지 않는 환경이 하나라도 있다면 테스트가 실패한 이유를 둘러댈 변명이 생긴다</a:t>
            </a:r>
            <a:r>
              <a:rPr lang="en-US" altLang="ko-KR" dirty="0"/>
              <a:t>. </a:t>
            </a:r>
            <a:r>
              <a:rPr lang="ko-KR" altLang="en-US" dirty="0"/>
              <a:t>게다가 환경이 지원되지 않기에 테스트를 수행하지 못하는 상황에 직면한다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406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자가검증하는 </a:t>
            </a:r>
            <a:r>
              <a:rPr lang="en-US" altLang="ko-KR" dirty="0" smtClean="0"/>
              <a:t>(Self-Validating)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테스트는 </a:t>
            </a:r>
            <a:r>
              <a:rPr lang="en-US" altLang="ko-KR" dirty="0"/>
              <a:t>bool</a:t>
            </a:r>
            <a:r>
              <a:rPr lang="ko-KR" altLang="en-US" dirty="0"/>
              <a:t>값으로 결과를 내야 한다</a:t>
            </a:r>
            <a:r>
              <a:rPr lang="en-US" altLang="ko-KR" dirty="0"/>
              <a:t>. </a:t>
            </a:r>
            <a:r>
              <a:rPr lang="ko-KR" altLang="en-US" dirty="0"/>
              <a:t>성공 아니면 실패다</a:t>
            </a:r>
            <a:r>
              <a:rPr lang="en-US" altLang="ko-KR" dirty="0"/>
              <a:t>. </a:t>
            </a:r>
            <a:r>
              <a:rPr lang="ko-KR" altLang="en-US" dirty="0"/>
              <a:t>통과 여부를 알리고 로그 파일을 읽게 만들어서는 안 된다</a:t>
            </a:r>
            <a:r>
              <a:rPr lang="en-US" altLang="ko-KR" dirty="0"/>
              <a:t>. </a:t>
            </a:r>
            <a:r>
              <a:rPr lang="ko-KR" altLang="en-US" dirty="0"/>
              <a:t>통과 여부를 보려고 텍스트 파일 두 개를 수작업으로 비교하게 만들어서도 안 된다</a:t>
            </a:r>
            <a:r>
              <a:rPr lang="en-US" altLang="ko-KR" dirty="0"/>
              <a:t>. </a:t>
            </a:r>
            <a:r>
              <a:rPr lang="ko-KR" altLang="en-US" dirty="0"/>
              <a:t>테스트가 스스로 성공과 실패를 가늠하지 않는다면 판단은 주관적이 되며 지루한 수작업 평가가 필요하게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742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적시에</a:t>
            </a:r>
            <a:r>
              <a:rPr lang="en-US" altLang="ko-KR" dirty="0" smtClean="0"/>
              <a:t>(Timely)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테스트는 </a:t>
            </a:r>
            <a:r>
              <a:rPr lang="ko-KR" altLang="en-US" dirty="0"/>
              <a:t>적시에 작성해야 한다</a:t>
            </a:r>
            <a:r>
              <a:rPr lang="en-US" altLang="ko-KR" dirty="0"/>
              <a:t>. </a:t>
            </a:r>
            <a:r>
              <a:rPr lang="ko-KR" altLang="en-US" dirty="0"/>
              <a:t>단위 테스트는 테스트하려는 실제 코드를 구현하기 직전에 구현한다</a:t>
            </a:r>
            <a:r>
              <a:rPr lang="en-US" altLang="ko-KR" dirty="0"/>
              <a:t>. </a:t>
            </a:r>
            <a:r>
              <a:rPr lang="ko-KR" altLang="en-US" dirty="0"/>
              <a:t>실제 코드를 구현한 다음에 테스트 코드를 만들면 실제 코드가 테스트하기 어렵다는 사실을 발견할지도 모른다</a:t>
            </a:r>
            <a:r>
              <a:rPr lang="en-US" altLang="ko-KR" dirty="0"/>
              <a:t>. </a:t>
            </a:r>
            <a:r>
              <a:rPr lang="ko-KR" altLang="en-US" dirty="0"/>
              <a:t>어떤 실제 코드는 테스트하기 너무 어렵다고 </a:t>
            </a:r>
            <a:r>
              <a:rPr lang="ko-KR" altLang="en-US" dirty="0" err="1"/>
              <a:t>판명날지</a:t>
            </a:r>
            <a:r>
              <a:rPr lang="ko-KR" altLang="en-US" dirty="0"/>
              <a:t> 모른다</a:t>
            </a:r>
            <a:r>
              <a:rPr lang="en-US" altLang="ko-KR" dirty="0"/>
              <a:t>. </a:t>
            </a:r>
            <a:r>
              <a:rPr lang="ko-KR" altLang="en-US" dirty="0"/>
              <a:t>테스트가 불가능하도록 실제 코드를 </a:t>
            </a:r>
            <a:r>
              <a:rPr lang="ko-KR" altLang="en-US" dirty="0" err="1"/>
              <a:t>설계할지도</a:t>
            </a:r>
            <a:r>
              <a:rPr lang="ko-KR" altLang="en-US" dirty="0"/>
              <a:t> 모른다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22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리턴코드</a:t>
            </a:r>
            <a:r>
              <a:rPr lang="ko-KR" altLang="en-US" dirty="0"/>
              <a:t> 대신 </a:t>
            </a:r>
            <a:r>
              <a:rPr lang="en-US" altLang="ko-KR" dirty="0"/>
              <a:t>Exceptions</a:t>
            </a:r>
            <a:r>
              <a:rPr lang="ko-KR" altLang="en-US" dirty="0"/>
              <a:t>를 </a:t>
            </a:r>
            <a:r>
              <a:rPr lang="ko-KR" altLang="en-US" dirty="0" smtClean="0"/>
              <a:t>사용하라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예전 프로그래밍 언어들은 </a:t>
            </a:r>
            <a:r>
              <a:rPr lang="en-US" altLang="ko-KR" dirty="0"/>
              <a:t>exceptions</a:t>
            </a:r>
            <a:r>
              <a:rPr lang="ko-KR" altLang="en-US" dirty="0"/>
              <a:t>를 제공하지 않았다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경우</a:t>
            </a:r>
            <a:r>
              <a:rPr lang="en-US" altLang="ko-KR" dirty="0"/>
              <a:t>, </a:t>
            </a:r>
            <a:r>
              <a:rPr lang="ko-KR" altLang="en-US" dirty="0"/>
              <a:t>개발자들은 에러 </a:t>
            </a:r>
            <a:r>
              <a:rPr lang="en-US" altLang="ko-KR" dirty="0"/>
              <a:t>flag</a:t>
            </a:r>
            <a:r>
              <a:rPr lang="ko-KR" altLang="en-US" dirty="0"/>
              <a:t>를 </a:t>
            </a:r>
            <a:r>
              <a:rPr lang="en-US" altLang="ko-KR" dirty="0"/>
              <a:t>set</a:t>
            </a:r>
            <a:r>
              <a:rPr lang="ko-KR" altLang="en-US" dirty="0"/>
              <a:t>하거나 에러 코드를 리턴</a:t>
            </a:r>
            <a:r>
              <a:rPr lang="en-US" altLang="ko-KR" dirty="0"/>
              <a:t>, </a:t>
            </a:r>
            <a:r>
              <a:rPr lang="ko-KR" altLang="en-US" dirty="0"/>
              <a:t>호출하는 측에서 예외처리를 해줘야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방식은 예외처리를 잊어버리기 쉽고 </a:t>
            </a:r>
            <a:r>
              <a:rPr lang="ko-KR" altLang="en-US" dirty="0" err="1"/>
              <a:t>로직을</a:t>
            </a:r>
            <a:r>
              <a:rPr lang="ko-KR" altLang="en-US" dirty="0"/>
              <a:t> 헷갈리게 하기 쉽다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en-US" altLang="ko-KR" dirty="0"/>
              <a:t>exceptions</a:t>
            </a:r>
            <a:r>
              <a:rPr lang="ko-KR" altLang="en-US" dirty="0"/>
              <a:t>를 사용하자</a:t>
            </a:r>
            <a:r>
              <a:rPr lang="en-US" altLang="ko-KR" dirty="0"/>
              <a:t>. </a:t>
            </a:r>
            <a:r>
              <a:rPr lang="ko-KR" altLang="en-US" dirty="0"/>
              <a:t>겉보기에만 아름다운 코드가 되는게 아니라 </a:t>
            </a:r>
            <a:r>
              <a:rPr lang="en-US" altLang="ko-KR" dirty="0"/>
              <a:t>"</a:t>
            </a:r>
            <a:r>
              <a:rPr lang="ko-KR" altLang="en-US" dirty="0"/>
              <a:t>실제 </a:t>
            </a:r>
            <a:r>
              <a:rPr lang="ko-KR" altLang="en-US" dirty="0" err="1"/>
              <a:t>로직</a:t>
            </a:r>
            <a:r>
              <a:rPr lang="en-US" altLang="ko-KR" dirty="0"/>
              <a:t>"</a:t>
            </a:r>
            <a:r>
              <a:rPr lang="ko-KR" altLang="en-US" dirty="0"/>
              <a:t>과 </a:t>
            </a:r>
            <a:r>
              <a:rPr lang="en-US" altLang="ko-KR" dirty="0"/>
              <a:t>"</a:t>
            </a:r>
            <a:r>
              <a:rPr lang="ko-KR" altLang="en-US" dirty="0"/>
              <a:t>예외처리</a:t>
            </a:r>
            <a:r>
              <a:rPr lang="en-US" altLang="ko-KR" dirty="0"/>
              <a:t>" </a:t>
            </a:r>
            <a:r>
              <a:rPr lang="ko-KR" altLang="en-US" dirty="0"/>
              <a:t>부분이 나뉘어져 필요한 부분에 집중할 수 있게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6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리턴코드</a:t>
            </a:r>
            <a:r>
              <a:rPr lang="ko-KR" altLang="en-US" dirty="0"/>
              <a:t> 대신 </a:t>
            </a:r>
            <a:r>
              <a:rPr lang="en-US" altLang="ko-KR" dirty="0"/>
              <a:t>Exceptions</a:t>
            </a:r>
            <a:r>
              <a:rPr lang="ko-KR" altLang="en-US" dirty="0"/>
              <a:t>를 사용하라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66566"/>
            <a:ext cx="3845011" cy="4631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779" y="1766566"/>
            <a:ext cx="4543425" cy="466966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128054" y="3818238"/>
            <a:ext cx="531341" cy="53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Try-Catch-Finally</a:t>
            </a:r>
            <a:r>
              <a:rPr lang="ko-KR" altLang="en-US" dirty="0"/>
              <a:t>문을 먼저 </a:t>
            </a:r>
            <a:r>
              <a:rPr lang="ko-KR" altLang="en-US" dirty="0" smtClean="0"/>
              <a:t>써라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try</a:t>
            </a:r>
            <a:r>
              <a:rPr lang="ko-KR" altLang="en-US" dirty="0"/>
              <a:t>문은 </a:t>
            </a:r>
            <a:r>
              <a:rPr lang="en-US" altLang="ko-KR" dirty="0"/>
              <a:t>transaction</a:t>
            </a:r>
            <a:r>
              <a:rPr lang="ko-KR" altLang="en-US" dirty="0"/>
              <a:t>처럼 동작하는 </a:t>
            </a:r>
            <a:r>
              <a:rPr lang="ko-KR" altLang="en-US" dirty="0" err="1"/>
              <a:t>실행코드로</a:t>
            </a:r>
            <a:r>
              <a:rPr lang="en-US" altLang="ko-KR" dirty="0"/>
              <a:t>, catch</a:t>
            </a:r>
            <a:r>
              <a:rPr lang="ko-KR" altLang="en-US" dirty="0"/>
              <a:t>문은 </a:t>
            </a:r>
            <a:r>
              <a:rPr lang="en-US" altLang="ko-KR" dirty="0"/>
              <a:t>try</a:t>
            </a:r>
            <a:r>
              <a:rPr lang="ko-KR" altLang="en-US" dirty="0"/>
              <a:t>문에 관계없이 프로그램을 일관적인 상태로 유지하도록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함으로써 코드의 </a:t>
            </a:r>
            <a:r>
              <a:rPr lang="en-US" altLang="ko-KR" dirty="0"/>
              <a:t>"Scope </a:t>
            </a:r>
            <a:r>
              <a:rPr lang="ko-KR" altLang="en-US" dirty="0"/>
              <a:t>정의</a:t>
            </a:r>
            <a:r>
              <a:rPr lang="en-US" altLang="ko-KR" dirty="0"/>
              <a:t>"</a:t>
            </a:r>
            <a:r>
              <a:rPr lang="ko-KR" altLang="en-US" dirty="0"/>
              <a:t>가 가능해진다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잘못된 </a:t>
            </a:r>
            <a:r>
              <a:rPr lang="en-US" altLang="ko-KR" dirty="0"/>
              <a:t>input</a:t>
            </a:r>
            <a:r>
              <a:rPr lang="ko-KR" altLang="en-US" dirty="0"/>
              <a:t>을 넣을 경우 </a:t>
            </a:r>
            <a:r>
              <a:rPr lang="en-US" altLang="ko-KR" dirty="0" err="1"/>
              <a:t>StorageException</a:t>
            </a:r>
            <a:r>
              <a:rPr lang="ko-KR" altLang="en-US" dirty="0"/>
              <a:t>을 제대로 던지는지 확인하는 테스트 코드를 작성해보자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33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Try-Catch-Finally</a:t>
            </a:r>
            <a:r>
              <a:rPr lang="ko-KR" altLang="en-US" dirty="0"/>
              <a:t>문을 먼저 써라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511" y="1935956"/>
            <a:ext cx="7389083" cy="42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Try-Catch-Finally</a:t>
            </a:r>
            <a:r>
              <a:rPr lang="ko-KR" altLang="en-US" dirty="0"/>
              <a:t>문을 먼저 써라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3842"/>
            <a:ext cx="10515600" cy="45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리블렛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1616</Words>
  <Application>Microsoft Office PowerPoint</Application>
  <PresentationFormat>와이드스크린</PresentationFormat>
  <Paragraphs>158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클린코드</vt:lpstr>
      <vt:lpstr>목차</vt:lpstr>
      <vt:lpstr>에러 핸들링</vt:lpstr>
      <vt:lpstr>에러핸들링</vt:lpstr>
      <vt:lpstr>리턴코드 대신 Exceptions를 사용하라</vt:lpstr>
      <vt:lpstr>리턴코드 대신 Exceptions를 사용하라</vt:lpstr>
      <vt:lpstr>Try-Catch-Finally문을 먼저 써라</vt:lpstr>
      <vt:lpstr>Try-Catch-Finally문을 먼저 써라</vt:lpstr>
      <vt:lpstr>Try-Catch-Finally문을 먼저 써라</vt:lpstr>
      <vt:lpstr>Try-Catch-Finally문을 먼저 써라</vt:lpstr>
      <vt:lpstr>Unchecked Exceptions를 사용하라</vt:lpstr>
      <vt:lpstr>Exceptions로 문맥을 제공하라</vt:lpstr>
      <vt:lpstr>사용에 맞게 Exception 클래스를 선언하라</vt:lpstr>
      <vt:lpstr>사용에 맞게 Exception 클래스를 선언하라</vt:lpstr>
      <vt:lpstr>정상적인 상황을 정의하라 (Default값을 설정하라)</vt:lpstr>
      <vt:lpstr>Null을 리턴하지 마라</vt:lpstr>
      <vt:lpstr>Null을 넘기지 마라</vt:lpstr>
      <vt:lpstr>결론 </vt:lpstr>
      <vt:lpstr>경계</vt:lpstr>
      <vt:lpstr>경계</vt:lpstr>
      <vt:lpstr>서드파티 코드 사용하기</vt:lpstr>
      <vt:lpstr>서드파티 코드 사용하기</vt:lpstr>
      <vt:lpstr>서드파티 코드 사용하기</vt:lpstr>
      <vt:lpstr>서드파티 코드 사용하기</vt:lpstr>
      <vt:lpstr>서드파티 코드 사용하기</vt:lpstr>
      <vt:lpstr>경계를 탐험하고 공부하기</vt:lpstr>
      <vt:lpstr>log4j 공부하기(위 주제에 이어)</vt:lpstr>
      <vt:lpstr>"학습 테스트(Learning test)"는 값어치를 한다</vt:lpstr>
      <vt:lpstr>아직 존재하지 않는 코드 사용하기</vt:lpstr>
      <vt:lpstr>아직 존재하지 않는 코드 사용하기</vt:lpstr>
      <vt:lpstr>아직 존재하지 않는 코드 사용하기</vt:lpstr>
      <vt:lpstr>Clean한 경계</vt:lpstr>
      <vt:lpstr>단위테스트</vt:lpstr>
      <vt:lpstr>단위테스트</vt:lpstr>
      <vt:lpstr>TDD 법칙 세 가지</vt:lpstr>
      <vt:lpstr>깨끗한 테스트 코드 유지하기</vt:lpstr>
      <vt:lpstr>테스트는 유연성, 유지보수성, 재사용성을 제공한다</vt:lpstr>
      <vt:lpstr>깨끗한 테스트 코드</vt:lpstr>
      <vt:lpstr>BUILD-OPERATE-CHECK 패턴</vt:lpstr>
      <vt:lpstr>도메인에 특화된 테스트 언어</vt:lpstr>
      <vt:lpstr>이중 표준</vt:lpstr>
      <vt:lpstr>F.I.R.S.T</vt:lpstr>
      <vt:lpstr>빠르게(Fast)</vt:lpstr>
      <vt:lpstr>독립적으로(Independent)</vt:lpstr>
      <vt:lpstr>반복가능하게(Repeatable)</vt:lpstr>
      <vt:lpstr>자가검증하는 (Self-Validating)</vt:lpstr>
      <vt:lpstr>적시에(Timely)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깨</dc:title>
  <dc:creator>itfe</dc:creator>
  <cp:lastModifiedBy>itfe</cp:lastModifiedBy>
  <cp:revision>93</cp:revision>
  <dcterms:created xsi:type="dcterms:W3CDTF">2017-11-20T12:35:32Z</dcterms:created>
  <dcterms:modified xsi:type="dcterms:W3CDTF">2017-11-22T13:58:40Z</dcterms:modified>
</cp:coreProperties>
</file>