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A096E-707E-4C39-9BE7-4644D9B6C067}" v="91" dt="2022-05-06T04:06:54.310"/>
    <p1510:client id="{2415C1E6-67C5-4E37-8E90-102F70D667D5}" v="9" dt="2022-05-06T04:45:41.641"/>
    <p1510:client id="{317FCA4C-A4E1-4154-951B-7219DF76597F}" v="1821" dt="2022-05-06T01:31:18.614"/>
    <p1510:client id="{85F04377-530A-462E-B768-C74A62B0846B}" v="230" dt="2022-05-05T22:28:40.012"/>
    <p1510:client id="{8AA9A7FC-FBCA-4FB9-8438-B2E9FF60020F}" v="194" dt="2022-04-15T15:35:30.874"/>
    <p1510:client id="{BF30B6FD-027E-4B51-A1AA-5ED03EF96DF6}" v="1" dt="2022-05-06T02:27:38.605"/>
    <p1510:client id="{CF1231DE-99FA-4BDD-B7B9-76A1F03DDE3A}" v="335" dt="2022-05-05T21:58:22.93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3316" autoAdjust="0"/>
  </p:normalViewPr>
  <p:slideViewPr>
    <p:cSldViewPr snapToGrid="0">
      <p:cViewPr varScale="1">
        <p:scale>
          <a:sx n="17" d="100"/>
          <a:sy n="1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15005" y="6465348"/>
            <a:ext cx="36802771" cy="38727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315005" y="20557265"/>
            <a:ext cx="36802771" cy="38727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15005" y="7126939"/>
            <a:ext cx="36802771" cy="1316736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4726944" y="19713710"/>
            <a:ext cx="4389120" cy="438912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5616" y="6874671"/>
            <a:ext cx="35881056" cy="1457187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8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453" y="21067776"/>
            <a:ext cx="28408579" cy="5135270"/>
          </a:xfr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609585" indent="0" algn="ctr">
              <a:buNone/>
              <a:defRPr sz="240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400"/>
            </a:lvl4pPr>
            <a:lvl5pPr marL="2438339" indent="0" algn="ctr">
              <a:buNone/>
              <a:defRPr sz="2400"/>
            </a:lvl5pPr>
            <a:lvl6pPr marL="3047924" indent="0" algn="ctr">
              <a:buNone/>
              <a:defRPr sz="2400"/>
            </a:lvl6pPr>
            <a:lvl7pPr marL="3657509" indent="0" algn="ctr">
              <a:buNone/>
              <a:defRPr sz="2400"/>
            </a:lvl7pPr>
            <a:lvl8pPr marL="4267093" indent="0" algn="ctr">
              <a:buNone/>
              <a:defRPr sz="2400"/>
            </a:lvl8pPr>
            <a:lvl9pPr marL="4876678" indent="0" algn="ctr">
              <a:buNone/>
              <a:defRPr sz="2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A3C4-DB62-42A2-8728-32FBA4176FE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772546" y="20290536"/>
            <a:ext cx="4297925" cy="3072384"/>
          </a:xfrm>
        </p:spPr>
        <p:txBody>
          <a:bodyPr/>
          <a:lstStyle>
            <a:lvl1pPr>
              <a:defRPr sz="3733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6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7B21-9F92-4143-AC88-574EBB49C239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6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560320"/>
            <a:ext cx="9189720" cy="2706624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482" y="2560320"/>
            <a:ext cx="27020520" cy="2706624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1281-475E-483B-B59A-0D02D4155E73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23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2082756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CAEB-AA10-4D24-A398-61375935B300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3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3606347"/>
            <a:ext cx="43891200" cy="931204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661" y="5881421"/>
            <a:ext cx="33412176" cy="16898112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6784" y="24096269"/>
            <a:ext cx="32589216" cy="5120640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937205" y="30109370"/>
            <a:ext cx="9519514" cy="17526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060DEF5-6A7D-4E77-A42E-0B27FD2C990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92205" y="30154889"/>
            <a:ext cx="22779533" cy="17526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042538" y="11666990"/>
            <a:ext cx="4389120" cy="438912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8160" y="12041313"/>
            <a:ext cx="4277875" cy="3457594"/>
          </a:xfrm>
        </p:spPr>
        <p:txBody>
          <a:bodyPr/>
          <a:lstStyle>
            <a:lvl1pPr>
              <a:defRPr sz="3733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2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0" y="10533888"/>
            <a:ext cx="17556480" cy="19092672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02646" y="10533888"/>
            <a:ext cx="17556480" cy="19092672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8C0E-AF62-449A-9D51-F72F00FDC6A5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9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0" y="9831629"/>
            <a:ext cx="17556480" cy="3072384"/>
          </a:xfrm>
        </p:spPr>
        <p:txBody>
          <a:bodyPr anchor="ctr">
            <a:normAutofit/>
          </a:bodyPr>
          <a:lstStyle>
            <a:lvl1pPr marL="0" indent="0">
              <a:buNone/>
              <a:defRPr sz="2667"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840" y="13167360"/>
            <a:ext cx="17556480" cy="15800832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39806" y="9831629"/>
            <a:ext cx="17556480" cy="3072384"/>
          </a:xfrm>
        </p:spPr>
        <p:txBody>
          <a:bodyPr anchor="ctr">
            <a:normAutofit/>
          </a:bodyPr>
          <a:lstStyle>
            <a:lvl1pPr marL="0" indent="0">
              <a:buNone/>
              <a:defRPr sz="2667"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39806" y="13167360"/>
            <a:ext cx="17556480" cy="15800832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988E-7BC0-429E-BB6D-E5201B14D6BC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7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B00413-B0B1-427C-B977-37C3B2D08968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1553-35B1-4731-8880-FB4F02C29DCA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9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893469" y="7"/>
            <a:ext cx="13997731" cy="3291839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8704" y="3291840"/>
            <a:ext cx="11521440" cy="8339328"/>
          </a:xfrm>
        </p:spPr>
        <p:txBody>
          <a:bodyPr anchor="b">
            <a:normAutofit/>
          </a:bodyPr>
          <a:lstStyle>
            <a:lvl1pPr>
              <a:defRPr sz="3733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3291840"/>
            <a:ext cx="24162106" cy="24096269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78704" y="11631168"/>
            <a:ext cx="11521440" cy="158008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333"/>
              </a:spcBef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908787" y="30025238"/>
            <a:ext cx="1887322" cy="188732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7717-9224-4A18-B58F-7FC8E2012021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1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9893469" y="7"/>
            <a:ext cx="13997731" cy="3291839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8704" y="3291840"/>
            <a:ext cx="11521440" cy="8339328"/>
          </a:xfrm>
        </p:spPr>
        <p:txBody>
          <a:bodyPr anchor="b">
            <a:normAutofit/>
          </a:bodyPr>
          <a:lstStyle>
            <a:lvl1pPr>
              <a:defRPr sz="3733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" y="0"/>
            <a:ext cx="29893464" cy="329184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78704" y="11631168"/>
            <a:ext cx="11521440" cy="158008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333"/>
              </a:spcBef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908787" y="30025238"/>
            <a:ext cx="1887322" cy="188732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A4C0-AFB5-403D-A4E5-FCAB21DE3CF7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0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0908787" y="30025238"/>
            <a:ext cx="1887322" cy="188732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840" y="2326234"/>
            <a:ext cx="37307520" cy="772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0" y="10182758"/>
            <a:ext cx="37307520" cy="1944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763367" y="30109370"/>
            <a:ext cx="11784787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80EACD-CE7F-4B01-964E-AF65C43D78B5}" type="datetimeFigureOut">
              <a:rPr lang="en-US" dirty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1840" y="30109370"/>
            <a:ext cx="22779533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20061" y="30109370"/>
            <a:ext cx="2304288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7" b="1" spc="-93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tc.gov/news-events/news/press-releases/2021/02/new-data-shows-ftc-received-22-million-fraud-reports-consumers-2020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54AC1-133D-5A0D-9DE8-9615D03E54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2010" y="5643552"/>
            <a:ext cx="10340022" cy="121920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B1F5CE-CC49-EEA0-FB25-AF56E52802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549" y="21993603"/>
            <a:ext cx="10340022" cy="1219200"/>
          </a:xfrm>
        </p:spPr>
        <p:txBody>
          <a:bodyPr/>
          <a:lstStyle/>
          <a:p>
            <a:r>
              <a:rPr lang="en-US" dirty="0"/>
              <a:t>Related Works</a:t>
            </a:r>
          </a:p>
        </p:txBody>
      </p: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4A25AFD-01E4-B0BE-47A1-A4BFCE45902D}"/>
              </a:ext>
            </a:extLst>
          </p:cNvPr>
          <p:cNvPicPr>
            <a:picLocks noGrp="1" noChangeAspect="1"/>
          </p:cNvPicPr>
          <p:nvPr>
            <p:ph sz="quarter" idx="25"/>
          </p:nvPr>
        </p:nvPicPr>
        <p:blipFill>
          <a:blip r:embed="rId2"/>
          <a:stretch>
            <a:fillRect/>
          </a:stretch>
        </p:blipFill>
        <p:spPr>
          <a:xfrm>
            <a:off x="34889360" y="16927335"/>
            <a:ext cx="7206156" cy="58883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8B4566-7975-97BC-1C19-7D4B532FE5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295888" y="23954325"/>
            <a:ext cx="10340022" cy="121920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B825A5-AC74-CCE6-291E-B1C4285B025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43523" y="26083288"/>
            <a:ext cx="10340022" cy="5531598"/>
          </a:xfrm>
        </p:spPr>
        <p:txBody>
          <a:bodyPr vert="horz" lIns="365760" tIns="18288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/>
              <a:t>[1]“</a:t>
            </a:r>
            <a:r>
              <a:rPr lang="en-US" sz="2800" dirty="0">
                <a:ea typeface="+mn-lt"/>
                <a:cs typeface="+mn-lt"/>
              </a:rPr>
              <a:t>New Data Shows FTC received 2.2 million fraud reports from consumers in 2020,” </a:t>
            </a:r>
            <a:r>
              <a:rPr lang="en-US" sz="2800" i="1" dirty="0">
                <a:ea typeface="+mn-lt"/>
                <a:cs typeface="+mn-lt"/>
              </a:rPr>
              <a:t>Federal Trade Commission</a:t>
            </a:r>
            <a:r>
              <a:rPr lang="en-US" sz="2800" dirty="0">
                <a:ea typeface="+mn-lt"/>
                <a:cs typeface="+mn-lt"/>
              </a:rPr>
              <a:t>, 24-Aug-2021. [Online]. Available: </a:t>
            </a:r>
            <a:r>
              <a:rPr lang="en-US" sz="2800" dirty="0">
                <a:ea typeface="+mn-lt"/>
                <a:cs typeface="+mn-lt"/>
                <a:hlinkClick r:id="rId3"/>
              </a:rPr>
              <a:t>https://www.ftc.gov/news-events/news/press-releases/2021/02/new-data-shows-ftc-received-22-million-fraud-reports-consumers-2020</a:t>
            </a:r>
            <a:r>
              <a:rPr lang="en-US" sz="2800" dirty="0">
                <a:ea typeface="+mn-lt"/>
                <a:cs typeface="+mn-lt"/>
              </a:rPr>
              <a:t>. [Accessed: 05-May-2022]. </a:t>
            </a:r>
            <a:endParaRPr lang="en-US" sz="2800" dirty="0"/>
          </a:p>
          <a:p>
            <a:pPr marL="0" indent="0">
              <a:buNone/>
            </a:pP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897ECB-C2D8-346E-CF30-1402CFB4A1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247467" y="5643552"/>
            <a:ext cx="10381744" cy="1219200"/>
          </a:xfrm>
        </p:spPr>
        <p:txBody>
          <a:bodyPr/>
          <a:lstStyle/>
          <a:p>
            <a:pPr algn="ctr"/>
            <a:r>
              <a:rPr lang="en-US" dirty="0"/>
              <a:t>Objective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6A7255-38A8-267D-6D07-A33D5F52FD27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11247468" y="7363412"/>
            <a:ext cx="10381743" cy="15848641"/>
          </a:xfrm>
        </p:spPr>
        <p:txBody>
          <a:bodyPr vert="horz" lIns="365760" tIns="18288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/>
              <a:t>To produce an easy to use and secure website that will allow users to stay up to date with all of their credit cards, and alert users of suspicious purchases.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Functional Requirements:</a:t>
            </a:r>
            <a:endParaRPr lang="en-US" dirty="0"/>
          </a:p>
          <a:p>
            <a:pPr marL="685800" indent="-685800"/>
            <a:r>
              <a:rPr lang="en-US" sz="4000" dirty="0"/>
              <a:t>Connection between Main program and SQL Database</a:t>
            </a:r>
          </a:p>
          <a:p>
            <a:pPr marL="685800" indent="-685800"/>
            <a:r>
              <a:rPr lang="en-US" sz="4000" dirty="0"/>
              <a:t>Security of User's Data must take priority</a:t>
            </a:r>
          </a:p>
          <a:p>
            <a:pPr marL="685800" indent="-685800"/>
            <a:r>
              <a:rPr lang="en-US" sz="4000" dirty="0"/>
              <a:t>Must have an algorithm that will detect suspicious purchases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4800" dirty="0"/>
              <a:t>Nonfunctional Requirements:</a:t>
            </a:r>
            <a:endParaRPr lang="en-US" dirty="0"/>
          </a:p>
          <a:p>
            <a:pPr marL="685800" indent="-685800"/>
            <a:r>
              <a:rPr lang="en-US" sz="4000" dirty="0"/>
              <a:t>Support by the a typical user's browser</a:t>
            </a:r>
          </a:p>
          <a:p>
            <a:pPr marL="685800" indent="-685800"/>
            <a:r>
              <a:rPr lang="en-US" sz="4000" dirty="0"/>
              <a:t>Visual design will prioritize ease of use and quality UI</a:t>
            </a:r>
          </a:p>
          <a:p>
            <a:pPr marL="685800" indent="-685800"/>
            <a:r>
              <a:rPr lang="en-US" sz="4000" dirty="0"/>
              <a:t>Optimize technical standards for best user experience</a:t>
            </a:r>
          </a:p>
          <a:p>
            <a:pPr marL="0" indent="0">
              <a:buNone/>
            </a:pPr>
            <a:endParaRPr lang="en-US" sz="4800" dirty="0"/>
          </a:p>
          <a:p>
            <a:pPr marL="685800" indent="-685800"/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76D15FB-50E9-0D34-5C49-CB7A7FC3BA1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2470598" y="25430519"/>
            <a:ext cx="10423464" cy="6997964"/>
          </a:xfrm>
        </p:spPr>
        <p:txBody>
          <a:bodyPr vert="horz" lIns="91440" tIns="18288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The following aspects of the project were considered a success: </a:t>
            </a:r>
          </a:p>
          <a:p>
            <a:r>
              <a:rPr lang="en-US" sz="4800" dirty="0"/>
              <a:t>User Interface</a:t>
            </a:r>
          </a:p>
          <a:p>
            <a:r>
              <a:rPr lang="en-US" sz="4800" dirty="0"/>
              <a:t>Security, with Dual Authentication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dirty="0"/>
              <a:t>The results of the Algorithm is not available but the proposed system would have increased decision complexity compared to other options.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F2B8CA1-1E91-6696-F05E-4F925060DF0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2303711" y="5638510"/>
            <a:ext cx="10381743" cy="1219200"/>
          </a:xfrm>
        </p:spPr>
        <p:txBody>
          <a:bodyPr/>
          <a:lstStyle/>
          <a:p>
            <a:pPr algn="ctr"/>
            <a:r>
              <a:rPr lang="en-US" dirty="0"/>
              <a:t>Proposed Method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3E6ADAD-9885-6435-9AC2-FA0B3080A90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22307536" y="7530298"/>
            <a:ext cx="10340022" cy="9064486"/>
          </a:xfrm>
        </p:spPr>
        <p:txBody>
          <a:bodyPr vert="horz" lIns="365760" tIns="182880" rIns="91440" bIns="45720" rtlCol="0" anchor="t">
            <a:normAutofit/>
          </a:bodyPr>
          <a:lstStyle/>
          <a:p>
            <a:r>
              <a:rPr lang="en-US" sz="4800" dirty="0"/>
              <a:t>Website</a:t>
            </a:r>
          </a:p>
          <a:p>
            <a:pPr lvl="2"/>
            <a:r>
              <a:rPr lang="en-US" sz="4400" dirty="0"/>
              <a:t> Blazor with .NET API</a:t>
            </a:r>
          </a:p>
          <a:p>
            <a:pPr lvl="2"/>
            <a:r>
              <a:rPr lang="en-US" sz="4400" dirty="0"/>
              <a:t> Dapper for Database Connection</a:t>
            </a:r>
          </a:p>
          <a:p>
            <a:r>
              <a:rPr lang="en-US" sz="4800" dirty="0"/>
              <a:t>Security </a:t>
            </a:r>
          </a:p>
          <a:p>
            <a:pPr lvl="2"/>
            <a:r>
              <a:rPr lang="en-US" sz="4400" dirty="0"/>
              <a:t> AES-256 Encryption on Database</a:t>
            </a:r>
          </a:p>
          <a:p>
            <a:pPr lvl="2"/>
            <a:r>
              <a:rPr lang="en-US" sz="4400" dirty="0"/>
              <a:t> Password requires 6 characters, 1 number, and 1 special character</a:t>
            </a:r>
          </a:p>
          <a:p>
            <a:pPr lvl="2"/>
            <a:r>
              <a:rPr lang="en-US" sz="4400" dirty="0"/>
              <a:t> Dual Authentication to access user account.</a:t>
            </a:r>
          </a:p>
          <a:p>
            <a:r>
              <a:rPr lang="en-US" sz="4800" dirty="0"/>
              <a:t>Detection </a:t>
            </a:r>
          </a:p>
          <a:p>
            <a:pPr lvl="2"/>
            <a:r>
              <a:rPr lang="en-US" sz="4400" dirty="0"/>
              <a:t>Comparison between User, net location, and the location of the purchase.</a:t>
            </a:r>
          </a:p>
          <a:p>
            <a:pPr lvl="2"/>
            <a:endParaRPr lang="en-US" sz="44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BFDBDB-D7F0-9F79-1CDC-5C895E17E12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55171" y="5638510"/>
            <a:ext cx="10340022" cy="1719860"/>
          </a:xfrm>
        </p:spPr>
        <p:txBody>
          <a:bodyPr/>
          <a:lstStyle/>
          <a:p>
            <a:pPr algn="ctr"/>
            <a:r>
              <a:rPr lang="en-US" dirty="0"/>
              <a:t>Conclusion and Future Works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1DEBF53-56A2-C978-7A57-36C999DF7FE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33155170" y="7531354"/>
            <a:ext cx="10340022" cy="10579920"/>
          </a:xfrm>
        </p:spPr>
        <p:txBody>
          <a:bodyPr vert="horz" lIns="365760" tIns="18288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A proper conclusion could not be at the time made on the effectiveness of the proposed method, since proper testing was not completed. </a:t>
            </a: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Future works will include:</a:t>
            </a:r>
          </a:p>
          <a:p>
            <a:pPr marL="685800" indent="-685800"/>
            <a:r>
              <a:rPr lang="en-US" sz="4800" dirty="0">
                <a:ea typeface="+mn-lt"/>
                <a:cs typeface="+mn-lt"/>
              </a:rPr>
              <a:t>Proper testing of original work</a:t>
            </a:r>
            <a:endParaRPr lang="en-US" dirty="0">
              <a:ea typeface="+mn-lt"/>
              <a:cs typeface="+mn-lt"/>
            </a:endParaRPr>
          </a:p>
          <a:p>
            <a:pPr marL="685800" indent="-685800"/>
            <a:r>
              <a:rPr lang="en-US" sz="4800" dirty="0">
                <a:ea typeface="+mn-lt"/>
                <a:cs typeface="+mn-lt"/>
              </a:rPr>
              <a:t>Implementation of </a:t>
            </a:r>
            <a:r>
              <a:rPr lang="en-US" sz="4800">
                <a:ea typeface="+mn-lt"/>
                <a:cs typeface="+mn-lt"/>
              </a:rPr>
              <a:t>an unsupervised machine learning</a:t>
            </a:r>
          </a:p>
          <a:p>
            <a:pPr marL="960120" lvl="1"/>
            <a:r>
              <a:rPr lang="en-US" sz="4600" dirty="0">
                <a:ea typeface="+mn-lt"/>
                <a:cs typeface="+mn-lt"/>
              </a:rPr>
              <a:t> K-mean clustering algorithm with three variables ( Location, data, and transaction amount)</a:t>
            </a:r>
          </a:p>
          <a:p>
            <a:pPr marL="960120" lvl="1"/>
            <a:r>
              <a:rPr lang="en-US" sz="4600" dirty="0"/>
              <a:t> Better visualization for user</a:t>
            </a:r>
          </a:p>
          <a:p>
            <a:pPr marL="960120" lvl="1"/>
            <a:endParaRPr lang="en-US" sz="4600" dirty="0"/>
          </a:p>
          <a:p>
            <a:pPr marL="960120" lvl="1"/>
            <a:endParaRPr lang="en-US" sz="4600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094106CC-A1C7-7B6F-0D9E-B445B98E803F}"/>
              </a:ext>
            </a:extLst>
          </p:cNvPr>
          <p:cNvSpPr txBox="1">
            <a:spLocks/>
          </p:cNvSpPr>
          <p:nvPr/>
        </p:nvSpPr>
        <p:spPr>
          <a:xfrm>
            <a:off x="33136860" y="23981559"/>
            <a:ext cx="10381743" cy="1219200"/>
          </a:xfrm>
          <a:prstGeom prst="round1Rect">
            <a:avLst/>
          </a:prstGeom>
          <a:solidFill>
            <a:schemeClr val="accent6"/>
          </a:solidFill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a typeface="+mj-lt"/>
                <a:cs typeface="+mj-lt"/>
              </a:rPr>
              <a:t>References</a:t>
            </a:r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FD1DE8EC-E4B0-1BD0-FF99-3EDBED0113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2010" y="7154803"/>
            <a:ext cx="10340022" cy="8568588"/>
          </a:xfrm>
        </p:spPr>
        <p:txBody>
          <a:bodyPr vert="horz" lIns="365760" tIns="18288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/>
              <a:t>[1] The Federal Trade Commision report the following in 2020:</a:t>
            </a:r>
            <a:endParaRPr lang="en-US" sz="2400" dirty="0"/>
          </a:p>
          <a:p>
            <a:pPr marL="685800" indent="-685800"/>
            <a:r>
              <a:rPr lang="en-US" sz="4800" dirty="0">
                <a:ea typeface="+mn-lt"/>
                <a:cs typeface="+mn-lt"/>
              </a:rPr>
              <a:t>2.1 million cases of credit card fraud</a:t>
            </a:r>
          </a:p>
          <a:p>
            <a:pPr marL="685800" indent="-685800"/>
            <a:r>
              <a:rPr lang="en-US" sz="4800" dirty="0"/>
              <a:t>Over $3.3 Billion in fraud </a:t>
            </a:r>
            <a:r>
              <a:rPr lang="en-US" sz="4800" dirty="0">
                <a:ea typeface="+mn-lt"/>
                <a:cs typeface="+mn-lt"/>
              </a:rPr>
              <a:t>reimbursement</a:t>
            </a:r>
          </a:p>
          <a:p>
            <a:pPr marL="685800" indent="-685800"/>
            <a:endParaRPr lang="en-US" sz="4800" dirty="0"/>
          </a:p>
          <a:p>
            <a:pPr marL="0" indent="0">
              <a:buNone/>
            </a:pPr>
            <a:r>
              <a:rPr lang="en-US" sz="4800" dirty="0"/>
              <a:t>Credit Card Fraud is an important issues that causes undue stress and possible financial ruin to its victims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2B139B-8923-990C-C300-66350D70BDD0}"/>
              </a:ext>
            </a:extLst>
          </p:cNvPr>
          <p:cNvSpPr txBox="1"/>
          <p:nvPr/>
        </p:nvSpPr>
        <p:spPr>
          <a:xfrm>
            <a:off x="24014829" y="23212782"/>
            <a:ext cx="6915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Figure 3: Proposed Data Flow </a:t>
            </a:r>
            <a:r>
              <a:rPr lang="en-US" sz="2400" b="1" dirty="0">
                <a:ea typeface="+mn-lt"/>
                <a:cs typeface="+mn-lt"/>
              </a:rPr>
              <a:t>Diagram</a:t>
            </a:r>
            <a:endParaRPr lang="en-US" sz="2400" b="1" dirty="0" err="1"/>
          </a:p>
        </p:txBody>
      </p:sp>
      <p:pic>
        <p:nvPicPr>
          <p:cNvPr id="31" name="Picture 23" descr="Diagram&#10;&#10;Description automatically generated">
            <a:extLst>
              <a:ext uri="{FF2B5EF4-FFF2-40B4-BE49-F238E27FC236}">
                <a16:creationId xmlns:a16="http://schemas.microsoft.com/office/drawing/2014/main" id="{5ECEC3A3-31D3-CCD6-7C4A-007BD9666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9891" y="21400231"/>
            <a:ext cx="9292963" cy="903391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C96FF3E-E17B-ED9A-0353-38C65A42103E}"/>
              </a:ext>
            </a:extLst>
          </p:cNvPr>
          <p:cNvSpPr txBox="1"/>
          <p:nvPr/>
        </p:nvSpPr>
        <p:spPr>
          <a:xfrm>
            <a:off x="12954767" y="31076106"/>
            <a:ext cx="6915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Figure 2: Proposed Use Case</a:t>
            </a:r>
          </a:p>
        </p:txBody>
      </p:sp>
      <p:sp>
        <p:nvSpPr>
          <p:cNvPr id="36" name="Title 3">
            <a:extLst>
              <a:ext uri="{FF2B5EF4-FFF2-40B4-BE49-F238E27FC236}">
                <a16:creationId xmlns:a16="http://schemas.microsoft.com/office/drawing/2014/main" id="{5EB012D8-29DD-F0F9-71F0-B5300E7B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574" y="767663"/>
            <a:ext cx="31089600" cy="3290394"/>
          </a:xfrm>
        </p:spPr>
        <p:txBody>
          <a:bodyPr/>
          <a:lstStyle/>
          <a:p>
            <a:pPr algn="ctr"/>
            <a:r>
              <a:rPr lang="en-US" sz="4800" dirty="0"/>
              <a:t>CREDIT CARD FRAUD DETECTION WEDSITE</a:t>
            </a:r>
            <a:br>
              <a:rPr lang="en-US" sz="4800" dirty="0"/>
            </a:br>
            <a:r>
              <a:rPr lang="en-US" sz="4800" dirty="0">
                <a:latin typeface="Georgia"/>
              </a:rPr>
              <a:t>Group Members:</a:t>
            </a:r>
            <a:br>
              <a:rPr lang="en-US" sz="4800" dirty="0">
                <a:latin typeface="Georgia"/>
              </a:rPr>
            </a:br>
            <a:r>
              <a:rPr lang="en-US" sz="4800" dirty="0">
                <a:latin typeface="Georgia"/>
              </a:rPr>
              <a:t> </a:t>
            </a:r>
            <a:r>
              <a:rPr lang="en-US" sz="4800" b="0" cap="all" dirty="0">
                <a:ea typeface="+mj-lt"/>
                <a:cs typeface="+mj-lt"/>
              </a:rPr>
              <a:t>Amanda Hayden, LOUANNE MOZER-SALLO, Jonathan Ochoa, FRANKIE VELEZ, with faculty support from DR. </a:t>
            </a:r>
            <a:r>
              <a:rPr lang="en-US" sz="4800" b="0" cap="all" dirty="0" err="1">
                <a:ea typeface="+mj-lt"/>
                <a:cs typeface="+mj-lt"/>
              </a:rPr>
              <a:t>ABm</a:t>
            </a:r>
            <a:r>
              <a:rPr lang="en-US" sz="4800" b="0" cap="all" dirty="0">
                <a:ea typeface="+mj-lt"/>
                <a:cs typeface="+mj-lt"/>
              </a:rPr>
              <a:t> Islam </a:t>
            </a:r>
            <a:endParaRPr lang="en-US" sz="4800" dirty="0">
              <a:ea typeface="+mj-lt"/>
              <a:cs typeface="+mj-lt"/>
            </a:endParaRPr>
          </a:p>
          <a:p>
            <a:pPr algn="ctr"/>
            <a:endParaRPr lang="en-US" dirty="0">
              <a:latin typeface="Georgia"/>
            </a:endParaRPr>
          </a:p>
        </p:txBody>
      </p:sp>
      <p:pic>
        <p:nvPicPr>
          <p:cNvPr id="40" name="Picture 19" descr="Logo&#10;&#10;Description automatically generated">
            <a:extLst>
              <a:ext uri="{FF2B5EF4-FFF2-40B4-BE49-F238E27FC236}">
                <a16:creationId xmlns:a16="http://schemas.microsoft.com/office/drawing/2014/main" id="{BBF1E3E9-9A96-0503-E29D-B1BAB3B6A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5918" y="763268"/>
            <a:ext cx="3072854" cy="2819318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96F797CE-A67E-CD33-5861-32DD90BA7A7B}"/>
              </a:ext>
            </a:extLst>
          </p:cNvPr>
          <p:cNvSpPr txBox="1">
            <a:spLocks/>
          </p:cNvSpPr>
          <p:nvPr/>
        </p:nvSpPr>
        <p:spPr>
          <a:xfrm>
            <a:off x="623885" y="23458177"/>
            <a:ext cx="10340022" cy="10287868"/>
          </a:xfrm>
          <a:prstGeom prst="rect">
            <a:avLst/>
          </a:prstGeom>
        </p:spPr>
        <p:txBody>
          <a:bodyPr vert="horz" lIns="365760" tIns="18288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There are several Identify Theft Protection and Expense tracking software available. They usually suffer at least one of the following problems:</a:t>
            </a:r>
          </a:p>
          <a:p>
            <a:r>
              <a:rPr lang="en-US" sz="4800" dirty="0"/>
              <a:t>Usually cost money,</a:t>
            </a:r>
          </a:p>
          <a:p>
            <a:r>
              <a:rPr lang="en-US" sz="4800" dirty="0"/>
              <a:t>Are slow because of their reliance on monthly credit reports, or</a:t>
            </a:r>
          </a:p>
          <a:p>
            <a:r>
              <a:rPr lang="en-US" sz="4800" dirty="0"/>
              <a:t>Don't notify users of suspicious purchases</a:t>
            </a:r>
          </a:p>
          <a:p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DE49B9-79E1-C4BA-14F6-F05E3DB30E85}"/>
              </a:ext>
            </a:extLst>
          </p:cNvPr>
          <p:cNvSpPr txBox="1"/>
          <p:nvPr/>
        </p:nvSpPr>
        <p:spPr>
          <a:xfrm>
            <a:off x="34890429" y="22806751"/>
            <a:ext cx="69153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Figure 4: Concept for scatter plot created for clustering</a:t>
            </a:r>
          </a:p>
        </p:txBody>
      </p:sp>
      <p:pic>
        <p:nvPicPr>
          <p:cNvPr id="34" name="Picture 34" descr="Diagram&#10;&#10;Description automatically generated">
            <a:extLst>
              <a:ext uri="{FF2B5EF4-FFF2-40B4-BE49-F238E27FC236}">
                <a16:creationId xmlns:a16="http://schemas.microsoft.com/office/drawing/2014/main" id="{823FAC10-8A07-6E39-F6C9-411EA527D7FC}"/>
              </a:ext>
            </a:extLst>
          </p:cNvPr>
          <p:cNvPicPr>
            <a:picLocks noGrp="1" noChangeAspect="1"/>
          </p:cNvPicPr>
          <p:nvPr>
            <p:ph sz="quarter" idx="33"/>
          </p:nvPr>
        </p:nvPicPr>
        <p:blipFill>
          <a:blip r:embed="rId6"/>
          <a:stretch>
            <a:fillRect/>
          </a:stretch>
        </p:blipFill>
        <p:spPr>
          <a:xfrm>
            <a:off x="22806826" y="16589471"/>
            <a:ext cx="9139029" cy="6606208"/>
          </a:xfrm>
        </p:spPr>
      </p:pic>
      <p:pic>
        <p:nvPicPr>
          <p:cNvPr id="39" name="Picture 40">
            <a:extLst>
              <a:ext uri="{FF2B5EF4-FFF2-40B4-BE49-F238E27FC236}">
                <a16:creationId xmlns:a16="http://schemas.microsoft.com/office/drawing/2014/main" id="{966F8D9F-D60C-5F2E-F671-6299F68B94F0}"/>
              </a:ext>
            </a:extLst>
          </p:cNvPr>
          <p:cNvPicPr>
            <a:picLocks noGrp="1" noChangeAspect="1"/>
          </p:cNvPicPr>
          <p:nvPr>
            <p:ph sz="quarter" idx="30"/>
          </p:nvPr>
        </p:nvPicPr>
        <p:blipFill>
          <a:blip r:embed="rId7"/>
          <a:stretch>
            <a:fillRect/>
          </a:stretch>
        </p:blipFill>
        <p:spPr>
          <a:xfrm>
            <a:off x="1475133" y="14932806"/>
            <a:ext cx="9095960" cy="6079848"/>
          </a:xfr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2F5E77D-1C90-D3D1-02B6-BEB6951072E1}"/>
              </a:ext>
            </a:extLst>
          </p:cNvPr>
          <p:cNvSpPr txBox="1"/>
          <p:nvPr/>
        </p:nvSpPr>
        <p:spPr>
          <a:xfrm>
            <a:off x="2091299" y="21256246"/>
            <a:ext cx="69153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Figure 1: Graph depicting the rise in Credit Card Fraud</a:t>
            </a:r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11B4D13B-6134-4182-F12D-0C56FB536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43" y="921128"/>
            <a:ext cx="6917634" cy="29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36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Wood Type</vt:lpstr>
      <vt:lpstr>CREDIT CARD FRAUD DETECTION WEDSITE Group Members:  Amanda Hayden, LOUANNE MOZER-SALLO, Jonathan Ochoa, FRANKIE VELEZ, with faculty support from DR. ABm Islam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/>
  <cp:lastModifiedBy/>
  <cp:revision>608</cp:revision>
  <dcterms:created xsi:type="dcterms:W3CDTF">2022-04-15T15:08:15Z</dcterms:created>
  <dcterms:modified xsi:type="dcterms:W3CDTF">2022-05-06T04:55:32Z</dcterms:modified>
</cp:coreProperties>
</file>