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Montserrat Bold" charset="1" panose="00000800000000000000"/>
      <p:regular r:id="rId15"/>
    </p:embeddedFont>
    <p:embeddedFont>
      <p:font typeface="Open Sauce Light" charset="1" panose="00000400000000000000"/>
      <p:regular r:id="rId16"/>
    </p:embeddedFont>
    <p:embeddedFont>
      <p:font typeface="Montserrat" charset="1" panose="00000500000000000000"/>
      <p:regular r:id="rId17"/>
    </p:embeddedFont>
    <p:embeddedFont>
      <p:font typeface="Arimo" charset="1" panose="020B0604020202020204"/>
      <p:regular r:id="rId18"/>
    </p:embeddedFont>
    <p:embeddedFont>
      <p:font typeface="Arimo Bold" charset="1" panose="020B0704020202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30A3D"/>
        </a:solidFill>
      </p:bgPr>
    </p:bg>
    <p:spTree>
      <p:nvGrpSpPr>
        <p:cNvPr id="1" name=""/>
        <p:cNvGrpSpPr/>
        <p:nvPr/>
      </p:nvGrpSpPr>
      <p:grpSpPr>
        <a:xfrm>
          <a:off x="0" y="0"/>
          <a:ext cx="0" cy="0"/>
          <a:chOff x="0" y="0"/>
          <a:chExt cx="0" cy="0"/>
        </a:xfrm>
      </p:grpSpPr>
      <p:sp>
        <p:nvSpPr>
          <p:cNvPr name="Freeform 2" id="2"/>
          <p:cNvSpPr/>
          <p:nvPr/>
        </p:nvSpPr>
        <p:spPr>
          <a:xfrm flipH="false" flipV="false" rot="0">
            <a:off x="9684535" y="-1869028"/>
            <a:ext cx="15149530" cy="15373139"/>
          </a:xfrm>
          <a:custGeom>
            <a:avLst/>
            <a:gdLst/>
            <a:ahLst/>
            <a:cxnLst/>
            <a:rect r="r" b="b" t="t" l="l"/>
            <a:pathLst>
              <a:path h="15373139" w="15149530">
                <a:moveTo>
                  <a:pt x="0" y="0"/>
                </a:moveTo>
                <a:lnTo>
                  <a:pt x="15149530" y="0"/>
                </a:lnTo>
                <a:lnTo>
                  <a:pt x="15149530" y="15373139"/>
                </a:lnTo>
                <a:lnTo>
                  <a:pt x="0" y="153731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677399" y="672397"/>
            <a:ext cx="1861136" cy="551650"/>
            <a:chOff x="0" y="0"/>
            <a:chExt cx="490176" cy="145291"/>
          </a:xfrm>
        </p:grpSpPr>
        <p:sp>
          <p:nvSpPr>
            <p:cNvPr name="Freeform 4" id="4"/>
            <p:cNvSpPr/>
            <p:nvPr/>
          </p:nvSpPr>
          <p:spPr>
            <a:xfrm flipH="false" flipV="false" rot="0">
              <a:off x="0" y="0"/>
              <a:ext cx="490176" cy="145291"/>
            </a:xfrm>
            <a:custGeom>
              <a:avLst/>
              <a:gdLst/>
              <a:ahLst/>
              <a:cxnLst/>
              <a:rect r="r" b="b" t="t" l="l"/>
              <a:pathLst>
                <a:path h="145291" w="490176">
                  <a:moveTo>
                    <a:pt x="45758" y="0"/>
                  </a:moveTo>
                  <a:lnTo>
                    <a:pt x="444418" y="0"/>
                  </a:lnTo>
                  <a:cubicBezTo>
                    <a:pt x="456554" y="0"/>
                    <a:pt x="468192" y="4821"/>
                    <a:pt x="476774" y="13402"/>
                  </a:cubicBezTo>
                  <a:cubicBezTo>
                    <a:pt x="485355" y="21983"/>
                    <a:pt x="490176" y="33622"/>
                    <a:pt x="490176" y="45758"/>
                  </a:cubicBezTo>
                  <a:lnTo>
                    <a:pt x="490176" y="99533"/>
                  </a:lnTo>
                  <a:cubicBezTo>
                    <a:pt x="490176" y="111669"/>
                    <a:pt x="485355" y="123307"/>
                    <a:pt x="476774" y="131888"/>
                  </a:cubicBezTo>
                  <a:cubicBezTo>
                    <a:pt x="468192" y="140470"/>
                    <a:pt x="456554" y="145291"/>
                    <a:pt x="444418" y="145291"/>
                  </a:cubicBezTo>
                  <a:lnTo>
                    <a:pt x="45758" y="145291"/>
                  </a:lnTo>
                  <a:cubicBezTo>
                    <a:pt x="33622" y="145291"/>
                    <a:pt x="21983" y="140470"/>
                    <a:pt x="13402" y="131888"/>
                  </a:cubicBezTo>
                  <a:cubicBezTo>
                    <a:pt x="4821" y="123307"/>
                    <a:pt x="0" y="111669"/>
                    <a:pt x="0" y="99533"/>
                  </a:cubicBezTo>
                  <a:lnTo>
                    <a:pt x="0" y="45758"/>
                  </a:lnTo>
                  <a:cubicBezTo>
                    <a:pt x="0" y="33622"/>
                    <a:pt x="4821" y="21983"/>
                    <a:pt x="13402" y="13402"/>
                  </a:cubicBezTo>
                  <a:cubicBezTo>
                    <a:pt x="21983" y="4821"/>
                    <a:pt x="33622" y="0"/>
                    <a:pt x="45758" y="0"/>
                  </a:cubicBezTo>
                  <a:close/>
                </a:path>
              </a:pathLst>
            </a:custGeom>
            <a:solidFill>
              <a:srgbClr val="7800FF"/>
            </a:solidFill>
          </p:spPr>
        </p:sp>
        <p:sp>
          <p:nvSpPr>
            <p:cNvPr name="TextBox 5" id="5"/>
            <p:cNvSpPr txBox="true"/>
            <p:nvPr/>
          </p:nvSpPr>
          <p:spPr>
            <a:xfrm>
              <a:off x="0" y="-38100"/>
              <a:ext cx="490176" cy="183391"/>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5791534" y="708739"/>
            <a:ext cx="1607535" cy="372562"/>
          </a:xfrm>
          <a:prstGeom prst="rect">
            <a:avLst/>
          </a:prstGeom>
        </p:spPr>
        <p:txBody>
          <a:bodyPr anchor="t" rtlCol="false" tIns="0" lIns="0" bIns="0" rIns="0">
            <a:spAutoFit/>
          </a:bodyPr>
          <a:lstStyle/>
          <a:p>
            <a:pPr algn="ctr">
              <a:lnSpc>
                <a:spcPts val="3037"/>
              </a:lnSpc>
            </a:pPr>
            <a:r>
              <a:rPr lang="en-US" sz="2169" b="true">
                <a:solidFill>
                  <a:srgbClr val="FFFFFF"/>
                </a:solidFill>
                <a:latin typeface="Montserrat Bold"/>
                <a:ea typeface="Montserrat Bold"/>
                <a:cs typeface="Montserrat Bold"/>
                <a:sym typeface="Montserrat Bold"/>
              </a:rPr>
              <a:t>Page 01</a:t>
            </a:r>
          </a:p>
        </p:txBody>
      </p:sp>
      <p:sp>
        <p:nvSpPr>
          <p:cNvPr name="TextBox 7" id="7"/>
          <p:cNvSpPr txBox="true"/>
          <p:nvPr/>
        </p:nvSpPr>
        <p:spPr>
          <a:xfrm rot="0">
            <a:off x="1461858" y="3631658"/>
            <a:ext cx="7826765" cy="1835253"/>
          </a:xfrm>
          <a:prstGeom prst="rect">
            <a:avLst/>
          </a:prstGeom>
        </p:spPr>
        <p:txBody>
          <a:bodyPr anchor="t" rtlCol="false" tIns="0" lIns="0" bIns="0" rIns="0">
            <a:spAutoFit/>
          </a:bodyPr>
          <a:lstStyle/>
          <a:p>
            <a:pPr algn="l">
              <a:lnSpc>
                <a:spcPts val="14005"/>
              </a:lnSpc>
            </a:pPr>
            <a:r>
              <a:rPr lang="en-US" sz="13338" spc="-680">
                <a:solidFill>
                  <a:srgbClr val="FFFFFF"/>
                </a:solidFill>
                <a:latin typeface="Open Sauce Light"/>
                <a:ea typeface="Open Sauce Light"/>
                <a:cs typeface="Open Sauce Light"/>
                <a:sym typeface="Open Sauce Light"/>
              </a:rPr>
              <a:t>Snort</a:t>
            </a:r>
          </a:p>
        </p:txBody>
      </p:sp>
      <p:sp>
        <p:nvSpPr>
          <p:cNvPr name="TextBox 8" id="8"/>
          <p:cNvSpPr txBox="true"/>
          <p:nvPr/>
        </p:nvSpPr>
        <p:spPr>
          <a:xfrm rot="0">
            <a:off x="835215" y="2696510"/>
            <a:ext cx="8453408" cy="523633"/>
          </a:xfrm>
          <a:prstGeom prst="rect">
            <a:avLst/>
          </a:prstGeom>
        </p:spPr>
        <p:txBody>
          <a:bodyPr anchor="t" rtlCol="false" tIns="0" lIns="0" bIns="0" rIns="0">
            <a:spAutoFit/>
          </a:bodyPr>
          <a:lstStyle/>
          <a:p>
            <a:pPr algn="l">
              <a:lnSpc>
                <a:spcPts val="3959"/>
              </a:lnSpc>
            </a:pPr>
            <a:r>
              <a:rPr lang="en-US" sz="3771" spc="-192">
                <a:solidFill>
                  <a:srgbClr val="FFFFFF"/>
                </a:solidFill>
                <a:latin typeface="Open Sauce Light"/>
                <a:ea typeface="Open Sauce Light"/>
                <a:cs typeface="Open Sauce Light"/>
                <a:sym typeface="Open Sauce Light"/>
              </a:rPr>
              <a:t>Network Intrusion Detection &amp; Prevention</a:t>
            </a:r>
          </a:p>
        </p:txBody>
      </p:sp>
      <p:sp>
        <p:nvSpPr>
          <p:cNvPr name="TextBox 9" id="9"/>
          <p:cNvSpPr txBox="true"/>
          <p:nvPr/>
        </p:nvSpPr>
        <p:spPr>
          <a:xfrm rot="0">
            <a:off x="8690563" y="8902065"/>
            <a:ext cx="906874" cy="356235"/>
          </a:xfrm>
          <a:prstGeom prst="rect">
            <a:avLst/>
          </a:prstGeom>
        </p:spPr>
        <p:txBody>
          <a:bodyPr anchor="t" rtlCol="false" tIns="0" lIns="0" bIns="0" rIns="0">
            <a:spAutoFit/>
          </a:bodyPr>
          <a:lstStyle/>
          <a:p>
            <a:pPr algn="ctr">
              <a:lnSpc>
                <a:spcPts val="2940"/>
              </a:lnSpc>
            </a:pPr>
            <a:r>
              <a:rPr lang="en-US" sz="2100">
                <a:solidFill>
                  <a:srgbClr val="FFFFFF"/>
                </a:solidFill>
                <a:latin typeface="Montserrat"/>
                <a:ea typeface="Montserrat"/>
                <a:cs typeface="Montserrat"/>
                <a:sym typeface="Montserrat"/>
              </a:rPr>
              <a: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992238" y="1291274"/>
            <a:ext cx="9711630" cy="943124"/>
          </a:xfrm>
          <a:prstGeom prst="rect">
            <a:avLst/>
          </a:prstGeom>
        </p:spPr>
        <p:txBody>
          <a:bodyPr anchor="t" rtlCol="false" tIns="0" lIns="0" bIns="0" rIns="0">
            <a:spAutoFit/>
          </a:bodyPr>
          <a:lstStyle/>
          <a:p>
            <a:pPr algn="l">
              <a:lnSpc>
                <a:spcPts val="6937"/>
              </a:lnSpc>
            </a:pPr>
            <a:r>
              <a:rPr lang="en-US" sz="5562">
                <a:solidFill>
                  <a:srgbClr val="97B8FF"/>
                </a:solidFill>
                <a:latin typeface="Arimo"/>
                <a:ea typeface="Arimo"/>
                <a:cs typeface="Arimo"/>
                <a:sym typeface="Arimo"/>
              </a:rPr>
              <a:t>Understanding IDS and IPS</a:t>
            </a:r>
          </a:p>
        </p:txBody>
      </p:sp>
      <p:sp>
        <p:nvSpPr>
          <p:cNvPr name="TextBox 4" id="4"/>
          <p:cNvSpPr txBox="true"/>
          <p:nvPr/>
        </p:nvSpPr>
        <p:spPr>
          <a:xfrm rot="0">
            <a:off x="992238" y="3152051"/>
            <a:ext cx="5929610" cy="513398"/>
          </a:xfrm>
          <a:prstGeom prst="rect">
            <a:avLst/>
          </a:prstGeom>
        </p:spPr>
        <p:txBody>
          <a:bodyPr anchor="t" rtlCol="false" tIns="0" lIns="0" bIns="0" rIns="0">
            <a:spAutoFit/>
          </a:bodyPr>
          <a:lstStyle/>
          <a:p>
            <a:pPr algn="l">
              <a:lnSpc>
                <a:spcPts val="3937"/>
              </a:lnSpc>
            </a:pPr>
            <a:r>
              <a:rPr lang="en-US" sz="3149">
                <a:solidFill>
                  <a:srgbClr val="97B8FF"/>
                </a:solidFill>
                <a:latin typeface="Arimo"/>
                <a:ea typeface="Arimo"/>
                <a:cs typeface="Arimo"/>
                <a:sym typeface="Arimo"/>
              </a:rPr>
              <a:t>Intrusion Detection System (IDS)</a:t>
            </a:r>
          </a:p>
        </p:txBody>
      </p:sp>
      <p:sp>
        <p:nvSpPr>
          <p:cNvPr name="TextBox 5" id="5"/>
          <p:cNvSpPr txBox="true"/>
          <p:nvPr/>
        </p:nvSpPr>
        <p:spPr>
          <a:xfrm rot="0">
            <a:off x="992238" y="4464992"/>
            <a:ext cx="7805886" cy="4397149"/>
          </a:xfrm>
          <a:prstGeom prst="rect">
            <a:avLst/>
          </a:prstGeom>
        </p:spPr>
        <p:txBody>
          <a:bodyPr anchor="t" rtlCol="false" tIns="0" lIns="0" bIns="0" rIns="0">
            <a:spAutoFit/>
          </a:bodyPr>
          <a:lstStyle/>
          <a:p>
            <a:pPr algn="l">
              <a:lnSpc>
                <a:spcPts val="4376"/>
              </a:lnSpc>
            </a:pPr>
            <a:r>
              <a:rPr lang="en-US" sz="2687">
                <a:solidFill>
                  <a:srgbClr val="E0D6DE"/>
                </a:solidFill>
                <a:latin typeface="Arimo"/>
                <a:ea typeface="Arimo"/>
                <a:cs typeface="Arimo"/>
                <a:sym typeface="Arimo"/>
              </a:rPr>
              <a:t>An IDS acts as a security watchdog, passively monitoring network traffic and system logs for suspicious activities. It analyzes patterns and identifies potential security breaches, alerting administrators when anomalies are detected. Key characteristics include passive monitoring, a focus on alerting rather than prevention, and the ability to analyze network packets or host-based activities.</a:t>
            </a:r>
          </a:p>
        </p:txBody>
      </p:sp>
      <p:sp>
        <p:nvSpPr>
          <p:cNvPr name="TextBox 6" id="6"/>
          <p:cNvSpPr txBox="true"/>
          <p:nvPr/>
        </p:nvSpPr>
        <p:spPr>
          <a:xfrm rot="0">
            <a:off x="9499401" y="3152051"/>
            <a:ext cx="6035874" cy="513398"/>
          </a:xfrm>
          <a:prstGeom prst="rect">
            <a:avLst/>
          </a:prstGeom>
        </p:spPr>
        <p:txBody>
          <a:bodyPr anchor="t" rtlCol="false" tIns="0" lIns="0" bIns="0" rIns="0">
            <a:spAutoFit/>
          </a:bodyPr>
          <a:lstStyle/>
          <a:p>
            <a:pPr algn="l">
              <a:lnSpc>
                <a:spcPts val="3937"/>
              </a:lnSpc>
            </a:pPr>
            <a:r>
              <a:rPr lang="en-US" sz="3149">
                <a:solidFill>
                  <a:srgbClr val="97B8FF"/>
                </a:solidFill>
                <a:latin typeface="Arimo"/>
                <a:ea typeface="Arimo"/>
                <a:cs typeface="Arimo"/>
                <a:sym typeface="Arimo"/>
              </a:rPr>
              <a:t>Intrusion Prevention System (IPS)</a:t>
            </a:r>
          </a:p>
        </p:txBody>
      </p:sp>
      <p:sp>
        <p:nvSpPr>
          <p:cNvPr name="TextBox 7" id="7"/>
          <p:cNvSpPr txBox="true"/>
          <p:nvPr/>
        </p:nvSpPr>
        <p:spPr>
          <a:xfrm rot="0">
            <a:off x="9499401" y="4464992"/>
            <a:ext cx="7805886" cy="4397149"/>
          </a:xfrm>
          <a:prstGeom prst="rect">
            <a:avLst/>
          </a:prstGeom>
        </p:spPr>
        <p:txBody>
          <a:bodyPr anchor="t" rtlCol="false" tIns="0" lIns="0" bIns="0" rIns="0">
            <a:spAutoFit/>
          </a:bodyPr>
          <a:lstStyle/>
          <a:p>
            <a:pPr algn="l">
              <a:lnSpc>
                <a:spcPts val="4376"/>
              </a:lnSpc>
            </a:pPr>
            <a:r>
              <a:rPr lang="en-US" sz="2687">
                <a:solidFill>
                  <a:srgbClr val="E0D6DE"/>
                </a:solidFill>
                <a:latin typeface="Arimo"/>
                <a:ea typeface="Arimo"/>
                <a:cs typeface="Arimo"/>
                <a:sym typeface="Arimo"/>
              </a:rPr>
              <a:t>An IPS takes a proactive approach, actively monitoring network traffic and taking immediate action to prevent threats. It acts as a gatekeeper, blocking malicious traffic in real-time. It features proactive and inline monitoring, the ability to block traffic, quarantine threats, or shut down connections, ensuring that threats are neutralized before they can impact the network.</a:t>
            </a:r>
          </a:p>
        </p:txBody>
      </p:sp>
      <p:sp>
        <p:nvSpPr>
          <p:cNvPr name="TextBox 8" id="8"/>
          <p:cNvSpPr txBox="true"/>
          <p:nvPr/>
        </p:nvSpPr>
        <p:spPr>
          <a:xfrm rot="0">
            <a:off x="15791534" y="708739"/>
            <a:ext cx="1607535" cy="372562"/>
          </a:xfrm>
          <a:prstGeom prst="rect">
            <a:avLst/>
          </a:prstGeom>
        </p:spPr>
        <p:txBody>
          <a:bodyPr anchor="t" rtlCol="false" tIns="0" lIns="0" bIns="0" rIns="0">
            <a:spAutoFit/>
          </a:bodyPr>
          <a:lstStyle/>
          <a:p>
            <a:pPr algn="ctr">
              <a:lnSpc>
                <a:spcPts val="3037"/>
              </a:lnSpc>
            </a:pPr>
            <a:r>
              <a:rPr lang="en-US" sz="2169" b="true">
                <a:solidFill>
                  <a:srgbClr val="FFFFFF"/>
                </a:solidFill>
                <a:latin typeface="Montserrat Bold"/>
                <a:ea typeface="Montserrat Bold"/>
                <a:cs typeface="Montserrat Bold"/>
                <a:sym typeface="Montserrat Bold"/>
              </a:rPr>
              <a:t>Page 03</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descr="preencoded.png"/>
          <p:cNvSpPr/>
          <p:nvPr/>
        </p:nvSpPr>
        <p:spPr>
          <a:xfrm flipH="false" flipV="false" rot="0">
            <a:off x="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3"/>
            <a:stretch>
              <a:fillRect l="0" t="0" r="0" b="0"/>
            </a:stretch>
          </a:blipFill>
        </p:spPr>
      </p:sp>
      <p:sp>
        <p:nvSpPr>
          <p:cNvPr name="TextBox 4" id="4"/>
          <p:cNvSpPr txBox="true"/>
          <p:nvPr/>
        </p:nvSpPr>
        <p:spPr>
          <a:xfrm rot="0">
            <a:off x="7374542" y="1389952"/>
            <a:ext cx="9445526" cy="2715071"/>
          </a:xfrm>
          <a:prstGeom prst="rect">
            <a:avLst/>
          </a:prstGeom>
        </p:spPr>
        <p:txBody>
          <a:bodyPr anchor="t" rtlCol="false" tIns="0" lIns="0" bIns="0" rIns="0">
            <a:spAutoFit/>
          </a:bodyPr>
          <a:lstStyle/>
          <a:p>
            <a:pPr algn="l">
              <a:lnSpc>
                <a:spcPts val="6937"/>
              </a:lnSpc>
            </a:pPr>
            <a:r>
              <a:rPr lang="en-US" sz="5562">
                <a:solidFill>
                  <a:srgbClr val="97B8FF"/>
                </a:solidFill>
                <a:latin typeface="Arimo"/>
                <a:ea typeface="Arimo"/>
                <a:cs typeface="Arimo"/>
                <a:sym typeface="Arimo"/>
              </a:rPr>
              <a:t>Snort: A Deep Dive into Network Intrusion Detection and Prevention</a:t>
            </a:r>
          </a:p>
        </p:txBody>
      </p:sp>
      <p:sp>
        <p:nvSpPr>
          <p:cNvPr name="TextBox 5" id="5"/>
          <p:cNvSpPr txBox="true"/>
          <p:nvPr/>
        </p:nvSpPr>
        <p:spPr>
          <a:xfrm rot="0">
            <a:off x="7374542" y="5010150"/>
            <a:ext cx="10827733" cy="2446564"/>
          </a:xfrm>
          <a:prstGeom prst="rect">
            <a:avLst/>
          </a:prstGeom>
        </p:spPr>
        <p:txBody>
          <a:bodyPr anchor="t" rtlCol="false" tIns="0" lIns="0" bIns="0" rIns="0">
            <a:spAutoFit/>
          </a:bodyPr>
          <a:lstStyle/>
          <a:p>
            <a:pPr algn="l">
              <a:lnSpc>
                <a:spcPts val="4885"/>
              </a:lnSpc>
            </a:pPr>
            <a:r>
              <a:rPr lang="en-US" sz="3000">
                <a:solidFill>
                  <a:srgbClr val="E0D6DE"/>
                </a:solidFill>
                <a:latin typeface="Arimo"/>
                <a:ea typeface="Arimo"/>
                <a:cs typeface="Arimo"/>
                <a:sym typeface="Arimo"/>
              </a:rPr>
              <a:t>Snort is an open-source </a:t>
            </a:r>
            <a:r>
              <a:rPr lang="en-US" sz="3000" b="true">
                <a:solidFill>
                  <a:srgbClr val="E0D6DE"/>
                </a:solidFill>
                <a:latin typeface="Arimo Bold"/>
                <a:ea typeface="Arimo Bold"/>
                <a:cs typeface="Arimo Bold"/>
                <a:sym typeface="Arimo Bold"/>
              </a:rPr>
              <a:t>Network Intrusion Detection and Prevention System (NIDPS)</a:t>
            </a:r>
            <a:r>
              <a:rPr lang="en-US" sz="3000">
                <a:solidFill>
                  <a:srgbClr val="E0D6DE"/>
                </a:solidFill>
                <a:latin typeface="Arimo"/>
                <a:ea typeface="Arimo"/>
                <a:cs typeface="Arimo"/>
                <a:sym typeface="Arimo"/>
              </a:rPr>
              <a:t> that detects and optionally blocks malicious traffic using a rule-based engine. Developed by </a:t>
            </a:r>
            <a:r>
              <a:rPr lang="en-US" sz="3000" b="true">
                <a:solidFill>
                  <a:srgbClr val="E0D6DE"/>
                </a:solidFill>
                <a:latin typeface="Arimo Bold"/>
                <a:ea typeface="Arimo Bold"/>
                <a:cs typeface="Arimo Bold"/>
                <a:sym typeface="Arimo Bold"/>
              </a:rPr>
              <a:t>Sourcefire</a:t>
            </a:r>
            <a:r>
              <a:rPr lang="en-US" sz="3000">
                <a:solidFill>
                  <a:srgbClr val="E0D6DE"/>
                </a:solidFill>
                <a:latin typeface="Arimo"/>
                <a:ea typeface="Arimo"/>
                <a:cs typeface="Arimo"/>
                <a:sym typeface="Arimo"/>
              </a:rPr>
              <a:t>, it is now maintained by </a:t>
            </a:r>
            <a:r>
              <a:rPr lang="en-US" sz="3000" b="true">
                <a:solidFill>
                  <a:srgbClr val="E0D6DE"/>
                </a:solidFill>
                <a:latin typeface="Arimo Bold"/>
                <a:ea typeface="Arimo Bold"/>
                <a:cs typeface="Arimo Bold"/>
                <a:sym typeface="Arimo Bold"/>
              </a:rPr>
              <a:t>Cisco</a:t>
            </a:r>
            <a:r>
              <a:rPr lang="en-US" sz="3000">
                <a:solidFill>
                  <a:srgbClr val="E0D6DE"/>
                </a:solidFill>
                <a:latin typeface="Arimo"/>
                <a:ea typeface="Arimo"/>
                <a:cs typeface="Arimo"/>
                <a:sym typeface="Arimo"/>
              </a:rPr>
              <a:t>.</a:t>
            </a:r>
          </a:p>
        </p:txBody>
      </p:sp>
      <p:sp>
        <p:nvSpPr>
          <p:cNvPr name="TextBox 6" id="6"/>
          <p:cNvSpPr txBox="true"/>
          <p:nvPr/>
        </p:nvSpPr>
        <p:spPr>
          <a:xfrm rot="0">
            <a:off x="15791534" y="708739"/>
            <a:ext cx="1607535" cy="372562"/>
          </a:xfrm>
          <a:prstGeom prst="rect">
            <a:avLst/>
          </a:prstGeom>
        </p:spPr>
        <p:txBody>
          <a:bodyPr anchor="t" rtlCol="false" tIns="0" lIns="0" bIns="0" rIns="0">
            <a:spAutoFit/>
          </a:bodyPr>
          <a:lstStyle/>
          <a:p>
            <a:pPr algn="ctr">
              <a:lnSpc>
                <a:spcPts val="3037"/>
              </a:lnSpc>
            </a:pPr>
            <a:r>
              <a:rPr lang="en-US" sz="2169" b="true">
                <a:solidFill>
                  <a:srgbClr val="FFFFFF"/>
                </a:solidFill>
                <a:latin typeface="Montserrat Bold"/>
                <a:ea typeface="Montserrat Bold"/>
                <a:cs typeface="Montserrat Bold"/>
                <a:sym typeface="Montserrat Bold"/>
              </a:rPr>
              <a:t>Page 02</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992238" y="1138386"/>
            <a:ext cx="7088237" cy="943124"/>
          </a:xfrm>
          <a:prstGeom prst="rect">
            <a:avLst/>
          </a:prstGeom>
        </p:spPr>
        <p:txBody>
          <a:bodyPr anchor="t" rtlCol="false" tIns="0" lIns="0" bIns="0" rIns="0">
            <a:spAutoFit/>
          </a:bodyPr>
          <a:lstStyle/>
          <a:p>
            <a:pPr algn="l">
              <a:lnSpc>
                <a:spcPts val="6937"/>
              </a:lnSpc>
            </a:pPr>
            <a:r>
              <a:rPr lang="en-US" sz="5562">
                <a:solidFill>
                  <a:srgbClr val="97B8FF"/>
                </a:solidFill>
                <a:latin typeface="Arimo"/>
                <a:ea typeface="Arimo"/>
                <a:cs typeface="Arimo"/>
                <a:sym typeface="Arimo"/>
              </a:rPr>
              <a:t>Snort main roles</a:t>
            </a:r>
          </a:p>
        </p:txBody>
      </p:sp>
      <p:grpSp>
        <p:nvGrpSpPr>
          <p:cNvPr name="Group 4" id="4"/>
          <p:cNvGrpSpPr/>
          <p:nvPr/>
        </p:nvGrpSpPr>
        <p:grpSpPr>
          <a:xfrm rot="0">
            <a:off x="992238" y="3300710"/>
            <a:ext cx="8010079" cy="2427536"/>
            <a:chOff x="0" y="0"/>
            <a:chExt cx="10680105" cy="3236715"/>
          </a:xfrm>
        </p:grpSpPr>
        <p:grpSp>
          <p:nvGrpSpPr>
            <p:cNvPr name="Group 5" id="5"/>
            <p:cNvGrpSpPr/>
            <p:nvPr/>
          </p:nvGrpSpPr>
          <p:grpSpPr>
            <a:xfrm rot="0">
              <a:off x="0" y="0"/>
              <a:ext cx="850503" cy="850503"/>
              <a:chOff x="0" y="0"/>
              <a:chExt cx="850503" cy="850503"/>
            </a:xfrm>
          </p:grpSpPr>
          <p:sp>
            <p:nvSpPr>
              <p:cNvPr name="Freeform 6" id="6"/>
              <p:cNvSpPr/>
              <p:nvPr/>
            </p:nvSpPr>
            <p:spPr>
              <a:xfrm flipH="false" flipV="false" rot="0">
                <a:off x="0" y="0"/>
                <a:ext cx="850392" cy="850519"/>
              </a:xfrm>
              <a:custGeom>
                <a:avLst/>
                <a:gdLst/>
                <a:ahLst/>
                <a:cxnLst/>
                <a:rect r="r" b="b" t="t" l="l"/>
                <a:pathLst>
                  <a:path h="850519" w="850392">
                    <a:moveTo>
                      <a:pt x="0" y="56642"/>
                    </a:moveTo>
                    <a:cubicBezTo>
                      <a:pt x="0" y="25400"/>
                      <a:pt x="25400" y="0"/>
                      <a:pt x="56642" y="0"/>
                    </a:cubicBezTo>
                    <a:lnTo>
                      <a:pt x="793750" y="0"/>
                    </a:lnTo>
                    <a:cubicBezTo>
                      <a:pt x="825119" y="0"/>
                      <a:pt x="850392" y="25400"/>
                      <a:pt x="850392" y="56642"/>
                    </a:cubicBezTo>
                    <a:lnTo>
                      <a:pt x="850392" y="793750"/>
                    </a:lnTo>
                    <a:cubicBezTo>
                      <a:pt x="850392" y="825119"/>
                      <a:pt x="824992" y="850392"/>
                      <a:pt x="793750" y="850392"/>
                    </a:cubicBezTo>
                    <a:lnTo>
                      <a:pt x="56642" y="850392"/>
                    </a:lnTo>
                    <a:cubicBezTo>
                      <a:pt x="25400" y="850519"/>
                      <a:pt x="0" y="825119"/>
                      <a:pt x="0" y="793750"/>
                    </a:cubicBezTo>
                    <a:close/>
                  </a:path>
                </a:pathLst>
              </a:custGeom>
              <a:solidFill>
                <a:srgbClr val="26262B"/>
              </a:solidFill>
            </p:spPr>
          </p:sp>
        </p:grpSp>
        <p:sp>
          <p:nvSpPr>
            <p:cNvPr name="TextBox 7" id="7"/>
            <p:cNvSpPr txBox="true"/>
            <p:nvPr/>
          </p:nvSpPr>
          <p:spPr>
            <a:xfrm rot="0">
              <a:off x="305197" y="179785"/>
              <a:ext cx="239912" cy="529035"/>
            </a:xfrm>
            <a:prstGeom prst="rect">
              <a:avLst/>
            </a:prstGeom>
          </p:spPr>
          <p:txBody>
            <a:bodyPr anchor="t" rtlCol="false" tIns="0" lIns="0" bIns="0" rIns="0">
              <a:spAutoFit/>
            </a:bodyPr>
            <a:lstStyle/>
            <a:p>
              <a:pPr algn="ctr">
                <a:lnSpc>
                  <a:spcPts val="3312"/>
                </a:lnSpc>
              </a:pPr>
              <a:r>
                <a:rPr lang="en-US" sz="3312">
                  <a:solidFill>
                    <a:srgbClr val="E0D6DE"/>
                  </a:solidFill>
                  <a:latin typeface="Arimo"/>
                  <a:ea typeface="Arimo"/>
                  <a:cs typeface="Arimo"/>
                  <a:sym typeface="Arimo"/>
                </a:rPr>
                <a:t>1</a:t>
              </a:r>
            </a:p>
          </p:txBody>
        </p:sp>
        <p:sp>
          <p:nvSpPr>
            <p:cNvPr name="TextBox 8" id="8"/>
            <p:cNvSpPr txBox="true"/>
            <p:nvPr/>
          </p:nvSpPr>
          <p:spPr>
            <a:xfrm rot="0">
              <a:off x="1228527" y="-38100"/>
              <a:ext cx="4725392" cy="628650"/>
            </a:xfrm>
            <a:prstGeom prst="rect">
              <a:avLst/>
            </a:prstGeom>
          </p:spPr>
          <p:txBody>
            <a:bodyPr anchor="t" rtlCol="false" tIns="0" lIns="0" bIns="0" rIns="0">
              <a:spAutoFit/>
            </a:bodyPr>
            <a:lstStyle/>
            <a:p>
              <a:pPr algn="l">
                <a:lnSpc>
                  <a:spcPts val="3437"/>
                </a:lnSpc>
              </a:pPr>
              <a:r>
                <a:rPr lang="en-US" sz="2750">
                  <a:solidFill>
                    <a:srgbClr val="E0D6DE"/>
                  </a:solidFill>
                  <a:latin typeface="Arimo"/>
                  <a:ea typeface="Arimo"/>
                  <a:cs typeface="Arimo"/>
                  <a:sym typeface="Arimo"/>
                </a:rPr>
                <a:t>Packet Sniffing</a:t>
              </a:r>
            </a:p>
          </p:txBody>
        </p:sp>
        <p:sp>
          <p:nvSpPr>
            <p:cNvPr name="TextBox 9" id="9"/>
            <p:cNvSpPr txBox="true"/>
            <p:nvPr/>
          </p:nvSpPr>
          <p:spPr>
            <a:xfrm rot="0">
              <a:off x="1228527" y="712590"/>
              <a:ext cx="9451578" cy="2524125"/>
            </a:xfrm>
            <a:prstGeom prst="rect">
              <a:avLst/>
            </a:prstGeom>
          </p:spPr>
          <p:txBody>
            <a:bodyPr anchor="t" rtlCol="false" tIns="0" lIns="0" bIns="0" rIns="0">
              <a:spAutoFit/>
            </a:bodyPr>
            <a:lstStyle/>
            <a:p>
              <a:pPr algn="l">
                <a:lnSpc>
                  <a:spcPts val="3562"/>
                </a:lnSpc>
              </a:pPr>
              <a:r>
                <a:rPr lang="en-US" sz="2187">
                  <a:solidFill>
                    <a:srgbClr val="E0D6DE"/>
                  </a:solidFill>
                  <a:latin typeface="Arimo"/>
                  <a:ea typeface="Arimo"/>
                  <a:cs typeface="Arimo"/>
                  <a:sym typeface="Arimo"/>
                </a:rPr>
                <a:t>Snort captures network traffic in real-time, capturing packets as they flow through the network. This allows for comprehensive monitoring and analysis of all network activity.</a:t>
              </a:r>
            </a:p>
          </p:txBody>
        </p:sp>
      </p:grpSp>
      <p:grpSp>
        <p:nvGrpSpPr>
          <p:cNvPr name="Group 10" id="10"/>
          <p:cNvGrpSpPr/>
          <p:nvPr/>
        </p:nvGrpSpPr>
        <p:grpSpPr>
          <a:xfrm rot="0">
            <a:off x="9285834" y="3300710"/>
            <a:ext cx="8010079" cy="2427536"/>
            <a:chOff x="0" y="0"/>
            <a:chExt cx="10680105" cy="3236715"/>
          </a:xfrm>
        </p:grpSpPr>
        <p:grpSp>
          <p:nvGrpSpPr>
            <p:cNvPr name="Group 11" id="11"/>
            <p:cNvGrpSpPr/>
            <p:nvPr/>
          </p:nvGrpSpPr>
          <p:grpSpPr>
            <a:xfrm rot="0">
              <a:off x="0" y="0"/>
              <a:ext cx="850503" cy="850503"/>
              <a:chOff x="0" y="0"/>
              <a:chExt cx="850503" cy="850503"/>
            </a:xfrm>
          </p:grpSpPr>
          <p:sp>
            <p:nvSpPr>
              <p:cNvPr name="Freeform 12" id="12"/>
              <p:cNvSpPr/>
              <p:nvPr/>
            </p:nvSpPr>
            <p:spPr>
              <a:xfrm flipH="false" flipV="false" rot="0">
                <a:off x="0" y="0"/>
                <a:ext cx="850392" cy="850519"/>
              </a:xfrm>
              <a:custGeom>
                <a:avLst/>
                <a:gdLst/>
                <a:ahLst/>
                <a:cxnLst/>
                <a:rect r="r" b="b" t="t" l="l"/>
                <a:pathLst>
                  <a:path h="850519" w="850392">
                    <a:moveTo>
                      <a:pt x="0" y="56642"/>
                    </a:moveTo>
                    <a:cubicBezTo>
                      <a:pt x="0" y="25400"/>
                      <a:pt x="25400" y="0"/>
                      <a:pt x="56642" y="0"/>
                    </a:cubicBezTo>
                    <a:lnTo>
                      <a:pt x="793750" y="0"/>
                    </a:lnTo>
                    <a:cubicBezTo>
                      <a:pt x="825119" y="0"/>
                      <a:pt x="850392" y="25400"/>
                      <a:pt x="850392" y="56642"/>
                    </a:cubicBezTo>
                    <a:lnTo>
                      <a:pt x="850392" y="793750"/>
                    </a:lnTo>
                    <a:cubicBezTo>
                      <a:pt x="850392" y="825119"/>
                      <a:pt x="824992" y="850392"/>
                      <a:pt x="793750" y="850392"/>
                    </a:cubicBezTo>
                    <a:lnTo>
                      <a:pt x="56642" y="850392"/>
                    </a:lnTo>
                    <a:cubicBezTo>
                      <a:pt x="25400" y="850519"/>
                      <a:pt x="0" y="825119"/>
                      <a:pt x="0" y="793750"/>
                    </a:cubicBezTo>
                    <a:close/>
                  </a:path>
                </a:pathLst>
              </a:custGeom>
              <a:solidFill>
                <a:srgbClr val="26262B"/>
              </a:solidFill>
            </p:spPr>
          </p:sp>
        </p:grpSp>
        <p:sp>
          <p:nvSpPr>
            <p:cNvPr name="TextBox 13" id="13"/>
            <p:cNvSpPr txBox="true"/>
            <p:nvPr/>
          </p:nvSpPr>
          <p:spPr>
            <a:xfrm rot="0">
              <a:off x="248642" y="179785"/>
              <a:ext cx="353218" cy="529035"/>
            </a:xfrm>
            <a:prstGeom prst="rect">
              <a:avLst/>
            </a:prstGeom>
          </p:spPr>
          <p:txBody>
            <a:bodyPr anchor="t" rtlCol="false" tIns="0" lIns="0" bIns="0" rIns="0">
              <a:spAutoFit/>
            </a:bodyPr>
            <a:lstStyle/>
            <a:p>
              <a:pPr algn="ctr">
                <a:lnSpc>
                  <a:spcPts val="3312"/>
                </a:lnSpc>
              </a:pPr>
              <a:r>
                <a:rPr lang="en-US" sz="3312">
                  <a:solidFill>
                    <a:srgbClr val="E0D6DE"/>
                  </a:solidFill>
                  <a:latin typeface="Arimo"/>
                  <a:ea typeface="Arimo"/>
                  <a:cs typeface="Arimo"/>
                  <a:sym typeface="Arimo"/>
                </a:rPr>
                <a:t>2</a:t>
              </a:r>
            </a:p>
          </p:txBody>
        </p:sp>
        <p:sp>
          <p:nvSpPr>
            <p:cNvPr name="TextBox 14" id="14"/>
            <p:cNvSpPr txBox="true"/>
            <p:nvPr/>
          </p:nvSpPr>
          <p:spPr>
            <a:xfrm rot="0">
              <a:off x="1228527" y="-38100"/>
              <a:ext cx="8623498" cy="628650"/>
            </a:xfrm>
            <a:prstGeom prst="rect">
              <a:avLst/>
            </a:prstGeom>
          </p:spPr>
          <p:txBody>
            <a:bodyPr anchor="t" rtlCol="false" tIns="0" lIns="0" bIns="0" rIns="0">
              <a:spAutoFit/>
            </a:bodyPr>
            <a:lstStyle/>
            <a:p>
              <a:pPr algn="l">
                <a:lnSpc>
                  <a:spcPts val="3437"/>
                </a:lnSpc>
              </a:pPr>
              <a:r>
                <a:rPr lang="en-US" sz="2750">
                  <a:solidFill>
                    <a:srgbClr val="E0D6DE"/>
                  </a:solidFill>
                  <a:latin typeface="Arimo"/>
                  <a:ea typeface="Arimo"/>
                  <a:cs typeface="Arimo"/>
                  <a:sym typeface="Arimo"/>
                </a:rPr>
                <a:t>Network Intrusion Detection (NIDS)</a:t>
              </a:r>
            </a:p>
          </p:txBody>
        </p:sp>
        <p:sp>
          <p:nvSpPr>
            <p:cNvPr name="TextBox 15" id="15"/>
            <p:cNvSpPr txBox="true"/>
            <p:nvPr/>
          </p:nvSpPr>
          <p:spPr>
            <a:xfrm rot="0">
              <a:off x="1228527" y="712590"/>
              <a:ext cx="9451578" cy="2524125"/>
            </a:xfrm>
            <a:prstGeom prst="rect">
              <a:avLst/>
            </a:prstGeom>
          </p:spPr>
          <p:txBody>
            <a:bodyPr anchor="t" rtlCol="false" tIns="0" lIns="0" bIns="0" rIns="0">
              <a:spAutoFit/>
            </a:bodyPr>
            <a:lstStyle/>
            <a:p>
              <a:pPr algn="l">
                <a:lnSpc>
                  <a:spcPts val="3562"/>
                </a:lnSpc>
              </a:pPr>
              <a:r>
                <a:rPr lang="en-US" sz="2187">
                  <a:solidFill>
                    <a:srgbClr val="E0D6DE"/>
                  </a:solidFill>
                  <a:latin typeface="Arimo"/>
                  <a:ea typeface="Arimo"/>
                  <a:cs typeface="Arimo"/>
                  <a:sym typeface="Arimo"/>
                </a:rPr>
                <a:t>Utilizing its rule-based engine, Snort can detect known attack patterns based on predefined signatures. This allows for proactive identification of threats based on previously known malicious activity.</a:t>
              </a:r>
            </a:p>
          </p:txBody>
        </p:sp>
      </p:grpSp>
      <p:grpSp>
        <p:nvGrpSpPr>
          <p:cNvPr name="Group 16" id="16"/>
          <p:cNvGrpSpPr/>
          <p:nvPr/>
        </p:nvGrpSpPr>
        <p:grpSpPr>
          <a:xfrm rot="0">
            <a:off x="992238" y="6330702"/>
            <a:ext cx="8010079" cy="2427535"/>
            <a:chOff x="0" y="0"/>
            <a:chExt cx="10680105" cy="3236713"/>
          </a:xfrm>
        </p:grpSpPr>
        <p:grpSp>
          <p:nvGrpSpPr>
            <p:cNvPr name="Group 17" id="17"/>
            <p:cNvGrpSpPr/>
            <p:nvPr/>
          </p:nvGrpSpPr>
          <p:grpSpPr>
            <a:xfrm rot="0">
              <a:off x="0" y="0"/>
              <a:ext cx="850503" cy="850503"/>
              <a:chOff x="0" y="0"/>
              <a:chExt cx="850503" cy="850503"/>
            </a:xfrm>
          </p:grpSpPr>
          <p:sp>
            <p:nvSpPr>
              <p:cNvPr name="Freeform 18" id="18"/>
              <p:cNvSpPr/>
              <p:nvPr/>
            </p:nvSpPr>
            <p:spPr>
              <a:xfrm flipH="false" flipV="false" rot="0">
                <a:off x="0" y="0"/>
                <a:ext cx="850392" cy="850519"/>
              </a:xfrm>
              <a:custGeom>
                <a:avLst/>
                <a:gdLst/>
                <a:ahLst/>
                <a:cxnLst/>
                <a:rect r="r" b="b" t="t" l="l"/>
                <a:pathLst>
                  <a:path h="850519" w="850392">
                    <a:moveTo>
                      <a:pt x="0" y="56642"/>
                    </a:moveTo>
                    <a:cubicBezTo>
                      <a:pt x="0" y="25400"/>
                      <a:pt x="25400" y="0"/>
                      <a:pt x="56642" y="0"/>
                    </a:cubicBezTo>
                    <a:lnTo>
                      <a:pt x="793750" y="0"/>
                    </a:lnTo>
                    <a:cubicBezTo>
                      <a:pt x="825119" y="0"/>
                      <a:pt x="850392" y="25400"/>
                      <a:pt x="850392" y="56642"/>
                    </a:cubicBezTo>
                    <a:lnTo>
                      <a:pt x="850392" y="793750"/>
                    </a:lnTo>
                    <a:cubicBezTo>
                      <a:pt x="850392" y="825119"/>
                      <a:pt x="824992" y="850392"/>
                      <a:pt x="793750" y="850392"/>
                    </a:cubicBezTo>
                    <a:lnTo>
                      <a:pt x="56642" y="850392"/>
                    </a:lnTo>
                    <a:cubicBezTo>
                      <a:pt x="25400" y="850519"/>
                      <a:pt x="0" y="825119"/>
                      <a:pt x="0" y="793750"/>
                    </a:cubicBezTo>
                    <a:close/>
                  </a:path>
                </a:pathLst>
              </a:custGeom>
              <a:solidFill>
                <a:srgbClr val="26262B"/>
              </a:solidFill>
            </p:spPr>
          </p:sp>
        </p:grpSp>
        <p:sp>
          <p:nvSpPr>
            <p:cNvPr name="TextBox 19" id="19"/>
            <p:cNvSpPr txBox="true"/>
            <p:nvPr/>
          </p:nvSpPr>
          <p:spPr>
            <a:xfrm rot="0">
              <a:off x="249435" y="179783"/>
              <a:ext cx="351632" cy="529035"/>
            </a:xfrm>
            <a:prstGeom prst="rect">
              <a:avLst/>
            </a:prstGeom>
          </p:spPr>
          <p:txBody>
            <a:bodyPr anchor="t" rtlCol="false" tIns="0" lIns="0" bIns="0" rIns="0">
              <a:spAutoFit/>
            </a:bodyPr>
            <a:lstStyle/>
            <a:p>
              <a:pPr algn="ctr">
                <a:lnSpc>
                  <a:spcPts val="3312"/>
                </a:lnSpc>
              </a:pPr>
              <a:r>
                <a:rPr lang="en-US" sz="3312">
                  <a:solidFill>
                    <a:srgbClr val="E0D6DE"/>
                  </a:solidFill>
                  <a:latin typeface="Arimo"/>
                  <a:ea typeface="Arimo"/>
                  <a:cs typeface="Arimo"/>
                  <a:sym typeface="Arimo"/>
                </a:rPr>
                <a:t>3</a:t>
              </a:r>
            </a:p>
          </p:txBody>
        </p:sp>
        <p:sp>
          <p:nvSpPr>
            <p:cNvPr name="TextBox 20" id="20"/>
            <p:cNvSpPr txBox="true"/>
            <p:nvPr/>
          </p:nvSpPr>
          <p:spPr>
            <a:xfrm rot="0">
              <a:off x="1228527" y="-38100"/>
              <a:ext cx="8765183" cy="628650"/>
            </a:xfrm>
            <a:prstGeom prst="rect">
              <a:avLst/>
            </a:prstGeom>
          </p:spPr>
          <p:txBody>
            <a:bodyPr anchor="t" rtlCol="false" tIns="0" lIns="0" bIns="0" rIns="0">
              <a:spAutoFit/>
            </a:bodyPr>
            <a:lstStyle/>
            <a:p>
              <a:pPr algn="l">
                <a:lnSpc>
                  <a:spcPts val="3437"/>
                </a:lnSpc>
              </a:pPr>
              <a:r>
                <a:rPr lang="en-US" sz="2750">
                  <a:solidFill>
                    <a:srgbClr val="E0D6DE"/>
                  </a:solidFill>
                  <a:latin typeface="Arimo"/>
                  <a:ea typeface="Arimo"/>
                  <a:cs typeface="Arimo"/>
                  <a:sym typeface="Arimo"/>
                </a:rPr>
                <a:t>Network Intrusion Prevention (NIPS)</a:t>
              </a:r>
            </a:p>
          </p:txBody>
        </p:sp>
        <p:sp>
          <p:nvSpPr>
            <p:cNvPr name="TextBox 21" id="21"/>
            <p:cNvSpPr txBox="true"/>
            <p:nvPr/>
          </p:nvSpPr>
          <p:spPr>
            <a:xfrm rot="0">
              <a:off x="1228527" y="712588"/>
              <a:ext cx="9451578" cy="2524125"/>
            </a:xfrm>
            <a:prstGeom prst="rect">
              <a:avLst/>
            </a:prstGeom>
          </p:spPr>
          <p:txBody>
            <a:bodyPr anchor="t" rtlCol="false" tIns="0" lIns="0" bIns="0" rIns="0">
              <a:spAutoFit/>
            </a:bodyPr>
            <a:lstStyle/>
            <a:p>
              <a:pPr algn="l">
                <a:lnSpc>
                  <a:spcPts val="3562"/>
                </a:lnSpc>
              </a:pPr>
              <a:r>
                <a:rPr lang="en-US" sz="2187">
                  <a:solidFill>
                    <a:srgbClr val="E0D6DE"/>
                  </a:solidFill>
                  <a:latin typeface="Arimo"/>
                  <a:ea typeface="Arimo"/>
                  <a:cs typeface="Arimo"/>
                  <a:sym typeface="Arimo"/>
                </a:rPr>
                <a:t>When operating in inline mode, Snort can actively block malicious traffic. This proactive approach prevents threats from reaching their intended targets, ensuring network security and data integrity.</a:t>
              </a:r>
            </a:p>
          </p:txBody>
        </p:sp>
      </p:grpSp>
      <p:grpSp>
        <p:nvGrpSpPr>
          <p:cNvPr name="Group 22" id="22"/>
          <p:cNvGrpSpPr/>
          <p:nvPr/>
        </p:nvGrpSpPr>
        <p:grpSpPr>
          <a:xfrm rot="0">
            <a:off x="9285834" y="6330702"/>
            <a:ext cx="8010079" cy="2427535"/>
            <a:chOff x="0" y="0"/>
            <a:chExt cx="10680105" cy="3236713"/>
          </a:xfrm>
        </p:grpSpPr>
        <p:grpSp>
          <p:nvGrpSpPr>
            <p:cNvPr name="Group 23" id="23"/>
            <p:cNvGrpSpPr/>
            <p:nvPr/>
          </p:nvGrpSpPr>
          <p:grpSpPr>
            <a:xfrm rot="0">
              <a:off x="0" y="0"/>
              <a:ext cx="850503" cy="850503"/>
              <a:chOff x="0" y="0"/>
              <a:chExt cx="850503" cy="850503"/>
            </a:xfrm>
          </p:grpSpPr>
          <p:sp>
            <p:nvSpPr>
              <p:cNvPr name="Freeform 24" id="24"/>
              <p:cNvSpPr/>
              <p:nvPr/>
            </p:nvSpPr>
            <p:spPr>
              <a:xfrm flipH="false" flipV="false" rot="0">
                <a:off x="0" y="0"/>
                <a:ext cx="850392" cy="850519"/>
              </a:xfrm>
              <a:custGeom>
                <a:avLst/>
                <a:gdLst/>
                <a:ahLst/>
                <a:cxnLst/>
                <a:rect r="r" b="b" t="t" l="l"/>
                <a:pathLst>
                  <a:path h="850519" w="850392">
                    <a:moveTo>
                      <a:pt x="0" y="56642"/>
                    </a:moveTo>
                    <a:cubicBezTo>
                      <a:pt x="0" y="25400"/>
                      <a:pt x="25400" y="0"/>
                      <a:pt x="56642" y="0"/>
                    </a:cubicBezTo>
                    <a:lnTo>
                      <a:pt x="793750" y="0"/>
                    </a:lnTo>
                    <a:cubicBezTo>
                      <a:pt x="825119" y="0"/>
                      <a:pt x="850392" y="25400"/>
                      <a:pt x="850392" y="56642"/>
                    </a:cubicBezTo>
                    <a:lnTo>
                      <a:pt x="850392" y="793750"/>
                    </a:lnTo>
                    <a:cubicBezTo>
                      <a:pt x="850392" y="825119"/>
                      <a:pt x="824992" y="850392"/>
                      <a:pt x="793750" y="850392"/>
                    </a:cubicBezTo>
                    <a:lnTo>
                      <a:pt x="56642" y="850392"/>
                    </a:lnTo>
                    <a:cubicBezTo>
                      <a:pt x="25400" y="850519"/>
                      <a:pt x="0" y="825119"/>
                      <a:pt x="0" y="793750"/>
                    </a:cubicBezTo>
                    <a:close/>
                  </a:path>
                </a:pathLst>
              </a:custGeom>
              <a:solidFill>
                <a:srgbClr val="26262B"/>
              </a:solidFill>
            </p:spPr>
          </p:sp>
        </p:grpSp>
        <p:sp>
          <p:nvSpPr>
            <p:cNvPr name="TextBox 25" id="25"/>
            <p:cNvSpPr txBox="true"/>
            <p:nvPr/>
          </p:nvSpPr>
          <p:spPr>
            <a:xfrm rot="0">
              <a:off x="240307" y="179783"/>
              <a:ext cx="369688" cy="529035"/>
            </a:xfrm>
            <a:prstGeom prst="rect">
              <a:avLst/>
            </a:prstGeom>
          </p:spPr>
          <p:txBody>
            <a:bodyPr anchor="t" rtlCol="false" tIns="0" lIns="0" bIns="0" rIns="0">
              <a:spAutoFit/>
            </a:bodyPr>
            <a:lstStyle/>
            <a:p>
              <a:pPr algn="ctr">
                <a:lnSpc>
                  <a:spcPts val="3312"/>
                </a:lnSpc>
              </a:pPr>
              <a:r>
                <a:rPr lang="en-US" sz="3312">
                  <a:solidFill>
                    <a:srgbClr val="E0D6DE"/>
                  </a:solidFill>
                  <a:latin typeface="Arimo"/>
                  <a:ea typeface="Arimo"/>
                  <a:cs typeface="Arimo"/>
                  <a:sym typeface="Arimo"/>
                </a:rPr>
                <a:t>4</a:t>
              </a:r>
            </a:p>
          </p:txBody>
        </p:sp>
        <p:sp>
          <p:nvSpPr>
            <p:cNvPr name="TextBox 26" id="26"/>
            <p:cNvSpPr txBox="true"/>
            <p:nvPr/>
          </p:nvSpPr>
          <p:spPr>
            <a:xfrm rot="0">
              <a:off x="1228527" y="-38100"/>
              <a:ext cx="4725392" cy="628650"/>
            </a:xfrm>
            <a:prstGeom prst="rect">
              <a:avLst/>
            </a:prstGeom>
          </p:spPr>
          <p:txBody>
            <a:bodyPr anchor="t" rtlCol="false" tIns="0" lIns="0" bIns="0" rIns="0">
              <a:spAutoFit/>
            </a:bodyPr>
            <a:lstStyle/>
            <a:p>
              <a:pPr algn="l">
                <a:lnSpc>
                  <a:spcPts val="3437"/>
                </a:lnSpc>
              </a:pPr>
              <a:r>
                <a:rPr lang="en-US" sz="2750">
                  <a:solidFill>
                    <a:srgbClr val="E0D6DE"/>
                  </a:solidFill>
                  <a:latin typeface="Arimo"/>
                  <a:ea typeface="Arimo"/>
                  <a:cs typeface="Arimo"/>
                  <a:sym typeface="Arimo"/>
                </a:rPr>
                <a:t>Traffic Logging</a:t>
              </a:r>
            </a:p>
          </p:txBody>
        </p:sp>
        <p:sp>
          <p:nvSpPr>
            <p:cNvPr name="TextBox 27" id="27"/>
            <p:cNvSpPr txBox="true"/>
            <p:nvPr/>
          </p:nvSpPr>
          <p:spPr>
            <a:xfrm rot="0">
              <a:off x="1228527" y="712588"/>
              <a:ext cx="9451578" cy="2524125"/>
            </a:xfrm>
            <a:prstGeom prst="rect">
              <a:avLst/>
            </a:prstGeom>
          </p:spPr>
          <p:txBody>
            <a:bodyPr anchor="t" rtlCol="false" tIns="0" lIns="0" bIns="0" rIns="0">
              <a:spAutoFit/>
            </a:bodyPr>
            <a:lstStyle/>
            <a:p>
              <a:pPr algn="l">
                <a:lnSpc>
                  <a:spcPts val="3562"/>
                </a:lnSpc>
              </a:pPr>
              <a:r>
                <a:rPr lang="en-US" sz="2187">
                  <a:solidFill>
                    <a:srgbClr val="E0D6DE"/>
                  </a:solidFill>
                  <a:latin typeface="Arimo"/>
                  <a:ea typeface="Arimo"/>
                  <a:cs typeface="Arimo"/>
                  <a:sym typeface="Arimo"/>
                </a:rPr>
                <a:t>Snort logs network activities, providing a detailed record of all network events. These logs are invaluable for security audits, forensic analysis, and identifying attack trends.</a:t>
              </a:r>
            </a:p>
          </p:txBody>
        </p:sp>
      </p:grpSp>
      <p:sp>
        <p:nvSpPr>
          <p:cNvPr name="TextBox 28" id="28"/>
          <p:cNvSpPr txBox="true"/>
          <p:nvPr/>
        </p:nvSpPr>
        <p:spPr>
          <a:xfrm rot="0">
            <a:off x="15791534" y="708739"/>
            <a:ext cx="1607535" cy="372562"/>
          </a:xfrm>
          <a:prstGeom prst="rect">
            <a:avLst/>
          </a:prstGeom>
        </p:spPr>
        <p:txBody>
          <a:bodyPr anchor="t" rtlCol="false" tIns="0" lIns="0" bIns="0" rIns="0">
            <a:spAutoFit/>
          </a:bodyPr>
          <a:lstStyle/>
          <a:p>
            <a:pPr algn="ctr">
              <a:lnSpc>
                <a:spcPts val="3037"/>
              </a:lnSpc>
            </a:pPr>
            <a:r>
              <a:rPr lang="en-US" sz="2169" b="true">
                <a:solidFill>
                  <a:srgbClr val="FFFFFF"/>
                </a:solidFill>
                <a:latin typeface="Montserrat Bold"/>
                <a:ea typeface="Montserrat Bold"/>
                <a:cs typeface="Montserrat Bold"/>
                <a:sym typeface="Montserrat Bold"/>
              </a:rPr>
              <a:t>Page 04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descr="preencoded.png"/>
          <p:cNvSpPr/>
          <p:nvPr/>
        </p:nvSpPr>
        <p:spPr>
          <a:xfrm flipH="false" flipV="false" rot="0">
            <a:off x="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3"/>
            <a:stretch>
              <a:fillRect l="0" t="0" r="0" b="0"/>
            </a:stretch>
          </a:blipFill>
        </p:spPr>
      </p:sp>
      <p:sp>
        <p:nvSpPr>
          <p:cNvPr name="TextBox 4" id="4"/>
          <p:cNvSpPr txBox="true"/>
          <p:nvPr/>
        </p:nvSpPr>
        <p:spPr>
          <a:xfrm rot="0">
            <a:off x="7850237" y="1931734"/>
            <a:ext cx="7088237" cy="943124"/>
          </a:xfrm>
          <a:prstGeom prst="rect">
            <a:avLst/>
          </a:prstGeom>
        </p:spPr>
        <p:txBody>
          <a:bodyPr anchor="t" rtlCol="false" tIns="0" lIns="0" bIns="0" rIns="0">
            <a:spAutoFit/>
          </a:bodyPr>
          <a:lstStyle/>
          <a:p>
            <a:pPr algn="l">
              <a:lnSpc>
                <a:spcPts val="6937"/>
              </a:lnSpc>
            </a:pPr>
            <a:r>
              <a:rPr lang="en-US" sz="5562">
                <a:solidFill>
                  <a:srgbClr val="97B8FF"/>
                </a:solidFill>
                <a:latin typeface="Arimo"/>
                <a:ea typeface="Arimo"/>
                <a:cs typeface="Arimo"/>
                <a:sym typeface="Arimo"/>
              </a:rPr>
              <a:t>How Snort Works?</a:t>
            </a:r>
          </a:p>
        </p:txBody>
      </p:sp>
      <p:sp>
        <p:nvSpPr>
          <p:cNvPr name="TextBox 5" id="5"/>
          <p:cNvSpPr txBox="true"/>
          <p:nvPr/>
        </p:nvSpPr>
        <p:spPr>
          <a:xfrm rot="0">
            <a:off x="7850237" y="3867106"/>
            <a:ext cx="9445526" cy="4110038"/>
          </a:xfrm>
          <a:prstGeom prst="rect">
            <a:avLst/>
          </a:prstGeom>
        </p:spPr>
        <p:txBody>
          <a:bodyPr anchor="t" rtlCol="false" tIns="0" lIns="0" bIns="0" rIns="0">
            <a:spAutoFit/>
          </a:bodyPr>
          <a:lstStyle/>
          <a:p>
            <a:pPr algn="l">
              <a:lnSpc>
                <a:spcPts val="4702"/>
              </a:lnSpc>
            </a:pPr>
            <a:r>
              <a:rPr lang="en-US" sz="2887">
                <a:solidFill>
                  <a:srgbClr val="E0D6DE"/>
                </a:solidFill>
                <a:latin typeface="Arimo"/>
                <a:ea typeface="Arimo"/>
                <a:cs typeface="Arimo"/>
                <a:sym typeface="Arimo"/>
              </a:rPr>
              <a:t>When active Snort</a:t>
            </a:r>
            <a:r>
              <a:rPr lang="en-US" sz="2887">
                <a:solidFill>
                  <a:srgbClr val="E0D6DE"/>
                </a:solidFill>
                <a:latin typeface="Arimo"/>
                <a:ea typeface="Arimo"/>
                <a:cs typeface="Arimo"/>
                <a:sym typeface="Arimo"/>
              </a:rPr>
              <a:t> capture network packets, analyzing their contents, and matching them against a set of predefined rules. These rules define criteria for identifying suspicious traffic, such as specific patterns, port numbers, or protocol vulnerabilities. If a packet matches a rule, Snort make decision as to whether to send an alert  or drop the traffic (in the case of IPS).</a:t>
            </a:r>
          </a:p>
        </p:txBody>
      </p:sp>
      <p:sp>
        <p:nvSpPr>
          <p:cNvPr name="TextBox 6" id="6"/>
          <p:cNvSpPr txBox="true"/>
          <p:nvPr/>
        </p:nvSpPr>
        <p:spPr>
          <a:xfrm rot="0">
            <a:off x="15791534" y="708739"/>
            <a:ext cx="1607535" cy="372562"/>
          </a:xfrm>
          <a:prstGeom prst="rect">
            <a:avLst/>
          </a:prstGeom>
        </p:spPr>
        <p:txBody>
          <a:bodyPr anchor="t" rtlCol="false" tIns="0" lIns="0" bIns="0" rIns="0">
            <a:spAutoFit/>
          </a:bodyPr>
          <a:lstStyle/>
          <a:p>
            <a:pPr algn="ctr">
              <a:lnSpc>
                <a:spcPts val="3037"/>
              </a:lnSpc>
            </a:pPr>
            <a:r>
              <a:rPr lang="en-US" sz="2169" b="true">
                <a:solidFill>
                  <a:srgbClr val="FFFFFF"/>
                </a:solidFill>
                <a:latin typeface="Montserrat Bold"/>
                <a:ea typeface="Montserrat Bold"/>
                <a:cs typeface="Montserrat Bold"/>
                <a:sym typeface="Montserrat Bold"/>
              </a:rPr>
              <a:t>Page 05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174132" y="2267070"/>
            <a:ext cx="7731812" cy="4639087"/>
          </a:xfrm>
          <a:custGeom>
            <a:avLst/>
            <a:gdLst/>
            <a:ahLst/>
            <a:cxnLst/>
            <a:rect r="r" b="b" t="t" l="l"/>
            <a:pathLst>
              <a:path h="4639087" w="7731812">
                <a:moveTo>
                  <a:pt x="0" y="0"/>
                </a:moveTo>
                <a:lnTo>
                  <a:pt x="7731812" y="0"/>
                </a:lnTo>
                <a:lnTo>
                  <a:pt x="7731812" y="4639087"/>
                </a:lnTo>
                <a:lnTo>
                  <a:pt x="0" y="4639087"/>
                </a:lnTo>
                <a:lnTo>
                  <a:pt x="0" y="0"/>
                </a:lnTo>
                <a:close/>
              </a:path>
            </a:pathLst>
          </a:custGeom>
          <a:blipFill>
            <a:blip r:embed="rId3"/>
            <a:stretch>
              <a:fillRect l="0" t="0" r="0" b="0"/>
            </a:stretch>
          </a:blipFill>
        </p:spPr>
      </p:sp>
      <p:sp>
        <p:nvSpPr>
          <p:cNvPr name="TextBox 4" id="4"/>
          <p:cNvSpPr txBox="true"/>
          <p:nvPr/>
        </p:nvSpPr>
        <p:spPr>
          <a:xfrm rot="0">
            <a:off x="440587" y="833557"/>
            <a:ext cx="9247105" cy="900112"/>
          </a:xfrm>
          <a:prstGeom prst="rect">
            <a:avLst/>
          </a:prstGeom>
        </p:spPr>
        <p:txBody>
          <a:bodyPr anchor="t" rtlCol="false" tIns="0" lIns="0" bIns="0" rIns="0">
            <a:spAutoFit/>
          </a:bodyPr>
          <a:lstStyle/>
          <a:p>
            <a:pPr algn="l">
              <a:lnSpc>
                <a:spcPts val="6937"/>
              </a:lnSpc>
            </a:pPr>
            <a:r>
              <a:rPr lang="en-US" sz="5562">
                <a:solidFill>
                  <a:srgbClr val="97B8FF"/>
                </a:solidFill>
                <a:latin typeface="Arimo"/>
                <a:ea typeface="Arimo"/>
                <a:cs typeface="Arimo"/>
                <a:sym typeface="Arimo"/>
              </a:rPr>
              <a:t> Action Based on Rule Match</a:t>
            </a:r>
          </a:p>
        </p:txBody>
      </p:sp>
      <p:sp>
        <p:nvSpPr>
          <p:cNvPr name="TextBox 5" id="5"/>
          <p:cNvSpPr txBox="true"/>
          <p:nvPr/>
        </p:nvSpPr>
        <p:spPr>
          <a:xfrm rot="0">
            <a:off x="920363" y="2143245"/>
            <a:ext cx="9445526" cy="1583191"/>
          </a:xfrm>
          <a:prstGeom prst="rect">
            <a:avLst/>
          </a:prstGeom>
        </p:spPr>
        <p:txBody>
          <a:bodyPr anchor="t" rtlCol="false" tIns="0" lIns="0" bIns="0" rIns="0">
            <a:spAutoFit/>
          </a:bodyPr>
          <a:lstStyle/>
          <a:p>
            <a:pPr algn="l">
              <a:lnSpc>
                <a:spcPts val="4213"/>
              </a:lnSpc>
            </a:pPr>
            <a:r>
              <a:rPr lang="en-US" sz="2587">
                <a:solidFill>
                  <a:srgbClr val="E0D6DE"/>
                </a:solidFill>
                <a:latin typeface="Arimo"/>
                <a:ea typeface="Arimo"/>
                <a:cs typeface="Arimo"/>
                <a:sym typeface="Arimo"/>
              </a:rPr>
              <a:t>If Snort finds a packet that matches one of its predefined rules (i.e., the traffic fits the suspicious pattern defined by the rule), it takes action.</a:t>
            </a:r>
          </a:p>
        </p:txBody>
      </p:sp>
      <p:sp>
        <p:nvSpPr>
          <p:cNvPr name="TextBox 6" id="6"/>
          <p:cNvSpPr txBox="true"/>
          <p:nvPr/>
        </p:nvSpPr>
        <p:spPr>
          <a:xfrm rot="0">
            <a:off x="1301242" y="4137368"/>
            <a:ext cx="9445526" cy="3716979"/>
          </a:xfrm>
          <a:prstGeom prst="rect">
            <a:avLst/>
          </a:prstGeom>
        </p:spPr>
        <p:txBody>
          <a:bodyPr anchor="t" rtlCol="false" tIns="0" lIns="0" bIns="0" rIns="0">
            <a:spAutoFit/>
          </a:bodyPr>
          <a:lstStyle/>
          <a:p>
            <a:pPr algn="l">
              <a:lnSpc>
                <a:spcPts val="4212"/>
              </a:lnSpc>
            </a:pPr>
            <a:r>
              <a:rPr lang="en-US" sz="2587">
                <a:solidFill>
                  <a:srgbClr val="E0D6DE"/>
                </a:solidFill>
                <a:latin typeface="Arimo"/>
                <a:ea typeface="Arimo"/>
                <a:cs typeface="Arimo"/>
                <a:sym typeface="Arimo"/>
              </a:rPr>
              <a:t>The action might be:</a:t>
            </a:r>
          </a:p>
          <a:p>
            <a:pPr algn="l" marL="558640" indent="-279320" lvl="1">
              <a:lnSpc>
                <a:spcPts val="4212"/>
              </a:lnSpc>
              <a:buFont typeface="Arial"/>
              <a:buChar char="•"/>
            </a:pPr>
            <a:r>
              <a:rPr lang="en-US" sz="2587">
                <a:solidFill>
                  <a:srgbClr val="E0D6DE"/>
                </a:solidFill>
                <a:latin typeface="Arimo"/>
                <a:ea typeface="Arimo"/>
                <a:cs typeface="Arimo"/>
                <a:sym typeface="Arimo"/>
              </a:rPr>
              <a:t>Alert: Notify the administrator about suspicious activity.</a:t>
            </a:r>
          </a:p>
          <a:p>
            <a:pPr algn="l" marL="558640" indent="-279320" lvl="1">
              <a:lnSpc>
                <a:spcPts val="4212"/>
              </a:lnSpc>
              <a:buFont typeface="Arial"/>
              <a:buChar char="•"/>
            </a:pPr>
            <a:r>
              <a:rPr lang="en-US" sz="2587">
                <a:solidFill>
                  <a:srgbClr val="E0D6DE"/>
                </a:solidFill>
                <a:latin typeface="Arimo"/>
                <a:ea typeface="Arimo"/>
                <a:cs typeface="Arimo"/>
                <a:sym typeface="Arimo"/>
              </a:rPr>
              <a:t>Log: Record details about the packet and the suspicious event.</a:t>
            </a:r>
          </a:p>
          <a:p>
            <a:pPr algn="l" marL="558640" indent="-279320" lvl="1">
              <a:lnSpc>
                <a:spcPts val="4213"/>
              </a:lnSpc>
              <a:buFont typeface="Arial"/>
              <a:buChar char="•"/>
            </a:pPr>
            <a:r>
              <a:rPr lang="en-US" sz="2587">
                <a:solidFill>
                  <a:srgbClr val="E0D6DE"/>
                </a:solidFill>
                <a:latin typeface="Arimo"/>
                <a:ea typeface="Arimo"/>
                <a:cs typeface="Arimo"/>
                <a:sym typeface="Arimo"/>
              </a:rPr>
              <a:t>Drop (if in IPS mode): Block the packet from passing through the network, preventing potential harm.</a:t>
            </a:r>
          </a:p>
          <a:p>
            <a:pPr algn="l">
              <a:lnSpc>
                <a:spcPts val="421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992238" y="962917"/>
            <a:ext cx="7088237" cy="943124"/>
          </a:xfrm>
          <a:prstGeom prst="rect">
            <a:avLst/>
          </a:prstGeom>
        </p:spPr>
        <p:txBody>
          <a:bodyPr anchor="t" rtlCol="false" tIns="0" lIns="0" bIns="0" rIns="0">
            <a:spAutoFit/>
          </a:bodyPr>
          <a:lstStyle/>
          <a:p>
            <a:pPr algn="l">
              <a:lnSpc>
                <a:spcPts val="6937"/>
              </a:lnSpc>
            </a:pPr>
            <a:r>
              <a:rPr lang="en-US" sz="5562">
                <a:solidFill>
                  <a:srgbClr val="97B8FF"/>
                </a:solidFill>
                <a:latin typeface="Arimo"/>
                <a:ea typeface="Arimo"/>
                <a:cs typeface="Arimo"/>
                <a:sym typeface="Arimo"/>
              </a:rPr>
              <a:t>Snort rule syntax:</a:t>
            </a:r>
          </a:p>
        </p:txBody>
      </p:sp>
      <p:sp>
        <p:nvSpPr>
          <p:cNvPr name="Freeform 4" id="4" descr="preencoded.png"/>
          <p:cNvSpPr/>
          <p:nvPr/>
        </p:nvSpPr>
        <p:spPr>
          <a:xfrm flipH="false" flipV="false" rot="0">
            <a:off x="992238" y="2473078"/>
            <a:ext cx="16303526" cy="6793706"/>
          </a:xfrm>
          <a:custGeom>
            <a:avLst/>
            <a:gdLst/>
            <a:ahLst/>
            <a:cxnLst/>
            <a:rect r="r" b="b" t="t" l="l"/>
            <a:pathLst>
              <a:path h="6793706" w="16303526">
                <a:moveTo>
                  <a:pt x="0" y="0"/>
                </a:moveTo>
                <a:lnTo>
                  <a:pt x="16303526" y="0"/>
                </a:lnTo>
                <a:lnTo>
                  <a:pt x="16303526" y="6793706"/>
                </a:lnTo>
                <a:lnTo>
                  <a:pt x="0" y="6793706"/>
                </a:lnTo>
                <a:lnTo>
                  <a:pt x="0" y="0"/>
                </a:lnTo>
                <a:close/>
              </a:path>
            </a:pathLst>
          </a:custGeom>
          <a:blipFill>
            <a:blip r:embed="rId3"/>
            <a:stretch>
              <a:fillRect l="-27" t="0" r="-27" b="0"/>
            </a:stretch>
          </a:blipFill>
        </p:spPr>
      </p:sp>
      <p:sp>
        <p:nvSpPr>
          <p:cNvPr name="TextBox 5" id="5"/>
          <p:cNvSpPr txBox="true"/>
          <p:nvPr/>
        </p:nvSpPr>
        <p:spPr>
          <a:xfrm rot="0">
            <a:off x="15791534" y="708739"/>
            <a:ext cx="1607535" cy="372562"/>
          </a:xfrm>
          <a:prstGeom prst="rect">
            <a:avLst/>
          </a:prstGeom>
        </p:spPr>
        <p:txBody>
          <a:bodyPr anchor="t" rtlCol="false" tIns="0" lIns="0" bIns="0" rIns="0">
            <a:spAutoFit/>
          </a:bodyPr>
          <a:lstStyle/>
          <a:p>
            <a:pPr algn="ctr">
              <a:lnSpc>
                <a:spcPts val="3037"/>
              </a:lnSpc>
            </a:pPr>
            <a:r>
              <a:rPr lang="en-US" sz="2169" b="true">
                <a:solidFill>
                  <a:srgbClr val="FFFFFF"/>
                </a:solidFill>
                <a:latin typeface="Montserrat Bold"/>
                <a:ea typeface="Montserrat Bold"/>
                <a:cs typeface="Montserrat Bold"/>
                <a:sym typeface="Montserrat Bold"/>
              </a:rPr>
              <a:t>Page 07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992238" y="699214"/>
            <a:ext cx="8984456" cy="900112"/>
          </a:xfrm>
          <a:prstGeom prst="rect">
            <a:avLst/>
          </a:prstGeom>
        </p:spPr>
        <p:txBody>
          <a:bodyPr anchor="t" rtlCol="false" tIns="0" lIns="0" bIns="0" rIns="0">
            <a:spAutoFit/>
          </a:bodyPr>
          <a:lstStyle/>
          <a:p>
            <a:pPr algn="l">
              <a:lnSpc>
                <a:spcPts val="6937"/>
              </a:lnSpc>
            </a:pPr>
            <a:r>
              <a:rPr lang="en-US" sz="5562">
                <a:solidFill>
                  <a:srgbClr val="97B8FF"/>
                </a:solidFill>
                <a:latin typeface="Arimo"/>
                <a:ea typeface="Arimo"/>
                <a:cs typeface="Arimo"/>
                <a:sym typeface="Arimo"/>
              </a:rPr>
              <a:t>Snort Rule-Based Engine</a:t>
            </a:r>
          </a:p>
        </p:txBody>
      </p:sp>
      <p:sp>
        <p:nvSpPr>
          <p:cNvPr name="TextBox 4" id="4"/>
          <p:cNvSpPr txBox="true"/>
          <p:nvPr/>
        </p:nvSpPr>
        <p:spPr>
          <a:xfrm rot="0">
            <a:off x="1275755" y="1912987"/>
            <a:ext cx="3544044" cy="481012"/>
          </a:xfrm>
          <a:prstGeom prst="rect">
            <a:avLst/>
          </a:prstGeom>
        </p:spPr>
        <p:txBody>
          <a:bodyPr anchor="t" rtlCol="false" tIns="0" lIns="0" bIns="0" rIns="0">
            <a:spAutoFit/>
          </a:bodyPr>
          <a:lstStyle/>
          <a:p>
            <a:pPr algn="l">
              <a:lnSpc>
                <a:spcPts val="3437"/>
              </a:lnSpc>
            </a:pPr>
            <a:r>
              <a:rPr lang="en-US" sz="2750">
                <a:solidFill>
                  <a:srgbClr val="E0D6DE"/>
                </a:solidFill>
                <a:latin typeface="Arimo"/>
                <a:ea typeface="Arimo"/>
                <a:cs typeface="Arimo"/>
                <a:sym typeface="Arimo"/>
              </a:rPr>
              <a:t>Rule Types:</a:t>
            </a:r>
          </a:p>
        </p:txBody>
      </p:sp>
      <p:sp>
        <p:nvSpPr>
          <p:cNvPr name="TextBox 5" id="5"/>
          <p:cNvSpPr txBox="true"/>
          <p:nvPr/>
        </p:nvSpPr>
        <p:spPr>
          <a:xfrm rot="0">
            <a:off x="1275755" y="2574975"/>
            <a:ext cx="15736491" cy="516391"/>
          </a:xfrm>
          <a:prstGeom prst="rect">
            <a:avLst/>
          </a:prstGeom>
        </p:spPr>
        <p:txBody>
          <a:bodyPr anchor="t" rtlCol="false" tIns="0" lIns="0" bIns="0" rIns="0">
            <a:spAutoFit/>
          </a:bodyPr>
          <a:lstStyle/>
          <a:p>
            <a:pPr algn="l">
              <a:lnSpc>
                <a:spcPts val="4213"/>
              </a:lnSpc>
            </a:pPr>
            <a:r>
              <a:rPr lang="en-US" sz="2587">
                <a:solidFill>
                  <a:srgbClr val="E0D6DE"/>
                </a:solidFill>
                <a:latin typeface="Arimo"/>
                <a:ea typeface="Arimo"/>
                <a:cs typeface="Arimo"/>
                <a:sym typeface="Arimo"/>
              </a:rPr>
              <a:t>Snort rules are categorized into three main types: </a:t>
            </a:r>
          </a:p>
        </p:txBody>
      </p:sp>
      <p:grpSp>
        <p:nvGrpSpPr>
          <p:cNvPr name="Group 6" id="6"/>
          <p:cNvGrpSpPr/>
          <p:nvPr/>
        </p:nvGrpSpPr>
        <p:grpSpPr>
          <a:xfrm rot="0">
            <a:off x="1275755" y="3512202"/>
            <a:ext cx="15736491" cy="2792804"/>
            <a:chOff x="0" y="0"/>
            <a:chExt cx="20981988" cy="3723739"/>
          </a:xfrm>
        </p:grpSpPr>
        <p:sp>
          <p:nvSpPr>
            <p:cNvPr name="TextBox 7" id="7"/>
            <p:cNvSpPr txBox="true"/>
            <p:nvPr/>
          </p:nvSpPr>
          <p:spPr>
            <a:xfrm rot="0">
              <a:off x="0" y="-104775"/>
              <a:ext cx="20981988" cy="2522426"/>
            </a:xfrm>
            <a:prstGeom prst="rect">
              <a:avLst/>
            </a:prstGeom>
          </p:spPr>
          <p:txBody>
            <a:bodyPr anchor="t" rtlCol="false" tIns="0" lIns="0" bIns="0" rIns="0">
              <a:spAutoFit/>
            </a:bodyPr>
            <a:lstStyle/>
            <a:p>
              <a:pPr algn="l" marL="515461" indent="-257730" lvl="1">
                <a:lnSpc>
                  <a:spcPts val="3886"/>
                </a:lnSpc>
                <a:buFont typeface="Arial"/>
                <a:buChar char="•"/>
              </a:pPr>
              <a:r>
                <a:rPr lang="en-US" sz="2387">
                  <a:solidFill>
                    <a:srgbClr val="E0D6DE"/>
                  </a:solidFill>
                  <a:latin typeface="Arimo"/>
                  <a:ea typeface="Arimo"/>
                  <a:cs typeface="Arimo"/>
                  <a:sym typeface="Arimo"/>
                </a:rPr>
                <a:t>    community rules: Free  rule-sets created by the snort community.</a:t>
              </a:r>
            </a:p>
            <a:p>
              <a:pPr algn="l">
                <a:lnSpc>
                  <a:spcPts val="3886"/>
                </a:lnSpc>
              </a:pPr>
              <a:r>
                <a:rPr lang="en-US" sz="2387">
                  <a:solidFill>
                    <a:srgbClr val="E0D6DE"/>
                  </a:solidFill>
                  <a:latin typeface="Arimo"/>
                  <a:ea typeface="Arimo"/>
                  <a:cs typeface="Arimo"/>
                  <a:sym typeface="Arimo"/>
                </a:rPr>
                <a:t>          Snort has a large a mount of rules set created by snort community, the community generate the rules for the </a:t>
              </a:r>
            </a:p>
            <a:p>
              <a:pPr algn="l">
                <a:lnSpc>
                  <a:spcPts val="3886"/>
                </a:lnSpc>
              </a:pPr>
              <a:r>
                <a:rPr lang="en-US" sz="2387">
                  <a:solidFill>
                    <a:srgbClr val="E0D6DE"/>
                  </a:solidFill>
                  <a:latin typeface="Arimo"/>
                  <a:ea typeface="Arimo"/>
                  <a:cs typeface="Arimo"/>
                  <a:sym typeface="Arimo"/>
                </a:rPr>
                <a:t>          latest attack or exploits.</a:t>
              </a:r>
            </a:p>
            <a:p>
              <a:pPr algn="l">
                <a:lnSpc>
                  <a:spcPts val="3888"/>
                </a:lnSpc>
              </a:pPr>
            </a:p>
          </p:txBody>
        </p:sp>
        <p:sp>
          <p:nvSpPr>
            <p:cNvPr name="TextBox 8" id="8"/>
            <p:cNvSpPr txBox="true"/>
            <p:nvPr/>
          </p:nvSpPr>
          <p:spPr>
            <a:xfrm rot="0">
              <a:off x="0" y="2312876"/>
              <a:ext cx="20981988" cy="579211"/>
            </a:xfrm>
            <a:prstGeom prst="rect">
              <a:avLst/>
            </a:prstGeom>
          </p:spPr>
          <p:txBody>
            <a:bodyPr anchor="t" rtlCol="false" tIns="0" lIns="0" bIns="0" rIns="0">
              <a:spAutoFit/>
            </a:bodyPr>
            <a:lstStyle/>
            <a:p>
              <a:pPr algn="l" marL="515461" indent="-257730" lvl="1">
                <a:lnSpc>
                  <a:spcPts val="3888"/>
                </a:lnSpc>
                <a:buFont typeface="Arial"/>
                <a:buChar char="•"/>
              </a:pPr>
              <a:r>
                <a:rPr lang="en-US" sz="2387">
                  <a:solidFill>
                    <a:srgbClr val="E0D6DE"/>
                  </a:solidFill>
                  <a:latin typeface="Arimo"/>
                  <a:ea typeface="Arimo"/>
                  <a:cs typeface="Arimo"/>
                  <a:sym typeface="Arimo"/>
                </a:rPr>
                <a:t>    registered rules: Paid rule-sets created talos.</a:t>
              </a:r>
            </a:p>
          </p:txBody>
        </p:sp>
        <p:sp>
          <p:nvSpPr>
            <p:cNvPr name="TextBox 9" id="9"/>
            <p:cNvSpPr txBox="true"/>
            <p:nvPr/>
          </p:nvSpPr>
          <p:spPr>
            <a:xfrm rot="0">
              <a:off x="0" y="3144528"/>
              <a:ext cx="20981988" cy="579211"/>
            </a:xfrm>
            <a:prstGeom prst="rect">
              <a:avLst/>
            </a:prstGeom>
          </p:spPr>
          <p:txBody>
            <a:bodyPr anchor="t" rtlCol="false" tIns="0" lIns="0" bIns="0" rIns="0">
              <a:spAutoFit/>
            </a:bodyPr>
            <a:lstStyle/>
            <a:p>
              <a:pPr algn="l" marL="515461" indent="-257730" lvl="1">
                <a:lnSpc>
                  <a:spcPts val="3888"/>
                </a:lnSpc>
                <a:buFont typeface="Arial"/>
                <a:buChar char="•"/>
              </a:pPr>
              <a:r>
                <a:rPr lang="en-US" sz="2387">
                  <a:solidFill>
                    <a:srgbClr val="E0D6DE"/>
                  </a:solidFill>
                  <a:latin typeface="Arimo"/>
                  <a:ea typeface="Arimo"/>
                  <a:cs typeface="Arimo"/>
                  <a:sym typeface="Arimo"/>
                </a:rPr>
                <a:t>    subscription-only rules:  these rule-sets require an active subcription in order to be accessed and used</a:t>
              </a:r>
            </a:p>
          </p:txBody>
        </p:sp>
      </p:grpSp>
      <p:sp>
        <p:nvSpPr>
          <p:cNvPr name="TextBox 10" id="10"/>
          <p:cNvSpPr txBox="true"/>
          <p:nvPr/>
        </p:nvSpPr>
        <p:spPr>
          <a:xfrm rot="0">
            <a:off x="992238" y="6668691"/>
            <a:ext cx="15790961" cy="943124"/>
          </a:xfrm>
          <a:prstGeom prst="rect">
            <a:avLst/>
          </a:prstGeom>
        </p:spPr>
        <p:txBody>
          <a:bodyPr anchor="t" rtlCol="false" tIns="0" lIns="0" bIns="0" rIns="0">
            <a:spAutoFit/>
          </a:bodyPr>
          <a:lstStyle/>
          <a:p>
            <a:pPr algn="l">
              <a:lnSpc>
                <a:spcPts val="6937"/>
              </a:lnSpc>
            </a:pPr>
            <a:r>
              <a:rPr lang="en-US" sz="5562">
                <a:solidFill>
                  <a:srgbClr val="97B8FF"/>
                </a:solidFill>
                <a:latin typeface="Arimo"/>
                <a:ea typeface="Arimo"/>
                <a:cs typeface="Arimo"/>
                <a:sym typeface="Arimo"/>
              </a:rPr>
              <a:t>Customizing Snort Rules for Specific Needs</a:t>
            </a:r>
          </a:p>
        </p:txBody>
      </p:sp>
      <p:sp>
        <p:nvSpPr>
          <p:cNvPr name="TextBox 11" id="11"/>
          <p:cNvSpPr txBox="true"/>
          <p:nvPr/>
        </p:nvSpPr>
        <p:spPr>
          <a:xfrm rot="0">
            <a:off x="1028700" y="7926140"/>
            <a:ext cx="16303526" cy="946377"/>
          </a:xfrm>
          <a:prstGeom prst="rect">
            <a:avLst/>
          </a:prstGeom>
        </p:spPr>
        <p:txBody>
          <a:bodyPr anchor="t" rtlCol="false" tIns="0" lIns="0" bIns="0" rIns="0">
            <a:spAutoFit/>
          </a:bodyPr>
          <a:lstStyle/>
          <a:p>
            <a:pPr algn="l">
              <a:lnSpc>
                <a:spcPts val="3888"/>
              </a:lnSpc>
            </a:pPr>
            <a:r>
              <a:rPr lang="en-US" sz="2387">
                <a:solidFill>
                  <a:srgbClr val="E0D6DE"/>
                </a:solidFill>
                <a:latin typeface="Arimo"/>
                <a:ea typeface="Arimo"/>
                <a:cs typeface="Arimo"/>
                <a:sym typeface="Arimo"/>
              </a:rPr>
              <a:t>Beyond the provided rule sets, you can create custom rules tailored to your specific security requirements. This allows you to detect attacks that might not be covered by standard rules or to enforce unique security policies.</a:t>
            </a:r>
          </a:p>
        </p:txBody>
      </p:sp>
      <p:sp>
        <p:nvSpPr>
          <p:cNvPr name="TextBox 12" id="12"/>
          <p:cNvSpPr txBox="true"/>
          <p:nvPr/>
        </p:nvSpPr>
        <p:spPr>
          <a:xfrm rot="0">
            <a:off x="15791534" y="708739"/>
            <a:ext cx="1607535" cy="372562"/>
          </a:xfrm>
          <a:prstGeom prst="rect">
            <a:avLst/>
          </a:prstGeom>
        </p:spPr>
        <p:txBody>
          <a:bodyPr anchor="t" rtlCol="false" tIns="0" lIns="0" bIns="0" rIns="0">
            <a:spAutoFit/>
          </a:bodyPr>
          <a:lstStyle/>
          <a:p>
            <a:pPr algn="ctr">
              <a:lnSpc>
                <a:spcPts val="3037"/>
              </a:lnSpc>
            </a:pPr>
            <a:r>
              <a:rPr lang="en-US" sz="2169" b="true">
                <a:solidFill>
                  <a:srgbClr val="FFFFFF"/>
                </a:solidFill>
                <a:latin typeface="Montserrat Bold"/>
                <a:ea typeface="Montserrat Bold"/>
                <a:cs typeface="Montserrat Bold"/>
                <a:sym typeface="Montserrat Bold"/>
              </a:rPr>
              <a:t>Page 06</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descr="preencoded.png"/>
          <p:cNvSpPr/>
          <p:nvPr/>
        </p:nvSpPr>
        <p:spPr>
          <a:xfrm flipH="false" flipV="false" rot="0">
            <a:off x="16049019" y="9686925"/>
            <a:ext cx="2153256" cy="514350"/>
          </a:xfrm>
          <a:custGeom>
            <a:avLst/>
            <a:gdLst/>
            <a:ahLst/>
            <a:cxnLst/>
            <a:rect r="r" b="b" t="t" l="l"/>
            <a:pathLst>
              <a:path h="514350" w="2153256">
                <a:moveTo>
                  <a:pt x="0" y="0"/>
                </a:moveTo>
                <a:lnTo>
                  <a:pt x="2153256" y="0"/>
                </a:lnTo>
                <a:lnTo>
                  <a:pt x="2153256" y="514350"/>
                </a:lnTo>
                <a:lnTo>
                  <a:pt x="0" y="514350"/>
                </a:lnTo>
                <a:lnTo>
                  <a:pt x="0" y="0"/>
                </a:lnTo>
                <a:close/>
              </a:path>
            </a:pathLst>
          </a:custGeom>
          <a:blipFill>
            <a:blip r:embed="rId3"/>
            <a:stretch>
              <a:fillRect l="0" t="0" r="0" b="0"/>
            </a:stretch>
          </a:blipFill>
        </p:spPr>
      </p:sp>
      <p:sp>
        <p:nvSpPr>
          <p:cNvPr name="Freeform 4" id="4" descr="preencoded.png"/>
          <p:cNvSpPr/>
          <p:nvPr/>
        </p:nvSpPr>
        <p:spPr>
          <a:xfrm flipH="false" flipV="false" rot="0">
            <a:off x="1143000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4"/>
            <a:stretch>
              <a:fillRect l="0" t="0" r="0" b="0"/>
            </a:stretch>
          </a:blipFill>
        </p:spPr>
      </p:sp>
      <p:sp>
        <p:nvSpPr>
          <p:cNvPr name="TextBox 5" id="5"/>
          <p:cNvSpPr txBox="true"/>
          <p:nvPr/>
        </p:nvSpPr>
        <p:spPr>
          <a:xfrm rot="0">
            <a:off x="3553061" y="3995202"/>
            <a:ext cx="4264765" cy="1148298"/>
          </a:xfrm>
          <a:prstGeom prst="rect">
            <a:avLst/>
          </a:prstGeom>
        </p:spPr>
        <p:txBody>
          <a:bodyPr anchor="t" rtlCol="false" tIns="0" lIns="0" bIns="0" rIns="0">
            <a:spAutoFit/>
          </a:bodyPr>
          <a:lstStyle/>
          <a:p>
            <a:pPr algn="l">
              <a:lnSpc>
                <a:spcPts val="8808"/>
              </a:lnSpc>
            </a:pPr>
            <a:r>
              <a:rPr lang="en-US" sz="7062">
                <a:solidFill>
                  <a:srgbClr val="97B8FF"/>
                </a:solidFill>
                <a:latin typeface="Arimo"/>
                <a:ea typeface="Arimo"/>
                <a:cs typeface="Arimo"/>
                <a:sym typeface="Arimo"/>
              </a:rPr>
              <a:t>Simulation</a:t>
            </a:r>
          </a:p>
        </p:txBody>
      </p:sp>
      <p:sp>
        <p:nvSpPr>
          <p:cNvPr name="TextBox 6" id="6"/>
          <p:cNvSpPr txBox="true"/>
          <p:nvPr/>
        </p:nvSpPr>
        <p:spPr>
          <a:xfrm rot="0">
            <a:off x="224933" y="818606"/>
            <a:ext cx="1607535" cy="372562"/>
          </a:xfrm>
          <a:prstGeom prst="rect">
            <a:avLst/>
          </a:prstGeom>
        </p:spPr>
        <p:txBody>
          <a:bodyPr anchor="t" rtlCol="false" tIns="0" lIns="0" bIns="0" rIns="0">
            <a:spAutoFit/>
          </a:bodyPr>
          <a:lstStyle/>
          <a:p>
            <a:pPr algn="ctr">
              <a:lnSpc>
                <a:spcPts val="3037"/>
              </a:lnSpc>
            </a:pPr>
            <a:r>
              <a:rPr lang="en-US" sz="2169" b="true">
                <a:solidFill>
                  <a:srgbClr val="FFFFFF"/>
                </a:solidFill>
                <a:latin typeface="Montserrat Bold"/>
                <a:ea typeface="Montserrat Bold"/>
                <a:cs typeface="Montserrat Bold"/>
                <a:sym typeface="Montserrat Bold"/>
              </a:rPr>
              <a:t>Page 08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DAGYpTs4Tto</dc:identifier>
  <dcterms:modified xsi:type="dcterms:W3CDTF">2011-08-01T06:04:30Z</dcterms:modified>
  <cp:revision>1</cp:revision>
  <dc:title>Snort functions by capturing network packets, analyzing their contents, and matching them against a set of predefined rules. These rules define criteria for identifying suspicious traffic, such as specific patterns, port numbers, or protocol</dc:title>
</cp:coreProperties>
</file>