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9" r:id="rId3"/>
    <p:sldId id="264" r:id="rId4"/>
    <p:sldId id="267" r:id="rId5"/>
    <p:sldId id="265" r:id="rId6"/>
    <p:sldId id="258" r:id="rId7"/>
    <p:sldId id="268" r:id="rId8"/>
    <p:sldId id="260" r:id="rId9"/>
    <p:sldId id="261" r:id="rId10"/>
    <p:sldId id="262" r:id="rId11"/>
    <p:sldId id="263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8E74D8-BBC2-412E-94B6-205874C303A1}">
          <p14:sldIdLst>
            <p14:sldId id="256"/>
            <p14:sldId id="269"/>
            <p14:sldId id="264"/>
            <p14:sldId id="267"/>
            <p14:sldId id="265"/>
            <p14:sldId id="258"/>
            <p14:sldId id="268"/>
            <p14:sldId id="260"/>
            <p14:sldId id="261"/>
            <p14:sldId id="262"/>
            <p14:sldId id="263"/>
            <p14:sldId id="26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18C2C-265D-E82C-790F-933ED3C8C64A}" v="533" dt="2024-04-22T16:37:04.134"/>
    <p1510:client id="{5E1668C4-3F4B-F0C1-CFC3-376B9CE4D5EB}" v="64" dt="2024-04-22T19:42:11.922"/>
    <p1510:client id="{6189F3CF-AE26-4CD8-EC70-24C3DA2640B4}" v="300" dt="2024-04-23T05:53:47.720"/>
    <p1510:client id="{82763F5F-407D-ABA9-512E-5F1211BE1A48}" v="2803" dt="2024-04-22T19:16:42.277"/>
    <p1510:client id="{88A46EEB-CEEC-2617-6C46-38658DAE481B}" v="197" dt="2024-04-22T16:42:42.409"/>
    <p1510:client id="{AFFEEEA3-D620-E607-D3E7-02A4EA74539A}" v="436" dt="2024-04-21T08:01:28.247"/>
    <p1510:client id="{B85EFB2A-4E2A-4200-A732-76C69D09FD94}" v="132" dt="2024-04-22T16:43:27.402"/>
    <p1510:client id="{BB4B242A-127C-9638-AC85-16F5121FD374}" v="10" dt="2024-04-23T01:54:48.597"/>
    <p1510:client id="{C43C8440-6A4F-1598-DD83-1522220345CA}" v="53" dt="2024-04-22T16:46:31.090"/>
    <p1510:client id="{DDC2E34A-D9C5-9FBE-E7F5-2188A6B2E65D}" v="339" dt="2024-04-22T16:59:4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9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0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3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prd-my.sharepoint.com/:w:/r/personal/tuq25256_temple_edu/Documents/OG%20Schema.docx?d=w247673a89800405eb1ad505faa27c329&amp;csf=1&amp;web=1&amp;e=BmX96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400"/>
              <a:t>Parking Garage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By Mariam Khan, Ali Vali, Garrett Snyder, Hadyn Minnigh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ar park lanes with skid marks on the road">
            <a:extLst>
              <a:ext uri="{FF2B5EF4-FFF2-40B4-BE49-F238E27FC236}">
                <a16:creationId xmlns:a16="http://schemas.microsoft.com/office/drawing/2014/main" id="{019765A1-767F-9756-4710-9827C87C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06" r="14302" b="-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30FD-53A1-B8C2-CBA7-8B07F46D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5: DBA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75D5-AA72-FD5C-3D8A-1CD4B228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We decided to implement incremental backups, rollback recovery, deferred update protocol, and data control language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The decision was based upon wanting a robust database security strategy that would be fool proof</a:t>
            </a:r>
          </a:p>
          <a:p>
            <a:pPr>
              <a:buFont typeface="Calibri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Incremental backups reduce storage needs</a:t>
            </a:r>
          </a:p>
          <a:p>
            <a:pPr>
              <a:buFont typeface="Calibri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Rollback recovery guarantees a safe state to return to</a:t>
            </a:r>
          </a:p>
          <a:p>
            <a:pPr>
              <a:buFont typeface="Calibri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Deferred update protocol avoids unnecessary writes</a:t>
            </a:r>
          </a:p>
          <a:p>
            <a:pPr>
              <a:buFont typeface="Calibri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DCL protects data from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143214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5F9B-3980-B39F-1FA9-6A921A8C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6: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C8CB-C2ED-27CF-2B27-69B122A1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We created supertypes of Valet &amp; Security in the Employees table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We created the supertypes of Loyalty customers in the Customer table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We decided to index Employee ID, space ID, Customer ID, Transaction ID, &amp; Payment ID as our main keys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Our foreign key index consisted of Employee ID, Space ID, Customer ID, &amp; Transaction ID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We also indexed Check in &amp; checkout as well as Floor Number</a:t>
            </a:r>
          </a:p>
          <a:p>
            <a:pPr>
              <a:buFont typeface="Calibri" panose="020B0604020202020204" pitchFamily="34" charset="0"/>
              <a:buChar char="-"/>
            </a:pP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08E497-FD78-F8E8-7FC4-30CC82F2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82" y="751148"/>
            <a:ext cx="4495800" cy="1133475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65EED3-1B7D-BA21-87BD-870E50EBA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298" y="4292496"/>
            <a:ext cx="3863975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670C-D6E6-3C95-5431-5FD39859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7: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5A96-180B-4562-60A9-CC1A595F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We came up with a variety of sample data for every table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Had multiple entries per table and of every field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Including supertypes of Valet, Security, &amp; Loyalty Customer</a:t>
            </a:r>
          </a:p>
          <a:p>
            <a:pPr>
              <a:buFont typeface="Calibri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We partitioned floors so we can more easily digest data based on lower floors vs higher floors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121603-8A7E-75B5-2B2F-3FCE5727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39" y="250071"/>
            <a:ext cx="4350999" cy="1445665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BB4EB03-4CDC-2609-DC29-8CF891B5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35" y="2183177"/>
            <a:ext cx="4889917" cy="125100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D50F30-78B1-A186-BF2B-C389AF6A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80" y="4813431"/>
            <a:ext cx="3403496" cy="1715073"/>
          </a:xfrm>
          <a:prstGeom prst="rect">
            <a:avLst/>
          </a:prstGeom>
        </p:spPr>
      </p:pic>
      <p:pic>
        <p:nvPicPr>
          <p:cNvPr id="7" name="Picture 6" descr="A table with numbers and a checkout&#10;&#10;Description automatically generated">
            <a:extLst>
              <a:ext uri="{FF2B5EF4-FFF2-40B4-BE49-F238E27FC236}">
                <a16:creationId xmlns:a16="http://schemas.microsoft.com/office/drawing/2014/main" id="{431F1B35-EF48-6D6D-68E0-B4AF22F7D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88" y="5151408"/>
            <a:ext cx="5326922" cy="12573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028A59C-BEB9-7F2D-8EF0-DA13338071DF}"/>
              </a:ext>
            </a:extLst>
          </p:cNvPr>
          <p:cNvSpPr/>
          <p:nvPr/>
        </p:nvSpPr>
        <p:spPr>
          <a:xfrm>
            <a:off x="4564505" y="5212620"/>
            <a:ext cx="999344" cy="562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CB3CE-EACE-4628-DDC4-BD37E0F5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sz="6600"/>
              <a:t>Pitfalls</a:t>
            </a:r>
          </a:p>
        </p:txBody>
      </p:sp>
      <p:pic>
        <p:nvPicPr>
          <p:cNvPr id="4" name="Picture 3" descr="A person standing in front of a crack in a road&#10;&#10;Description automatically generated">
            <a:extLst>
              <a:ext uri="{FF2B5EF4-FFF2-40B4-BE49-F238E27FC236}">
                <a16:creationId xmlns:a16="http://schemas.microsoft.com/office/drawing/2014/main" id="{6B44AF43-969C-72B8-64C2-956339A9E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2" b="38239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240F-8F0D-2F66-FEFF-C823EB5A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600" dirty="0">
                <a:ea typeface="Source Sans Pro"/>
              </a:rPr>
              <a:t>During the project we came across some pitfalls and troubles</a:t>
            </a:r>
            <a:endParaRPr lang="en-US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600" dirty="0">
                <a:ea typeface="Source Sans Pro"/>
              </a:rPr>
              <a:t>When we went to save the database Oracle was down so we couldn't</a:t>
            </a:r>
            <a:endParaRPr lang="en-US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600" dirty="0">
                <a:ea typeface="+mn-lt"/>
                <a:cs typeface="+mn-lt"/>
              </a:rPr>
              <a:t>We were hesitant on whether or not we should add more to our database</a:t>
            </a:r>
            <a:endParaRPr lang="en-US" sz="16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600" dirty="0">
                <a:ea typeface="Source Sans Pro"/>
              </a:rPr>
              <a:t>Our initial business plan was not encompassing all aspects of our project</a:t>
            </a:r>
            <a:endParaRPr lang="en-US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867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E43B6-89CD-036A-53BE-67E2BAA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90096"/>
            <a:ext cx="3565524" cy="650749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/>
              <a:t>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249E-0E61-1252-5864-D1DF1428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8686"/>
            <a:ext cx="3565525" cy="4394139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800" dirty="0">
                <a:ea typeface="Source Sans Pro"/>
              </a:rPr>
              <a:t>We were able to change the database to include much more information and be overall better quality with consultation of the TA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800" dirty="0">
                <a:ea typeface="Source Sans Pro"/>
              </a:rPr>
              <a:t>Worked together very well and learned how to use databases in a commercial setting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800" dirty="0">
                <a:ea typeface="Source Sans Pro"/>
              </a:rPr>
              <a:t>Learned how to use SQL developer and oracle to a higher skill level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800" dirty="0">
                <a:ea typeface="Source Sans Pro"/>
              </a:rPr>
              <a:t>Covering all corners and thinking about things we usually wouldn't like backups and recovery</a:t>
            </a:r>
            <a:endParaRPr lang="en-US" sz="18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22A4C-69FC-0E25-C239-9D5417AAA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2" r="924" b="-1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EDB21-6591-6A8B-E6EE-5B5D258A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Our Purpose</a:t>
            </a:r>
            <a:endParaRPr lang="en-US" sz="4800" kern="1200">
              <a:latin typeface="+mj-lt"/>
            </a:endParaRPr>
          </a:p>
        </p:txBody>
      </p:sp>
      <p:pic>
        <p:nvPicPr>
          <p:cNvPr id="5" name="Picture Placeholder 4" descr="A parking garage with many cars&#10;&#10;Description automatically generated">
            <a:extLst>
              <a:ext uri="{FF2B5EF4-FFF2-40B4-BE49-F238E27FC236}">
                <a16:creationId xmlns:a16="http://schemas.microsoft.com/office/drawing/2014/main" id="{8BC38BFF-1236-615A-4AC9-B9FF3996B2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0231" b="21861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D6207-B339-9E59-D324-C0EC22041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>
                    <a:alpha val="60000"/>
                  </a:srgbClr>
                </a:solidFill>
                <a:ea typeface="Source Sans Pro"/>
              </a:rPr>
              <a:t>We are a small parking garage business, who's main goal is to provide a streamlined, safe service for our customers. Our security and valet aim to provide an easy and convenient experience, prioritizing customer satisfaction. </a:t>
            </a:r>
          </a:p>
        </p:txBody>
      </p:sp>
    </p:spTree>
    <p:extLst>
      <p:ext uri="{BB962C8B-B14F-4D97-AF65-F5344CB8AC3E}">
        <p14:creationId xmlns:p14="http://schemas.microsoft.com/office/powerpoint/2010/main" val="21287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175-F069-635E-8454-3B2875E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Rules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9A87-4B6F-12E5-03CD-18344658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Starting out, we had five major entities: Parking Space, Customer, Transaction, Payment, and Employee. 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Parking Space Rules: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 Space = Unique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SpaceID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. A space is in 1 of 3 states: Available, Occupied, Reserved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Customer Rules: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Customer = Unique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CustomerID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. Contact and car information required.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Transaction Rules: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Transaction = Unique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TransactionID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. At each interaction, time is recorded to calculate the cost of parking at a predetermined rate.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Payment Rules: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Payment = Unique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PaymentID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. Payments are associated w/ a Transaction.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Employee Rules: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Employee = Unique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EmployeeID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. Hourly wage is calculated via rate *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hoursworked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0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C09B5-24E0-1C65-94F8-26F4B9B3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/>
              <a:t>Deconstructing Initial Business Plan Failures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1F02-740D-98CB-B1DC-57E5AD6E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63" y="2678400"/>
            <a:ext cx="3514725" cy="3990158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Redundancy: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There is no need for a separate 'Payment' table with the 'Transaction' table.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Types of Employees: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We wanted to launch a valet service, as well as provide security, which isn’t included.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Loyalty Plan: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A loyalty plan would incentivize repeat customers, which is not included.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HR Dept: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There was no payroll or management in the initial plan, necessitating an HR department.</a:t>
            </a:r>
          </a:p>
        </p:txBody>
      </p:sp>
      <p:pic>
        <p:nvPicPr>
          <p:cNvPr id="5" name="Picture Placeholder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5758A270-BF0C-8F35-B596-BC230A7ADB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632" r="-2" b="1163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7EE841F-020F-CC92-203B-4ED8F25A6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68" y="0"/>
            <a:ext cx="2712844" cy="29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3FBF-1D30-0DBC-F80E-BA4D1584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Finalized Business Plan +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564D-47AB-A1FA-C3C8-52AFABFE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25888"/>
            <a:ext cx="3545226" cy="2418150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Removal of Entity 'Payment'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Inclusion of various super and subtypes: 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Source Sans Pro"/>
              </a:rPr>
              <a:t>Employee and Customer tables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Adding an HR department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New Loyalty Plan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b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b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b="1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1E55-8416-9842-12E6-6F106532E9CD}"/>
              </a:ext>
            </a:extLst>
          </p:cNvPr>
          <p:cNvSpPr txBox="1"/>
          <p:nvPr/>
        </p:nvSpPr>
        <p:spPr>
          <a:xfrm>
            <a:off x="5309016" y="1826925"/>
            <a:ext cx="605852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b="1">
                <a:ea typeface="Source Sans Pro"/>
              </a:rPr>
              <a:t>Many basic business rules still apply!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ea typeface="Source Sans Pro"/>
              </a:rPr>
              <a:t>Here are the new ones: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Source Sans Pro"/>
              </a:rPr>
              <a:t>Employees may be designated as managers and must have a corresponding </a:t>
            </a:r>
            <a:r>
              <a:rPr lang="en-US" err="1">
                <a:ea typeface="Source Sans Pro"/>
              </a:rPr>
              <a:t>ManagerID</a:t>
            </a:r>
            <a:r>
              <a:rPr lang="en-US">
                <a:ea typeface="Source Sans Pro"/>
              </a:rPr>
              <a:t>.</a:t>
            </a:r>
            <a:endParaRPr lang="en-US" b="1">
              <a:ea typeface="Source Sans Pro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Source Sans Pro"/>
              </a:rPr>
              <a:t>Employees must belong to a specific department within the HR system.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Source Sans Pro"/>
              </a:rPr>
              <a:t>Valets = Unique </a:t>
            </a:r>
            <a:r>
              <a:rPr lang="en-US" err="1">
                <a:ea typeface="Source Sans Pro"/>
              </a:rPr>
              <a:t>ValetID</a:t>
            </a:r>
            <a:r>
              <a:rPr lang="en-US">
                <a:ea typeface="Source Sans Pro"/>
              </a:rPr>
              <a:t>. Must have a DL number.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Source Sans Pro"/>
              </a:rPr>
              <a:t>Security = Unique </a:t>
            </a:r>
            <a:r>
              <a:rPr lang="en-US" err="1">
                <a:ea typeface="Source Sans Pro"/>
              </a:rPr>
              <a:t>SecurityID</a:t>
            </a:r>
            <a:r>
              <a:rPr lang="en-US">
                <a:ea typeface="Source Sans Pro"/>
              </a:rPr>
              <a:t>. Monitors specific areas within the garage.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Source Sans Pro"/>
              </a:rPr>
              <a:t>Repeat customers may choose to sign up for the loyalty plan, resulting in a unique </a:t>
            </a:r>
            <a:r>
              <a:rPr lang="en-US" err="1">
                <a:ea typeface="Source Sans Pro"/>
              </a:rPr>
              <a:t>MembershipID</a:t>
            </a:r>
            <a:r>
              <a:rPr lang="en-US">
                <a:ea typeface="Source Sans Pro"/>
              </a:rPr>
              <a:t> and the recording of the membership billing date and rate.</a:t>
            </a:r>
          </a:p>
        </p:txBody>
      </p:sp>
      <p:pic>
        <p:nvPicPr>
          <p:cNvPr id="6" name="Picture 5" descr="A cartoon person driving a red car&#10;&#10;Description automatically generated">
            <a:extLst>
              <a:ext uri="{FF2B5EF4-FFF2-40B4-BE49-F238E27FC236}">
                <a16:creationId xmlns:a16="http://schemas.microsoft.com/office/drawing/2014/main" id="{B4ACC14D-D6D1-40F2-C8A2-AD2F0247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8" y="4636489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7355D-0440-46BD-D6DE-ACA8AD704E2D}"/>
              </a:ext>
            </a:extLst>
          </p:cNvPr>
          <p:cNvSpPr/>
          <p:nvPr/>
        </p:nvSpPr>
        <p:spPr>
          <a:xfrm>
            <a:off x="-15743" y="-40934"/>
            <a:ext cx="12248677" cy="6927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payment system&#10;&#10;Description automatically generated">
            <a:extLst>
              <a:ext uri="{FF2B5EF4-FFF2-40B4-BE49-F238E27FC236}">
                <a16:creationId xmlns:a16="http://schemas.microsoft.com/office/drawing/2014/main" id="{AF0EC451-7466-5317-02D1-D67A8D7F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10" y="1136849"/>
            <a:ext cx="11853431" cy="57431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E52D7-76B5-8227-5AEC-14FAAC0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34399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EER</a:t>
            </a:r>
            <a:r>
              <a:rPr lang="en-US">
                <a:solidFill>
                  <a:schemeClr val="bg1"/>
                </a:solidFill>
              </a:rPr>
              <a:t>  </a:t>
            </a:r>
            <a:endParaRPr lang="en-US" kern="1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3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01A14-9B14-7AE5-98F4-54167FB38464}"/>
              </a:ext>
            </a:extLst>
          </p:cNvPr>
          <p:cNvSpPr/>
          <p:nvPr/>
        </p:nvSpPr>
        <p:spPr>
          <a:xfrm>
            <a:off x="-15743" y="-40934"/>
            <a:ext cx="12248677" cy="6927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diagram of a company&#10;&#10;Description automatically generated">
            <a:extLst>
              <a:ext uri="{FF2B5EF4-FFF2-40B4-BE49-F238E27FC236}">
                <a16:creationId xmlns:a16="http://schemas.microsoft.com/office/drawing/2014/main" id="{36C56F34-A992-2F3D-A5CF-04554AEBF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11" y="1017195"/>
            <a:ext cx="11591778" cy="59824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28F7B-D457-9367-BFA5-C084E2A9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15506"/>
            <a:ext cx="6412003" cy="84677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2.5 </a:t>
            </a:r>
            <a:r>
              <a:rPr lang="en-US">
                <a:solidFill>
                  <a:schemeClr val="bg1"/>
                </a:solidFill>
              </a:rPr>
              <a:t>EER Relational</a:t>
            </a: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endParaRPr lang="en-US" kern="1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0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A1C5-9326-0400-4E64-3DB53D6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3: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19AD-5D3B-D16D-D598-478E080B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6293422" cy="3979625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- from the relational model,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ddl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commands were generated.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-snippet of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ddl</a:t>
            </a:r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file -&gt;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  <a:hlinkClick r:id="rId2"/>
              </a:rPr>
              <a:t>OG Schema.docx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D233AE-644D-6105-A774-4D6EA279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12" y="1211704"/>
            <a:ext cx="4396212" cy="47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1353-01E5-47D1-034A-4F596AF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4: Physical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0DF1-E189-6696-F7BB-FCE2B432D200}"/>
              </a:ext>
            </a:extLst>
          </p:cNvPr>
          <p:cNvSpPr txBox="1"/>
          <p:nvPr/>
        </p:nvSpPr>
        <p:spPr>
          <a:xfrm>
            <a:off x="571500" y="1873250"/>
            <a:ext cx="5588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Source Sans Pro"/>
              </a:rPr>
              <a:t>When we created our physical design we iterated through each value in every table to find the primary keys first.</a:t>
            </a:r>
          </a:p>
          <a:p>
            <a:r>
              <a:rPr lang="en-US" sz="2400">
                <a:ea typeface="Source Sans Pro"/>
              </a:rPr>
              <a:t>Afterwards we again went through and identified the foreign keys.</a:t>
            </a:r>
          </a:p>
          <a:p>
            <a:r>
              <a:rPr lang="en-US" sz="2400">
                <a:ea typeface="Source Sans Pro"/>
              </a:rPr>
              <a:t>We decided the datatypes based off of what we envisioned the database looking like as if it was already implemented and working full time</a:t>
            </a:r>
          </a:p>
        </p:txBody>
      </p:sp>
      <p:pic>
        <p:nvPicPr>
          <p:cNvPr id="7" name="Content Placeholder 6" descr="A notebook with writing on it&#10;&#10;Description automatically generated">
            <a:extLst>
              <a:ext uri="{FF2B5EF4-FFF2-40B4-BE49-F238E27FC236}">
                <a16:creationId xmlns:a16="http://schemas.microsoft.com/office/drawing/2014/main" id="{56EE61CF-5F5D-3976-5997-354D50D7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800" y="364347"/>
            <a:ext cx="3351809" cy="3979625"/>
          </a:xfrm>
        </p:spPr>
      </p:pic>
      <p:pic>
        <p:nvPicPr>
          <p:cNvPr id="8" name="Picture 7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98C15D75-8191-C941-7F49-5E838169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440" y="2710721"/>
            <a:ext cx="3571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02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C2732"/>
      </a:dk2>
      <a:lt2>
        <a:srgbClr val="F1F0F3"/>
      </a:lt2>
      <a:accent1>
        <a:srgbClr val="9BA727"/>
      </a:accent1>
      <a:accent2>
        <a:srgbClr val="CA9422"/>
      </a:accent2>
      <a:accent3>
        <a:srgbClr val="DC6034"/>
      </a:accent3>
      <a:accent4>
        <a:srgbClr val="CA223C"/>
      </a:accent4>
      <a:accent5>
        <a:srgbClr val="DC3494"/>
      </a:accent5>
      <a:accent6>
        <a:srgbClr val="CA22C8"/>
      </a:accent6>
      <a:hlink>
        <a:srgbClr val="6B61CA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3DFloatVTI</vt:lpstr>
      <vt:lpstr>Parking Garage</vt:lpstr>
      <vt:lpstr>Our Purpose</vt:lpstr>
      <vt:lpstr>Business Rules Prototype</vt:lpstr>
      <vt:lpstr>Deconstructing Initial Business Plan Failures</vt:lpstr>
      <vt:lpstr>The Finalized Business Plan + Rules</vt:lpstr>
      <vt:lpstr>Part 2: EER  </vt:lpstr>
      <vt:lpstr>Part 2.5 EER Relational </vt:lpstr>
      <vt:lpstr>Part 3: Relational</vt:lpstr>
      <vt:lpstr>Part 4: Physical Design</vt:lpstr>
      <vt:lpstr>Part 5: DBA</vt:lpstr>
      <vt:lpstr>Part 6: Implementation</vt:lpstr>
      <vt:lpstr>Part 7: Data</vt:lpstr>
      <vt:lpstr>Pitfalls</vt:lpstr>
      <vt:lpstr>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79</cp:revision>
  <dcterms:created xsi:type="dcterms:W3CDTF">2024-04-19T18:58:51Z</dcterms:created>
  <dcterms:modified xsi:type="dcterms:W3CDTF">2024-04-23T06:17:53Z</dcterms:modified>
</cp:coreProperties>
</file>