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2A61C-8F7A-45C8-B575-5954B7710D4A}" v="85" dt="2025-04-26T14:44:43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CE79-FF57-7CD3-2DA3-774419155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81BCA-C27F-A90F-2BEF-80577F9E1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7BD69-1CF7-292A-07B1-1D084C0B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753-477C-4EF1-8EE1-321B78C7F3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9B48-886B-61D4-8E1D-C1A508B5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7FFC-2E40-6FB8-BDE7-BC525723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19AA-5379-4DF8-A09E-B153CD13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0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C323-A7B7-71BE-A80F-E737DA5A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0AA9E-5D41-E086-F23E-8D883DE60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74E1E-5476-E875-3E57-668D067E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753-477C-4EF1-8EE1-321B78C7F3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453BB-EA24-40E7-7B03-57834580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158B-4471-F014-A441-4036004F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19AA-5379-4DF8-A09E-B153CD13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0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C1B47-E267-9551-4C93-79E631962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A693A-F109-1376-FD74-22221A2C8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E7BD6-BC61-E87E-A7AF-A8C926B8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753-477C-4EF1-8EE1-321B78C7F3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842B1-BB84-F608-EBD1-04D15891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BA435-94AD-2A98-75DB-2B668173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19AA-5379-4DF8-A09E-B153CD13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1C24-05C2-0BBC-E24B-27875826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EB6F-FC49-0AF8-D9AD-3BA82107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6974E-7A3F-A7C9-5D2C-ABFD1CD5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753-477C-4EF1-8EE1-321B78C7F3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EEDCB-AF8C-65B9-75F2-7189F637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2F76-620A-2808-6790-B0FEAD20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19AA-5379-4DF8-A09E-B153CD13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4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E68B-4D9C-32C9-2085-71E531D2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D83D2-B53E-0443-81D9-6B54BADB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3403E-788B-2091-5FC5-2A2E68B0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753-477C-4EF1-8EE1-321B78C7F3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C4B6-7AA8-0C1E-9BE2-FCF53F98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2E2AB-699C-5CC9-8247-ACFF5B67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19AA-5379-4DF8-A09E-B153CD13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1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5B14-0D29-16C0-AC39-72A712C1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75447-4622-6315-FB15-52DDA5D3F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BD2B3-4D47-2DB2-EFF9-EC566B3D8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969F0-3078-3FE6-CA3F-3C3387E1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753-477C-4EF1-8EE1-321B78C7F3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8073D-C387-66C2-C266-FA037EE5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2F5B-0277-72E8-CBCC-04F7FCA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19AA-5379-4DF8-A09E-B153CD13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4A34-B08B-42A8-8247-78A07F1F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B1758-8871-1391-D21C-128FE95B5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2568A-4240-3602-7BF4-7496598CE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E566-43A8-7E07-18A4-85A115BD3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5466A-ED98-F807-DF23-05A5F9121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A44AA-81B8-4A75-5278-247A877C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753-477C-4EF1-8EE1-321B78C7F3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27FF0-3C1E-D2E8-3DB4-C98CDE4C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B70DA-E511-1403-3FCA-02499771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19AA-5379-4DF8-A09E-B153CD13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3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68DD-F275-F9C7-DA87-4961EFC5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8C6F2-BA31-7F76-1FC1-FF66BB9D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753-477C-4EF1-8EE1-321B78C7F3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185CA-056E-0794-FD0F-EA9A555D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753B7-C441-1636-5F8B-A07E2FD2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19AA-5379-4DF8-A09E-B153CD13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7C184-B33B-EFF1-1647-1DCD044B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753-477C-4EF1-8EE1-321B78C7F3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9CF95-39D4-9D9F-0334-E5DEE1EB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CAC49-5ECF-755C-B459-A6A3EFAA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19AA-5379-4DF8-A09E-B153CD13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AD04-33AE-DDD9-9BC9-15ADFE34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8B8F-A435-8639-D6FE-20EDECE4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FD613-B9B1-1CB2-21BA-FD128CC14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D8DFF-3966-D3C8-7965-61D0F3DB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753-477C-4EF1-8EE1-321B78C7F3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07F7-6B5D-FA1F-3365-A190AC3D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36B97-D6BA-60CF-8AF2-A9AFCA6D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19AA-5379-4DF8-A09E-B153CD13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6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FA50-ADA0-93B4-8B87-631FAB5E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015E4-0CBF-145D-6FDD-92543207F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2406A-F231-2AA4-07C1-991E30AE6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1BD5C-89A9-4F39-D6E5-E54C9AB9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753-477C-4EF1-8EE1-321B78C7F3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35DA7-4341-2D0A-BFC9-5F1674DE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7F36-A211-9814-4117-F6E59412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19AA-5379-4DF8-A09E-B153CD13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AE14F-75FE-4F60-FCE5-A6065D88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FF37C-C847-D62B-C618-5796B65AE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C05F1-742B-2309-0C3C-BCFE94295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F1D753-477C-4EF1-8EE1-321B78C7F3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6E80F-A07E-867A-544C-8C1054375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58181-9ECE-A3EC-B4E6-EA1238791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2819AA-5379-4DF8-A09E-B153CD13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0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7C4AB-CCC3-4A0D-1592-4CE9A84C5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PPO RL Project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0F06E-FD7A-5C65-5F33-80E225D26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90" y="1687486"/>
            <a:ext cx="3300156" cy="3636818"/>
          </a:xfrm>
        </p:spPr>
        <p:txBody>
          <a:bodyPr anchor="ctr">
            <a:normAutofit/>
          </a:bodyPr>
          <a:lstStyle/>
          <a:p>
            <a:pPr algn="l">
              <a:defRPr sz="2400"/>
            </a:pPr>
            <a:r>
              <a:rPr lang="en-US" dirty="0"/>
              <a:t>CarRacing-v3 PPO Agent Demo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5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71199D26-7D8F-4A64-BDBB-73AFABE1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DDE2E-A1EB-A942-9D00-7D046FCA8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83004"/>
            <a:ext cx="6745458" cy="3082870"/>
          </a:xfrm>
        </p:spPr>
        <p:txBody>
          <a:bodyPr vert="horz" lIns="91440" tIns="45720" rIns="91440" bIns="45720" rtlCol="0">
            <a:normAutofit/>
          </a:bodyPr>
          <a:lstStyle/>
          <a:p>
            <a:pPr algn="l" rtl="0"/>
            <a:r>
              <a:rPr lang="en-US" sz="6600" b="1"/>
              <a:t>Brief Description of 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E88C7-FBE6-390A-59F5-91E55F36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085454"/>
            <a:ext cx="6745458" cy="1966246"/>
          </a:xfrm>
        </p:spPr>
        <p:txBody>
          <a:bodyPr vert="horz" lIns="91440" tIns="45720" rIns="91440" bIns="45720" rtlCol="0"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1500" b="1"/>
              <a:t>Concept</a:t>
            </a:r>
            <a:r>
              <a:rPr lang="en-US" sz="1500"/>
              <a:t>: Train an AI agent to autonomously navigate the CarRacing-v3 track using reinforcement learning, emphasizing reward shaping and live rendering for real-time feedback.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500" b="1"/>
              <a:t>Objective</a:t>
            </a:r>
            <a:r>
              <a:rPr lang="en-US" sz="1500"/>
              <a:t>: Develop a skilled agent that optimizes driving based on visual inputs, with a live window to monitor training progress.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500" b="1"/>
              <a:t>Image Reference</a:t>
            </a:r>
            <a:r>
              <a:rPr lang="en-US" sz="1500"/>
              <a:t>: A screenshot of the CarRacing-v3 environment displaying a car racing on a dynamic track.</a:t>
            </a:r>
          </a:p>
        </p:txBody>
      </p:sp>
      <p:sp>
        <p:nvSpPr>
          <p:cNvPr id="99" name="sketch line">
            <a:extLst>
              <a:ext uri="{FF2B5EF4-FFF2-40B4-BE49-F238E27FC236}">
                <a16:creationId xmlns:a16="http://schemas.microsoft.com/office/drawing/2014/main" id="{D7F2FAFA-4D50-41E7-9480-5BABA64EE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3870524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65322-6C59-7FF1-42BC-B9410A5635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11" r="1977" b="-1"/>
          <a:stretch/>
        </p:blipFill>
        <p:spPr>
          <a:xfrm>
            <a:off x="7876903" y="296092"/>
            <a:ext cx="4001590" cy="3592721"/>
          </a:xfrm>
          <a:custGeom>
            <a:avLst/>
            <a:gdLst/>
            <a:ahLst/>
            <a:cxnLst/>
            <a:rect l="l" t="t" r="r" b="b"/>
            <a:pathLst>
              <a:path w="4001589" h="3592721">
                <a:moveTo>
                  <a:pt x="470166" y="82"/>
                </a:moveTo>
                <a:cubicBezTo>
                  <a:pt x="518288" y="-605"/>
                  <a:pt x="566386" y="3023"/>
                  <a:pt x="614238" y="13021"/>
                </a:cubicBezTo>
                <a:cubicBezTo>
                  <a:pt x="720229" y="34420"/>
                  <a:pt x="827897" y="40027"/>
                  <a:pt x="934955" y="29726"/>
                </a:cubicBezTo>
                <a:cubicBezTo>
                  <a:pt x="1040555" y="20702"/>
                  <a:pt x="1146350" y="20093"/>
                  <a:pt x="1252244" y="22653"/>
                </a:cubicBezTo>
                <a:cubicBezTo>
                  <a:pt x="1347753" y="24970"/>
                  <a:pt x="1443361" y="24604"/>
                  <a:pt x="1538871" y="18020"/>
                </a:cubicBezTo>
                <a:cubicBezTo>
                  <a:pt x="1646135" y="10461"/>
                  <a:pt x="1753400" y="3998"/>
                  <a:pt x="1860568" y="18996"/>
                </a:cubicBezTo>
                <a:cubicBezTo>
                  <a:pt x="1953834" y="33431"/>
                  <a:pt x="2047727" y="40637"/>
                  <a:pt x="2141708" y="40575"/>
                </a:cubicBezTo>
                <a:cubicBezTo>
                  <a:pt x="2266312" y="38870"/>
                  <a:pt x="2390622" y="26800"/>
                  <a:pt x="2515030" y="19849"/>
                </a:cubicBezTo>
                <a:cubicBezTo>
                  <a:pt x="2685674" y="10339"/>
                  <a:pt x="2856416" y="2169"/>
                  <a:pt x="3027158" y="16801"/>
                </a:cubicBezTo>
                <a:cubicBezTo>
                  <a:pt x="3145198" y="27409"/>
                  <a:pt x="3263238" y="37163"/>
                  <a:pt x="3381769" y="28994"/>
                </a:cubicBezTo>
                <a:cubicBezTo>
                  <a:pt x="3465425" y="23262"/>
                  <a:pt x="3549180" y="14972"/>
                  <a:pt x="3633033" y="20460"/>
                </a:cubicBezTo>
                <a:lnTo>
                  <a:pt x="3738744" y="24700"/>
                </a:lnTo>
                <a:lnTo>
                  <a:pt x="3738744" y="24830"/>
                </a:lnTo>
                <a:lnTo>
                  <a:pt x="3750661" y="25178"/>
                </a:lnTo>
                <a:lnTo>
                  <a:pt x="3795264" y="26968"/>
                </a:lnTo>
                <a:lnTo>
                  <a:pt x="3814191" y="26606"/>
                </a:lnTo>
                <a:lnTo>
                  <a:pt x="3814191" y="25296"/>
                </a:lnTo>
                <a:lnTo>
                  <a:pt x="3941656" y="20351"/>
                </a:lnTo>
                <a:lnTo>
                  <a:pt x="3996286" y="20544"/>
                </a:lnTo>
                <a:lnTo>
                  <a:pt x="3999704" y="184279"/>
                </a:lnTo>
                <a:cubicBezTo>
                  <a:pt x="4007337" y="352273"/>
                  <a:pt x="3989916" y="519048"/>
                  <a:pt x="3980912" y="686066"/>
                </a:cubicBezTo>
                <a:cubicBezTo>
                  <a:pt x="3974530" y="824285"/>
                  <a:pt x="3975254" y="962883"/>
                  <a:pt x="3983065" y="1100993"/>
                </a:cubicBezTo>
                <a:cubicBezTo>
                  <a:pt x="3994418" y="1329775"/>
                  <a:pt x="3995984" y="1558558"/>
                  <a:pt x="3989623" y="1787585"/>
                </a:cubicBezTo>
                <a:cubicBezTo>
                  <a:pt x="3986490" y="1901610"/>
                  <a:pt x="3987763" y="2015515"/>
                  <a:pt x="3991678" y="2129418"/>
                </a:cubicBezTo>
                <a:cubicBezTo>
                  <a:pt x="4000780" y="2390605"/>
                  <a:pt x="3990600" y="2651550"/>
                  <a:pt x="3987568" y="2912616"/>
                </a:cubicBezTo>
                <a:cubicBezTo>
                  <a:pt x="3986393" y="3012022"/>
                  <a:pt x="3986588" y="3111430"/>
                  <a:pt x="3990992" y="3210716"/>
                </a:cubicBezTo>
                <a:cubicBezTo>
                  <a:pt x="3995886" y="3323219"/>
                  <a:pt x="3997281" y="3435722"/>
                  <a:pt x="3996754" y="3548225"/>
                </a:cubicBezTo>
                <a:lnTo>
                  <a:pt x="3996203" y="3580527"/>
                </a:lnTo>
                <a:lnTo>
                  <a:pt x="3817494" y="3567893"/>
                </a:lnTo>
                <a:cubicBezTo>
                  <a:pt x="3755892" y="3566024"/>
                  <a:pt x="3694230" y="3566635"/>
                  <a:pt x="3632626" y="3569729"/>
                </a:cubicBezTo>
                <a:cubicBezTo>
                  <a:pt x="3508559" y="3576065"/>
                  <a:pt x="3384601" y="3593362"/>
                  <a:pt x="3260317" y="3578866"/>
                </a:cubicBezTo>
                <a:cubicBezTo>
                  <a:pt x="3046403" y="3553649"/>
                  <a:pt x="2833252" y="3579963"/>
                  <a:pt x="2619882" y="3588368"/>
                </a:cubicBezTo>
                <a:cubicBezTo>
                  <a:pt x="2454934" y="3596047"/>
                  <a:pt x="2289690" y="3590429"/>
                  <a:pt x="2125460" y="3571557"/>
                </a:cubicBezTo>
                <a:cubicBezTo>
                  <a:pt x="1964487" y="3553014"/>
                  <a:pt x="1802168" y="3554895"/>
                  <a:pt x="1641577" y="3577161"/>
                </a:cubicBezTo>
                <a:cubicBezTo>
                  <a:pt x="1569765" y="3584855"/>
                  <a:pt x="1497464" y="3585179"/>
                  <a:pt x="1425600" y="3578135"/>
                </a:cubicBezTo>
                <a:cubicBezTo>
                  <a:pt x="1311136" y="3569647"/>
                  <a:pt x="1196249" y="3571642"/>
                  <a:pt x="1082079" y="3584104"/>
                </a:cubicBezTo>
                <a:cubicBezTo>
                  <a:pt x="932047" y="3601037"/>
                  <a:pt x="781581" y="3588856"/>
                  <a:pt x="631439" y="3582643"/>
                </a:cubicBezTo>
                <a:cubicBezTo>
                  <a:pt x="518453" y="3578013"/>
                  <a:pt x="405576" y="3575211"/>
                  <a:pt x="292590" y="3579597"/>
                </a:cubicBezTo>
                <a:lnTo>
                  <a:pt x="24062" y="3578027"/>
                </a:lnTo>
                <a:lnTo>
                  <a:pt x="26037" y="3426039"/>
                </a:lnTo>
                <a:cubicBezTo>
                  <a:pt x="28388" y="3239733"/>
                  <a:pt x="28388" y="3053550"/>
                  <a:pt x="10461" y="2867977"/>
                </a:cubicBezTo>
                <a:cubicBezTo>
                  <a:pt x="-1195" y="2748609"/>
                  <a:pt x="-5604" y="2628267"/>
                  <a:pt x="10461" y="2509144"/>
                </a:cubicBezTo>
                <a:cubicBezTo>
                  <a:pt x="27654" y="2377219"/>
                  <a:pt x="32159" y="2243207"/>
                  <a:pt x="23883" y="2109954"/>
                </a:cubicBezTo>
                <a:cubicBezTo>
                  <a:pt x="16633" y="1978516"/>
                  <a:pt x="16143" y="1846835"/>
                  <a:pt x="18200" y="1715031"/>
                </a:cubicBezTo>
                <a:cubicBezTo>
                  <a:pt x="20062" y="1596151"/>
                  <a:pt x="19768" y="1477150"/>
                  <a:pt x="14477" y="1358271"/>
                </a:cubicBezTo>
                <a:cubicBezTo>
                  <a:pt x="8405" y="1224761"/>
                  <a:pt x="3212" y="1091250"/>
                  <a:pt x="15262" y="957861"/>
                </a:cubicBezTo>
                <a:cubicBezTo>
                  <a:pt x="26859" y="841775"/>
                  <a:pt x="32649" y="724907"/>
                  <a:pt x="32599" y="607930"/>
                </a:cubicBezTo>
                <a:cubicBezTo>
                  <a:pt x="31229" y="452838"/>
                  <a:pt x="21531" y="298112"/>
                  <a:pt x="15947" y="143264"/>
                </a:cubicBezTo>
                <a:lnTo>
                  <a:pt x="13308" y="44257"/>
                </a:lnTo>
                <a:lnTo>
                  <a:pt x="17662" y="44403"/>
                </a:lnTo>
                <a:lnTo>
                  <a:pt x="92850" y="32188"/>
                </a:lnTo>
                <a:lnTo>
                  <a:pt x="101988" y="32179"/>
                </a:lnTo>
                <a:cubicBezTo>
                  <a:pt x="176730" y="29756"/>
                  <a:pt x="251399" y="24177"/>
                  <a:pt x="325945" y="13021"/>
                </a:cubicBezTo>
                <a:cubicBezTo>
                  <a:pt x="373897" y="5767"/>
                  <a:pt x="422044" y="768"/>
                  <a:pt x="470166" y="82"/>
                </a:cubicBez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F8A396-EDC2-4315-E19A-703A34EFDF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75" r="99" b="3"/>
          <a:stretch/>
        </p:blipFill>
        <p:spPr>
          <a:xfrm>
            <a:off x="7876902" y="3952357"/>
            <a:ext cx="4001589" cy="2354447"/>
          </a:xfrm>
          <a:custGeom>
            <a:avLst/>
            <a:gdLst/>
            <a:ahLst/>
            <a:cxnLst/>
            <a:rect l="l" t="t" r="r" b="b"/>
            <a:pathLst>
              <a:path w="4001589" h="2354447">
                <a:moveTo>
                  <a:pt x="470166" y="54"/>
                </a:moveTo>
                <a:cubicBezTo>
                  <a:pt x="518288" y="-396"/>
                  <a:pt x="566386" y="1981"/>
                  <a:pt x="614238" y="8533"/>
                </a:cubicBezTo>
                <a:cubicBezTo>
                  <a:pt x="720229" y="22557"/>
                  <a:pt x="827897" y="26232"/>
                  <a:pt x="934955" y="19481"/>
                </a:cubicBezTo>
                <a:cubicBezTo>
                  <a:pt x="1040555" y="13567"/>
                  <a:pt x="1146350" y="13168"/>
                  <a:pt x="1252244" y="14846"/>
                </a:cubicBezTo>
                <a:cubicBezTo>
                  <a:pt x="1347753" y="16364"/>
                  <a:pt x="1443361" y="16124"/>
                  <a:pt x="1538871" y="11809"/>
                </a:cubicBezTo>
                <a:cubicBezTo>
                  <a:pt x="1646135" y="6855"/>
                  <a:pt x="1753400" y="2620"/>
                  <a:pt x="1860568" y="12449"/>
                </a:cubicBezTo>
                <a:cubicBezTo>
                  <a:pt x="1953834" y="21909"/>
                  <a:pt x="2047727" y="26631"/>
                  <a:pt x="2141708" y="26591"/>
                </a:cubicBezTo>
                <a:cubicBezTo>
                  <a:pt x="2266312" y="25473"/>
                  <a:pt x="2390622" y="17563"/>
                  <a:pt x="2515030" y="13008"/>
                </a:cubicBezTo>
                <a:cubicBezTo>
                  <a:pt x="2685674" y="6776"/>
                  <a:pt x="2856416" y="1422"/>
                  <a:pt x="3027158" y="11010"/>
                </a:cubicBezTo>
                <a:cubicBezTo>
                  <a:pt x="3145198" y="17962"/>
                  <a:pt x="3263238" y="24355"/>
                  <a:pt x="3381769" y="19001"/>
                </a:cubicBezTo>
                <a:cubicBezTo>
                  <a:pt x="3465425" y="15245"/>
                  <a:pt x="3549180" y="9812"/>
                  <a:pt x="3633033" y="13408"/>
                </a:cubicBezTo>
                <a:lnTo>
                  <a:pt x="3738744" y="16187"/>
                </a:lnTo>
                <a:lnTo>
                  <a:pt x="3738744" y="16272"/>
                </a:lnTo>
                <a:lnTo>
                  <a:pt x="3750661" y="16501"/>
                </a:lnTo>
                <a:lnTo>
                  <a:pt x="3795264" y="17673"/>
                </a:lnTo>
                <a:lnTo>
                  <a:pt x="3814191" y="17436"/>
                </a:lnTo>
                <a:lnTo>
                  <a:pt x="3814191" y="16578"/>
                </a:lnTo>
                <a:lnTo>
                  <a:pt x="3941656" y="13337"/>
                </a:lnTo>
                <a:lnTo>
                  <a:pt x="3996286" y="13464"/>
                </a:lnTo>
                <a:lnTo>
                  <a:pt x="3999704" y="120765"/>
                </a:lnTo>
                <a:cubicBezTo>
                  <a:pt x="4007337" y="230858"/>
                  <a:pt x="3989916" y="340152"/>
                  <a:pt x="3980912" y="449605"/>
                </a:cubicBezTo>
                <a:cubicBezTo>
                  <a:pt x="3974530" y="540185"/>
                  <a:pt x="3975254" y="631014"/>
                  <a:pt x="3983065" y="721523"/>
                </a:cubicBezTo>
                <a:cubicBezTo>
                  <a:pt x="3994418" y="871452"/>
                  <a:pt x="3995984" y="1021383"/>
                  <a:pt x="3989623" y="1171473"/>
                </a:cubicBezTo>
                <a:cubicBezTo>
                  <a:pt x="3986490" y="1246198"/>
                  <a:pt x="3987763" y="1320844"/>
                  <a:pt x="3991678" y="1395489"/>
                </a:cubicBezTo>
                <a:cubicBezTo>
                  <a:pt x="4000780" y="1566655"/>
                  <a:pt x="3990600" y="1737662"/>
                  <a:pt x="3987568" y="1908748"/>
                </a:cubicBezTo>
                <a:cubicBezTo>
                  <a:pt x="3986393" y="1973893"/>
                  <a:pt x="3986588" y="2039039"/>
                  <a:pt x="3990992" y="2104104"/>
                </a:cubicBezTo>
                <a:cubicBezTo>
                  <a:pt x="3995886" y="2177832"/>
                  <a:pt x="3997281" y="2251559"/>
                  <a:pt x="3996754" y="2325287"/>
                </a:cubicBezTo>
                <a:lnTo>
                  <a:pt x="3996203" y="2346456"/>
                </a:lnTo>
                <a:lnTo>
                  <a:pt x="3817494" y="2338176"/>
                </a:lnTo>
                <a:cubicBezTo>
                  <a:pt x="3755892" y="2336952"/>
                  <a:pt x="3694230" y="2337352"/>
                  <a:pt x="3632626" y="2339380"/>
                </a:cubicBezTo>
                <a:cubicBezTo>
                  <a:pt x="3508559" y="2343531"/>
                  <a:pt x="3384601" y="2354867"/>
                  <a:pt x="3260317" y="2345368"/>
                </a:cubicBezTo>
                <a:cubicBezTo>
                  <a:pt x="3046403" y="2328842"/>
                  <a:pt x="2833252" y="2346086"/>
                  <a:pt x="2619882" y="2351594"/>
                </a:cubicBezTo>
                <a:cubicBezTo>
                  <a:pt x="2454934" y="2356627"/>
                  <a:pt x="2289690" y="2352945"/>
                  <a:pt x="2125460" y="2340577"/>
                </a:cubicBezTo>
                <a:cubicBezTo>
                  <a:pt x="1964487" y="2328426"/>
                  <a:pt x="1802168" y="2329658"/>
                  <a:pt x="1641577" y="2344250"/>
                </a:cubicBezTo>
                <a:cubicBezTo>
                  <a:pt x="1569765" y="2349292"/>
                  <a:pt x="1497464" y="2349505"/>
                  <a:pt x="1425600" y="2344888"/>
                </a:cubicBezTo>
                <a:cubicBezTo>
                  <a:pt x="1311136" y="2339326"/>
                  <a:pt x="1196249" y="2340633"/>
                  <a:pt x="1082079" y="2348800"/>
                </a:cubicBezTo>
                <a:cubicBezTo>
                  <a:pt x="932047" y="2359897"/>
                  <a:pt x="781581" y="2351914"/>
                  <a:pt x="631439" y="2347842"/>
                </a:cubicBezTo>
                <a:cubicBezTo>
                  <a:pt x="518453" y="2344808"/>
                  <a:pt x="405576" y="2342972"/>
                  <a:pt x="292590" y="2345846"/>
                </a:cubicBezTo>
                <a:lnTo>
                  <a:pt x="24062" y="2344817"/>
                </a:lnTo>
                <a:lnTo>
                  <a:pt x="26037" y="2245214"/>
                </a:lnTo>
                <a:cubicBezTo>
                  <a:pt x="28388" y="2123121"/>
                  <a:pt x="28388" y="2001108"/>
                  <a:pt x="10461" y="1879495"/>
                </a:cubicBezTo>
                <a:cubicBezTo>
                  <a:pt x="-1195" y="1801269"/>
                  <a:pt x="-5604" y="1722404"/>
                  <a:pt x="10461" y="1644338"/>
                </a:cubicBezTo>
                <a:cubicBezTo>
                  <a:pt x="27654" y="1557882"/>
                  <a:pt x="32159" y="1470059"/>
                  <a:pt x="23883" y="1382733"/>
                </a:cubicBezTo>
                <a:cubicBezTo>
                  <a:pt x="16633" y="1296597"/>
                  <a:pt x="16143" y="1210301"/>
                  <a:pt x="18200" y="1123925"/>
                </a:cubicBezTo>
                <a:cubicBezTo>
                  <a:pt x="20062" y="1046019"/>
                  <a:pt x="19768" y="968033"/>
                  <a:pt x="14477" y="890127"/>
                </a:cubicBezTo>
                <a:cubicBezTo>
                  <a:pt x="8405" y="802633"/>
                  <a:pt x="3212" y="715138"/>
                  <a:pt x="15262" y="627723"/>
                </a:cubicBezTo>
                <a:cubicBezTo>
                  <a:pt x="26859" y="551647"/>
                  <a:pt x="32649" y="475059"/>
                  <a:pt x="32599" y="398400"/>
                </a:cubicBezTo>
                <a:cubicBezTo>
                  <a:pt x="31229" y="296762"/>
                  <a:pt x="21531" y="195365"/>
                  <a:pt x="15947" y="93886"/>
                </a:cubicBezTo>
                <a:lnTo>
                  <a:pt x="13308" y="29003"/>
                </a:lnTo>
                <a:lnTo>
                  <a:pt x="17662" y="29099"/>
                </a:lnTo>
                <a:lnTo>
                  <a:pt x="92850" y="21094"/>
                </a:lnTo>
                <a:lnTo>
                  <a:pt x="101988" y="21088"/>
                </a:lnTo>
                <a:cubicBezTo>
                  <a:pt x="176730" y="19500"/>
                  <a:pt x="251399" y="15844"/>
                  <a:pt x="325945" y="8533"/>
                </a:cubicBezTo>
                <a:cubicBezTo>
                  <a:pt x="373897" y="3780"/>
                  <a:pt x="422044" y="503"/>
                  <a:pt x="470166" y="5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6116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D2DA7-7F27-87A3-6AEF-EAD7CC41D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 Components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FB0F0E2-EF6B-F46C-D9B9-2FEF45D3E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b="1" dirty="0"/>
              <a:t>Environment</a:t>
            </a:r>
            <a:r>
              <a:rPr lang="en-US" sz="1700" dirty="0"/>
              <a:t>: CarRacing-v3 (Gymnasium), a 2D continuous control environment with a top-down view of a car on a track.</a:t>
            </a:r>
          </a:p>
          <a:p>
            <a:pPr marL="74295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b="1" dirty="0"/>
              <a:t>Type</a:t>
            </a:r>
            <a:r>
              <a:rPr lang="en-US" sz="1700" dirty="0"/>
              <a:t>: Visual, pixel-based, with 96x96 RGB image observations.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b="1" dirty="0"/>
              <a:t>Action</a:t>
            </a:r>
            <a:r>
              <a:rPr lang="en-US" sz="1700" dirty="0"/>
              <a:t>: Continuous action space:</a:t>
            </a:r>
          </a:p>
          <a:p>
            <a:pPr marL="74295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dirty="0"/>
              <a:t>Steering: [-1, 1].</a:t>
            </a:r>
          </a:p>
          <a:p>
            <a:pPr marL="74295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dirty="0"/>
              <a:t>Acceleration: [0, 1].</a:t>
            </a:r>
          </a:p>
          <a:p>
            <a:pPr marL="74295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dirty="0"/>
              <a:t>Brake: [0, 1].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b="1" dirty="0"/>
              <a:t>State</a:t>
            </a:r>
            <a:r>
              <a:rPr lang="en-US" sz="1700" dirty="0"/>
              <a:t>: 96x96 RGB pixel frames (Box(0, 255, (96, 96, 3), uint8)), processed by a CNN.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b="1" dirty="0"/>
              <a:t>Reward</a:t>
            </a:r>
            <a:r>
              <a:rPr lang="en-US" sz="1700" dirty="0"/>
              <a:t>: Shaped to promote track progress:</a:t>
            </a:r>
          </a:p>
          <a:p>
            <a:pPr marL="74295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dirty="0"/>
              <a:t>+0.5 * distance for correct direction.</a:t>
            </a:r>
          </a:p>
          <a:p>
            <a:pPr marL="74295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dirty="0"/>
              <a:t>+0.001 * distance for staying on track.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b="1" dirty="0"/>
              <a:t>Penalty</a:t>
            </a:r>
            <a:r>
              <a:rPr lang="en-US" sz="1700" dirty="0"/>
              <a:t>: -0.5 for wrong direction to discourage errors.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b="1" dirty="0"/>
              <a:t>Agent</a:t>
            </a:r>
            <a:r>
              <a:rPr lang="en-US" sz="1700" dirty="0"/>
              <a:t>: PPO-based RL agent with a CNN policy to interpret visual inputs and select actions.</a:t>
            </a:r>
          </a:p>
        </p:txBody>
      </p:sp>
    </p:spTree>
    <p:extLst>
      <p:ext uri="{BB962C8B-B14F-4D97-AF65-F5344CB8AC3E}">
        <p14:creationId xmlns:p14="http://schemas.microsoft.com/office/powerpoint/2010/main" val="332870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9E4FE-680B-ED46-5DD2-0EDBE22EF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 rtl="0"/>
            <a:r>
              <a:rPr lang="en-US" b="1" dirty="0"/>
              <a:t>Predicted Output Without Implementation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50B826-4E79-ADD3-AD0D-2FFE744D53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030590" y="1687486"/>
            <a:ext cx="3300156" cy="36368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1500" b="1" dirty="0"/>
              <a:t>Expected Behavior</a:t>
            </a:r>
            <a:r>
              <a:rPr lang="en-US" sz="1500" dirty="0"/>
              <a:t>: The agent starts with random actions but learns to follow the track, improving lap completion over time.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500" b="1" dirty="0"/>
              <a:t>Performance</a:t>
            </a:r>
            <a:r>
              <a:rPr lang="en-US" sz="1500" dirty="0"/>
              <a:t>: After 20,000 timesteps, episode rewards are expected to range from 100–400, reflecting consistent track navigation.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500" b="1" dirty="0"/>
              <a:t>Challenges</a:t>
            </a:r>
            <a:r>
              <a:rPr lang="en-US" sz="1500" dirty="0"/>
              <a:t>: Risk of local optima (e.g., getting stuck in corners), addressed through enhanced reward shaping and extended training.</a:t>
            </a:r>
          </a:p>
        </p:txBody>
      </p:sp>
    </p:spTree>
    <p:extLst>
      <p:ext uri="{BB962C8B-B14F-4D97-AF65-F5344CB8AC3E}">
        <p14:creationId xmlns:p14="http://schemas.microsoft.com/office/powerpoint/2010/main" val="246304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542B6-58AE-564B-8B5B-A21135C5F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28" y="1336329"/>
            <a:ext cx="3892732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Updated Work in Game Projects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7DDEEB-C598-7CBD-E8F9-86163E6CCE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6001" y="1336329"/>
            <a:ext cx="5260848" cy="43825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dirty="0"/>
              <a:t>Enhancements</a:t>
            </a:r>
            <a:r>
              <a:rPr lang="en-US" sz="1600" dirty="0"/>
              <a:t>: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600" b="1" dirty="0"/>
              <a:t>Reward Shaping</a:t>
            </a:r>
            <a:r>
              <a:rPr lang="en-US" sz="1600" dirty="0"/>
              <a:t>: Refined with distance-based rewards (+0.5 * distance, +0.001 * distance) and penalties (-0.5) for better learning.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600" b="1" dirty="0"/>
              <a:t>Frame Skip</a:t>
            </a:r>
            <a:r>
              <a:rPr lang="en-US" sz="1600" dirty="0"/>
              <a:t>: Set to 1 to ensure precise frame-by-frame observation.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600" b="1" dirty="0"/>
              <a:t>Training Duration</a:t>
            </a:r>
            <a:r>
              <a:rPr lang="en-US" sz="1600" dirty="0"/>
              <a:t>: Extended to 20,000 timesteps with a 5-minute timeout for robust training.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600" b="1" dirty="0"/>
              <a:t>Hyperparameters</a:t>
            </a:r>
            <a:r>
              <a:rPr lang="en-US" sz="1600" dirty="0"/>
              <a:t>: Optimized PPO settings (</a:t>
            </a:r>
            <a:r>
              <a:rPr lang="en-US" sz="1600" dirty="0" err="1"/>
              <a:t>learning_rate</a:t>
            </a:r>
            <a:r>
              <a:rPr lang="en-US" sz="1600" dirty="0"/>
              <a:t>=1e-4, </a:t>
            </a:r>
            <a:r>
              <a:rPr lang="en-US" sz="1600" dirty="0" err="1"/>
              <a:t>n_steps</a:t>
            </a:r>
            <a:r>
              <a:rPr lang="en-US" sz="1600" dirty="0"/>
              <a:t>=2048, </a:t>
            </a:r>
            <a:r>
              <a:rPr lang="en-US" sz="1600" dirty="0" err="1"/>
              <a:t>batch_size</a:t>
            </a:r>
            <a:r>
              <a:rPr lang="en-US" sz="1600" dirty="0"/>
              <a:t>=128, gamma=0.999, </a:t>
            </a:r>
            <a:r>
              <a:rPr lang="en-US" sz="1600" dirty="0" err="1"/>
              <a:t>gae_lambda</a:t>
            </a:r>
            <a:r>
              <a:rPr lang="en-US" sz="1600" dirty="0"/>
              <a:t>=0.98) for stability and accuracy.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600" b="1" dirty="0"/>
              <a:t>Live Rendering</a:t>
            </a:r>
            <a:r>
              <a:rPr lang="en-US" sz="1600" dirty="0"/>
              <a:t>: Enhanced with real-time visualization for immediate training insights.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dirty="0"/>
              <a:t>New Addition</a:t>
            </a:r>
            <a:r>
              <a:rPr lang="en-US" sz="1600" dirty="0"/>
              <a:t>: Environment type clarified as a continuous control, pixel-based environment to highlight its complexity.</a:t>
            </a:r>
          </a:p>
        </p:txBody>
      </p:sp>
    </p:spTree>
    <p:extLst>
      <p:ext uri="{BB962C8B-B14F-4D97-AF65-F5344CB8AC3E}">
        <p14:creationId xmlns:p14="http://schemas.microsoft.com/office/powerpoint/2010/main" val="292562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14560-E38D-8A55-7C28-017976FB7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Algorithm Used and Preference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14682A-BDCE-274F-7DE2-D2BC4BB8BB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57987" y="2431765"/>
            <a:ext cx="8276026" cy="33200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Algorithm: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Proximal Policy Optimization (PPO)</a:t>
            </a: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PPO?</a:t>
            </a: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Stability: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Clipped objectives ensure safe policy updates, ideal for continuous control tasks.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Efficiency: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Handles high-dimensional visual inputs (RGB frames) via CNN policy.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Simplicity: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Stable-Baselines3 implementation simplifies tuning and deployment.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Preference:</a:t>
            </a:r>
            <a:b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Preferred over 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 Deterministic Policy Gradient (DDPG)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Twin Delayed DDPG (TD3)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its superior handling of continuous action spaces, more stable learning, and simpler hyperparameter tuning.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DDPG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TD3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are designed for continuous control, but they tend to suffer from instability and require complex hyperparameter tuning.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PPO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on the other hand, provides a more 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reliable and robust solution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environments like 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CarRacing-v3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offering a 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balance of performance and stability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without the need for extensive fine-tuning.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7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F5743-26C4-F76D-B4EA-E58A1C41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E18295E-1180-8A99-7584-E14170170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568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PPO RL Project</vt:lpstr>
      <vt:lpstr>Brief Description of Idea</vt:lpstr>
      <vt:lpstr>Core Components</vt:lpstr>
      <vt:lpstr>Predicted Output Without Implementation</vt:lpstr>
      <vt:lpstr>Updated Work in Game Projects</vt:lpstr>
      <vt:lpstr>Algorithm Used and Preference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Hashhash</dc:creator>
  <cp:lastModifiedBy>Ali Hashhash</cp:lastModifiedBy>
  <cp:revision>4</cp:revision>
  <dcterms:created xsi:type="dcterms:W3CDTF">2025-04-26T12:07:20Z</dcterms:created>
  <dcterms:modified xsi:type="dcterms:W3CDTF">2025-04-27T12:59:30Z</dcterms:modified>
</cp:coreProperties>
</file>